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72" r:id="rId4"/>
    <p:sldId id="271" r:id="rId5"/>
    <p:sldId id="257" r:id="rId6"/>
    <p:sldId id="259" r:id="rId7"/>
    <p:sldId id="274" r:id="rId8"/>
    <p:sldId id="260" r:id="rId9"/>
    <p:sldId id="261" r:id="rId10"/>
    <p:sldId id="263" r:id="rId11"/>
    <p:sldId id="262" r:id="rId12"/>
    <p:sldId id="273" r:id="rId13"/>
    <p:sldId id="264" r:id="rId14"/>
    <p:sldId id="265" r:id="rId15"/>
    <p:sldId id="269" r:id="rId16"/>
    <p:sldId id="270" r:id="rId17"/>
    <p:sldId id="267"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43" autoAdjust="0"/>
    <p:restoredTop sz="91850" autoAdjust="0"/>
  </p:normalViewPr>
  <p:slideViewPr>
    <p:cSldViewPr snapToGrid="0">
      <p:cViewPr varScale="1">
        <p:scale>
          <a:sx n="60" d="100"/>
          <a:sy n="60" d="100"/>
        </p:scale>
        <p:origin x="22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687469-7929-4FFC-BFA6-C4FDBEB1E20E}" type="datetimeFigureOut">
              <a:rPr lang="fr-FR" smtClean="0"/>
              <a:t>13/12/2019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D8724-D5A5-4086-A58A-1799E51C4F48}" type="slidenum">
              <a:rPr lang="fr-FR" smtClean="0"/>
              <a:t>‹N°›</a:t>
            </a:fld>
            <a:endParaRPr lang="fr-FR"/>
          </a:p>
        </p:txBody>
      </p:sp>
    </p:spTree>
    <p:extLst>
      <p:ext uri="{BB962C8B-B14F-4D97-AF65-F5344CB8AC3E}">
        <p14:creationId xmlns:p14="http://schemas.microsoft.com/office/powerpoint/2010/main" val="390158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Source Le Monde 2 février 2019 </a:t>
            </a:r>
          </a:p>
          <a:p>
            <a:r>
              <a:rPr lang="fr-FR" dirty="0"/>
              <a:t>A classe moyenne mondiale</a:t>
            </a:r>
          </a:p>
          <a:p>
            <a:r>
              <a:rPr lang="fr-FR" dirty="0"/>
              <a:t>B </a:t>
            </a:r>
            <a:r>
              <a:rPr lang="en-US" sz="1200" kern="1200" dirty="0">
                <a:solidFill>
                  <a:schemeClr val="tx1"/>
                </a:solidFill>
                <a:effectLst/>
                <a:latin typeface="+mn-lt"/>
                <a:ea typeface="+mn-ea"/>
                <a:cs typeface="+mn-cs"/>
              </a:rPr>
              <a:t>stagnation, dans les pays riches, des </a:t>
            </a:r>
            <a:r>
              <a:rPr lang="en-US" sz="1200" kern="1200" dirty="0" err="1">
                <a:solidFill>
                  <a:schemeClr val="tx1"/>
                </a:solidFill>
                <a:effectLst/>
                <a:latin typeface="+mn-lt"/>
                <a:ea typeface="+mn-ea"/>
                <a:cs typeface="+mn-cs"/>
              </a:rPr>
              <a:t>groupes</a:t>
            </a:r>
            <a:r>
              <a:rPr lang="en-US" sz="1200" kern="1200" dirty="0">
                <a:solidFill>
                  <a:schemeClr val="tx1"/>
                </a:solidFill>
                <a:effectLst/>
                <a:latin typeface="+mn-lt"/>
                <a:ea typeface="+mn-ea"/>
                <a:cs typeface="+mn-cs"/>
              </a:rPr>
              <a:t> qui </a:t>
            </a:r>
            <a:r>
              <a:rPr lang="en-US" sz="1200" kern="1200" dirty="0" err="1">
                <a:solidFill>
                  <a:schemeClr val="tx1"/>
                </a:solidFill>
                <a:effectLst/>
                <a:latin typeface="+mn-lt"/>
                <a:ea typeface="+mn-ea"/>
                <a:cs typeface="+mn-cs"/>
              </a:rPr>
              <a:t>comptent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parmi</a:t>
            </a:r>
            <a:r>
              <a:rPr lang="en-US" sz="1200" kern="1200" dirty="0">
                <a:solidFill>
                  <a:schemeClr val="tx1"/>
                </a:solidFill>
                <a:effectLst/>
                <a:latin typeface="+mn-lt"/>
                <a:ea typeface="+mn-ea"/>
                <a:cs typeface="+mn-cs"/>
              </a:rPr>
              <a:t> les </a:t>
            </a:r>
            <a:r>
              <a:rPr lang="en-US" sz="1200" kern="1200" dirty="0" err="1">
                <a:solidFill>
                  <a:schemeClr val="tx1"/>
                </a:solidFill>
                <a:effectLst/>
                <a:latin typeface="+mn-lt"/>
                <a:ea typeface="+mn-ea"/>
                <a:cs typeface="+mn-cs"/>
              </a:rPr>
              <a:t>mieux</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lotis</a:t>
            </a:r>
            <a:r>
              <a:rPr lang="en-US" sz="1200" kern="1200" dirty="0">
                <a:solidFill>
                  <a:schemeClr val="tx1"/>
                </a:solidFill>
                <a:effectLst/>
                <a:latin typeface="+mn-lt"/>
                <a:ea typeface="+mn-ea"/>
                <a:cs typeface="+mn-cs"/>
              </a:rPr>
              <a:t> de la </a:t>
            </a:r>
            <a:r>
              <a:rPr lang="en-US" sz="1200" kern="1200" dirty="0" err="1">
                <a:solidFill>
                  <a:schemeClr val="tx1"/>
                </a:solidFill>
                <a:effectLst/>
                <a:latin typeface="+mn-lt"/>
                <a:ea typeface="+mn-ea"/>
                <a:cs typeface="+mn-cs"/>
              </a:rPr>
              <a:t>planète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mais</a:t>
            </a:r>
            <a:r>
              <a:rPr lang="en-US" sz="1200" kern="1200" dirty="0">
                <a:solidFill>
                  <a:schemeClr val="tx1"/>
                </a:solidFill>
                <a:effectLst/>
                <a:latin typeface="+mn-lt"/>
                <a:ea typeface="+mn-ea"/>
                <a:cs typeface="+mn-cs"/>
              </a:rPr>
              <a:t> qui, à </a:t>
            </a:r>
            <a:r>
              <a:rPr lang="en-US" sz="1200" kern="1200" dirty="0" err="1">
                <a:solidFill>
                  <a:schemeClr val="tx1"/>
                </a:solidFill>
                <a:effectLst/>
                <a:latin typeface="+mn-lt"/>
                <a:ea typeface="+mn-ea"/>
                <a:cs typeface="+mn-cs"/>
              </a:rPr>
              <a:t>l’échelon</a:t>
            </a:r>
            <a:r>
              <a:rPr lang="en-US" sz="1200" kern="1200" dirty="0">
                <a:solidFill>
                  <a:schemeClr val="tx1"/>
                </a:solidFill>
                <a:effectLst/>
                <a:latin typeface="+mn-lt"/>
                <a:ea typeface="+mn-ea"/>
                <a:cs typeface="+mn-cs"/>
              </a:rPr>
              <a:t> national, </a:t>
            </a:r>
            <a:r>
              <a:rPr lang="en-US" sz="1200" kern="1200" dirty="0" err="1">
                <a:solidFill>
                  <a:schemeClr val="tx1"/>
                </a:solidFill>
                <a:effectLst/>
                <a:latin typeface="+mn-lt"/>
                <a:ea typeface="+mn-ea"/>
                <a:cs typeface="+mn-cs"/>
              </a:rPr>
              <a:t>appartiennent</a:t>
            </a:r>
            <a:r>
              <a:rPr lang="en-US" sz="1200" kern="1200" dirty="0">
                <a:solidFill>
                  <a:schemeClr val="tx1"/>
                </a:solidFill>
                <a:effectLst/>
                <a:latin typeface="+mn-lt"/>
                <a:ea typeface="+mn-ea"/>
                <a:cs typeface="+mn-cs"/>
              </a:rPr>
              <a:t> à la </a:t>
            </a:r>
            <a:r>
              <a:rPr lang="en-US" sz="1200" kern="1200" dirty="0" err="1">
                <a:solidFill>
                  <a:schemeClr val="tx1"/>
                </a:solidFill>
                <a:effectLst/>
                <a:latin typeface="+mn-lt"/>
                <a:ea typeface="+mn-ea"/>
                <a:cs typeface="+mn-cs"/>
              </a:rPr>
              <a:t>classe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moyenne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 </a:t>
            </a:r>
            <a:r>
              <a:rPr lang="en-US" sz="1200" kern="1200" dirty="0" err="1">
                <a:solidFill>
                  <a:schemeClr val="tx1"/>
                </a:solidFill>
                <a:effectLst/>
                <a:latin typeface="+mn-lt"/>
                <a:ea typeface="+mn-ea"/>
                <a:cs typeface="+mn-cs"/>
              </a:rPr>
              <a:t>l’émergence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d’une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ploutocratie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mondiale</a:t>
            </a:r>
            <a:endParaRPr lang="fr-FR" dirty="0"/>
          </a:p>
        </p:txBody>
      </p:sp>
      <p:sp>
        <p:nvSpPr>
          <p:cNvPr id="4" name="Espace réservé du numéro de diapositive 3"/>
          <p:cNvSpPr>
            <a:spLocks noGrp="1"/>
          </p:cNvSpPr>
          <p:nvPr>
            <p:ph type="sldNum" sz="quarter" idx="5"/>
          </p:nvPr>
        </p:nvSpPr>
        <p:spPr/>
        <p:txBody>
          <a:bodyPr/>
          <a:lstStyle/>
          <a:p>
            <a:fld id="{E96D8724-D5A5-4086-A58A-1799E51C4F48}" type="slidenum">
              <a:rPr lang="fr-FR" smtClean="0"/>
              <a:t>4</a:t>
            </a:fld>
            <a:endParaRPr lang="fr-FR"/>
          </a:p>
        </p:txBody>
      </p:sp>
    </p:spTree>
    <p:extLst>
      <p:ext uri="{BB962C8B-B14F-4D97-AF65-F5344CB8AC3E}">
        <p14:creationId xmlns:p14="http://schemas.microsoft.com/office/powerpoint/2010/main" val="2383500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Source Emissions gaz report, </a:t>
            </a:r>
            <a:r>
              <a:rPr lang="fr-FR" dirty="0" err="1"/>
              <a:t>nov</a:t>
            </a:r>
            <a:r>
              <a:rPr lang="fr-FR" dirty="0"/>
              <a:t> 2019, PNUE</a:t>
            </a:r>
          </a:p>
          <a:p>
            <a:r>
              <a:rPr lang="fr-FR" dirty="0"/>
              <a:t>C’est 11 Gt sur 55 Gt, il y a aussi les flux énergétiques du transport, du </a:t>
            </a:r>
            <a:r>
              <a:rPr lang="fr-FR"/>
              <a:t>chauffage, de </a:t>
            </a:r>
            <a:r>
              <a:rPr lang="fr-FR" dirty="0"/>
              <a:t>l’informatique, les émissions liées à l’agriculture…</a:t>
            </a:r>
          </a:p>
        </p:txBody>
      </p:sp>
      <p:sp>
        <p:nvSpPr>
          <p:cNvPr id="4" name="Espace réservé du numéro de diapositive 3"/>
          <p:cNvSpPr>
            <a:spLocks noGrp="1"/>
          </p:cNvSpPr>
          <p:nvPr>
            <p:ph type="sldNum" sz="quarter" idx="5"/>
          </p:nvPr>
        </p:nvSpPr>
        <p:spPr/>
        <p:txBody>
          <a:bodyPr/>
          <a:lstStyle/>
          <a:p>
            <a:fld id="{E96D8724-D5A5-4086-A58A-1799E51C4F48}" type="slidenum">
              <a:rPr lang="fr-FR" smtClean="0"/>
              <a:t>7</a:t>
            </a:fld>
            <a:endParaRPr lang="fr-FR"/>
          </a:p>
        </p:txBody>
      </p:sp>
    </p:spTree>
    <p:extLst>
      <p:ext uri="{BB962C8B-B14F-4D97-AF65-F5344CB8AC3E}">
        <p14:creationId xmlns:p14="http://schemas.microsoft.com/office/powerpoint/2010/main" val="2599994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96D8724-D5A5-4086-A58A-1799E51C4F48}" type="slidenum">
              <a:rPr lang="fr-FR" smtClean="0"/>
              <a:t>10</a:t>
            </a:fld>
            <a:endParaRPr lang="fr-FR"/>
          </a:p>
        </p:txBody>
      </p:sp>
    </p:spTree>
    <p:extLst>
      <p:ext uri="{BB962C8B-B14F-4D97-AF65-F5344CB8AC3E}">
        <p14:creationId xmlns:p14="http://schemas.microsoft.com/office/powerpoint/2010/main" val="4147841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108 </a:t>
            </a:r>
            <a:r>
              <a:rPr lang="fr-FR" sz="1200" b="0" i="0" u="none" strike="noStrike" kern="1200" baseline="0" dirty="0">
                <a:solidFill>
                  <a:schemeClr val="tx1"/>
                </a:solidFill>
                <a:latin typeface="+mn-lt"/>
                <a:ea typeface="+mn-ea"/>
                <a:cs typeface="+mn-cs"/>
              </a:rPr>
              <a:t>Romano Guardini, </a:t>
            </a:r>
            <a:r>
              <a:rPr lang="fr-FR" sz="1200" b="0" i="1" u="none" strike="noStrike" kern="1200" baseline="0" dirty="0" err="1">
                <a:solidFill>
                  <a:schemeClr val="tx1"/>
                </a:solidFill>
                <a:latin typeface="+mn-lt"/>
                <a:ea typeface="+mn-ea"/>
                <a:cs typeface="+mn-cs"/>
              </a:rPr>
              <a:t>Das</a:t>
            </a:r>
            <a:r>
              <a:rPr lang="fr-FR" sz="1200" b="0" i="1" u="none" strike="noStrike" kern="1200" baseline="0" dirty="0">
                <a:solidFill>
                  <a:schemeClr val="tx1"/>
                </a:solidFill>
                <a:latin typeface="+mn-lt"/>
                <a:ea typeface="+mn-ea"/>
                <a:cs typeface="+mn-cs"/>
              </a:rPr>
              <a:t> Ende der </a:t>
            </a:r>
            <a:r>
              <a:rPr lang="fr-FR" sz="1200" b="0" i="1" u="none" strike="noStrike" kern="1200" baseline="0" dirty="0" err="1">
                <a:solidFill>
                  <a:schemeClr val="tx1"/>
                </a:solidFill>
                <a:latin typeface="+mn-lt"/>
                <a:ea typeface="+mn-ea"/>
                <a:cs typeface="+mn-cs"/>
              </a:rPr>
              <a:t>Neuzeit</a:t>
            </a:r>
            <a:r>
              <a:rPr lang="fr-FR" sz="1200" b="0" i="0" u="none" strike="noStrike" kern="1200" baseline="0" dirty="0">
                <a:solidFill>
                  <a:schemeClr val="tx1"/>
                </a:solidFill>
                <a:latin typeface="+mn-lt"/>
                <a:ea typeface="+mn-ea"/>
                <a:cs typeface="+mn-cs"/>
              </a:rPr>
              <a:t>, p. 63-64 (éd. </a:t>
            </a:r>
            <a:r>
              <a:rPr lang="fr-FR" sz="1200" b="0" i="0" u="none" strike="noStrike" kern="1200" baseline="0" dirty="0" err="1">
                <a:solidFill>
                  <a:schemeClr val="tx1"/>
                </a:solidFill>
                <a:latin typeface="+mn-lt"/>
                <a:ea typeface="+mn-ea"/>
                <a:cs typeface="+mn-cs"/>
              </a:rPr>
              <a:t>fr.</a:t>
            </a:r>
            <a:r>
              <a:rPr lang="fr-FR" sz="1200" b="0" i="0" u="none" strike="noStrike" kern="1200" baseline="0" dirty="0">
                <a:solidFill>
                  <a:schemeClr val="tx1"/>
                </a:solidFill>
                <a:latin typeface="+mn-lt"/>
                <a:ea typeface="+mn-ea"/>
                <a:cs typeface="+mn-cs"/>
              </a:rPr>
              <a:t> : </a:t>
            </a:r>
            <a:r>
              <a:rPr lang="fr-FR" sz="1200" b="0" i="1" u="none" strike="noStrike" kern="1200" baseline="0" dirty="0">
                <a:solidFill>
                  <a:schemeClr val="tx1"/>
                </a:solidFill>
                <a:latin typeface="+mn-lt"/>
                <a:ea typeface="+mn-ea"/>
                <a:cs typeface="+mn-cs"/>
              </a:rPr>
              <a:t>La fin des temps modernes</a:t>
            </a:r>
            <a:r>
              <a:rPr lang="fr-FR" sz="1200" b="0" i="0" u="none" strike="noStrike" kern="1200" baseline="0" dirty="0">
                <a:solidFill>
                  <a:schemeClr val="tx1"/>
                </a:solidFill>
                <a:latin typeface="+mn-lt"/>
                <a:ea typeface="+mn-ea"/>
                <a:cs typeface="+mn-cs"/>
              </a:rPr>
              <a:t>, p. 68). </a:t>
            </a:r>
            <a:endParaRPr lang="fr-FR" dirty="0"/>
          </a:p>
        </p:txBody>
      </p:sp>
      <p:sp>
        <p:nvSpPr>
          <p:cNvPr id="4" name="Espace réservé du numéro de diapositive 3"/>
          <p:cNvSpPr>
            <a:spLocks noGrp="1"/>
          </p:cNvSpPr>
          <p:nvPr>
            <p:ph type="sldNum" sz="quarter" idx="5"/>
          </p:nvPr>
        </p:nvSpPr>
        <p:spPr/>
        <p:txBody>
          <a:bodyPr/>
          <a:lstStyle/>
          <a:p>
            <a:fld id="{E96D8724-D5A5-4086-A58A-1799E51C4F48}" type="slidenum">
              <a:rPr lang="fr-FR" smtClean="0"/>
              <a:t>11</a:t>
            </a:fld>
            <a:endParaRPr lang="fr-FR"/>
          </a:p>
        </p:txBody>
      </p:sp>
    </p:spTree>
    <p:extLst>
      <p:ext uri="{BB962C8B-B14F-4D97-AF65-F5344CB8AC3E}">
        <p14:creationId xmlns:p14="http://schemas.microsoft.com/office/powerpoint/2010/main" val="474275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Hiérarchie des normes, OMC &gt; Convention climat</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167 Sommet planète Terre, réuni en 1992 à Rio de Janeiro. </a:t>
            </a:r>
          </a:p>
          <a:p>
            <a:endParaRPr lang="fr-FR" dirty="0"/>
          </a:p>
        </p:txBody>
      </p:sp>
      <p:sp>
        <p:nvSpPr>
          <p:cNvPr id="4" name="Espace réservé du numéro de diapositive 3"/>
          <p:cNvSpPr>
            <a:spLocks noGrp="1"/>
          </p:cNvSpPr>
          <p:nvPr>
            <p:ph type="sldNum" sz="quarter" idx="5"/>
          </p:nvPr>
        </p:nvSpPr>
        <p:spPr/>
        <p:txBody>
          <a:bodyPr/>
          <a:lstStyle/>
          <a:p>
            <a:fld id="{E96D8724-D5A5-4086-A58A-1799E51C4F48}" type="slidenum">
              <a:rPr lang="fr-FR" smtClean="0"/>
              <a:t>14</a:t>
            </a:fld>
            <a:endParaRPr lang="fr-FR"/>
          </a:p>
        </p:txBody>
      </p:sp>
    </p:spTree>
    <p:extLst>
      <p:ext uri="{BB962C8B-B14F-4D97-AF65-F5344CB8AC3E}">
        <p14:creationId xmlns:p14="http://schemas.microsoft.com/office/powerpoint/2010/main" val="148529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Décroissance économique (en moyenne), croissance spirituelle. La sobriété, non pas seulement relative, conduit à une vie plus simple d’une part,</a:t>
            </a:r>
            <a:r>
              <a:rPr lang="fr-FR" baseline="0" dirty="0"/>
              <a:t> qui facilite la paix intérieure, par la paix avec la nature. On ne fera pas la paix avec la nature si nous ne faisons pas la paix entre les hommes disait aussi Paul Ascot.</a:t>
            </a:r>
          </a:p>
          <a:p>
            <a:r>
              <a:rPr lang="fr-FR" baseline="0" dirty="0"/>
              <a:t>Cet appel qui était jusqu’à présent un appel individuel devient un appel collectif. Nous ne pouvons plus vivre en consommant plus d’une planète. La sobriété passe du statut de vertu à celui de principe. Un 6</a:t>
            </a:r>
            <a:r>
              <a:rPr lang="fr-FR" baseline="30000" dirty="0"/>
              <a:t>e</a:t>
            </a:r>
            <a:r>
              <a:rPr lang="fr-FR" baseline="0" dirty="0"/>
              <a:t> de la doctrine sociale après la dignité de la personne, le bien commun, la destination universelle des biens, la subsidiarité, la participation et la solidarité. </a:t>
            </a:r>
            <a:r>
              <a:rPr lang="fr-FR" baseline="0" dirty="0" err="1"/>
              <a:t>Comp</a:t>
            </a:r>
            <a:r>
              <a:rPr lang="fr-FR" baseline="0" dirty="0"/>
              <a:t> 160.</a:t>
            </a:r>
          </a:p>
          <a:p>
            <a:r>
              <a:rPr lang="fr-FR" baseline="0" dirty="0"/>
              <a:t>Nous sommes donc tous appelés à devenir plus saints, c’est une chance, et un grand défi.</a:t>
            </a:r>
            <a:endParaRPr lang="fr-FR" dirty="0"/>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15</a:t>
            </a:fld>
            <a:endParaRPr lang="fr-FR"/>
          </a:p>
        </p:txBody>
      </p:sp>
    </p:spTree>
    <p:extLst>
      <p:ext uri="{BB962C8B-B14F-4D97-AF65-F5344CB8AC3E}">
        <p14:creationId xmlns:p14="http://schemas.microsoft.com/office/powerpoint/2010/main" val="1999561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DFFD99-B5B6-493A-B1EE-F75A84C6595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501E614-7C8C-417D-A210-EA6351C9B1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E5DA29D-C7DD-4547-A414-15C998E3AA8C}"/>
              </a:ext>
            </a:extLst>
          </p:cNvPr>
          <p:cNvSpPr>
            <a:spLocks noGrp="1"/>
          </p:cNvSpPr>
          <p:nvPr>
            <p:ph type="dt" sz="half" idx="10"/>
          </p:nvPr>
        </p:nvSpPr>
        <p:spPr/>
        <p:txBody>
          <a:bodyPr/>
          <a:lstStyle/>
          <a:p>
            <a:fld id="{73C3CC9D-769E-402E-8094-BBC4DD803E3F}" type="datetimeFigureOut">
              <a:rPr lang="fr-FR" smtClean="0"/>
              <a:t>13/12/2019</a:t>
            </a:fld>
            <a:endParaRPr lang="fr-FR"/>
          </a:p>
        </p:txBody>
      </p:sp>
      <p:sp>
        <p:nvSpPr>
          <p:cNvPr id="5" name="Espace réservé du pied de page 4">
            <a:extLst>
              <a:ext uri="{FF2B5EF4-FFF2-40B4-BE49-F238E27FC236}">
                <a16:creationId xmlns:a16="http://schemas.microsoft.com/office/drawing/2014/main" id="{58FAF3FA-5AF6-4964-ABA6-65884CB8770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E72A23C-BBBD-4CD7-898D-14C15B2A5E59}"/>
              </a:ext>
            </a:extLst>
          </p:cNvPr>
          <p:cNvSpPr>
            <a:spLocks noGrp="1"/>
          </p:cNvSpPr>
          <p:nvPr>
            <p:ph type="sldNum" sz="quarter" idx="12"/>
          </p:nvPr>
        </p:nvSpPr>
        <p:spPr/>
        <p:txBody>
          <a:bodyPr/>
          <a:lstStyle/>
          <a:p>
            <a:fld id="{DF313380-BACA-414B-BD60-BD5E1463C807}" type="slidenum">
              <a:rPr lang="fr-FR" smtClean="0"/>
              <a:t>‹N°›</a:t>
            </a:fld>
            <a:endParaRPr lang="fr-FR"/>
          </a:p>
        </p:txBody>
      </p:sp>
    </p:spTree>
    <p:extLst>
      <p:ext uri="{BB962C8B-B14F-4D97-AF65-F5344CB8AC3E}">
        <p14:creationId xmlns:p14="http://schemas.microsoft.com/office/powerpoint/2010/main" val="1111242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96C2EB-4E97-4B40-8963-5BB644C3612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2F428AC-261B-4D87-BF79-D65FF37EC64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DBFFE10-4572-4D3A-860C-6D556C67BF5E}"/>
              </a:ext>
            </a:extLst>
          </p:cNvPr>
          <p:cNvSpPr>
            <a:spLocks noGrp="1"/>
          </p:cNvSpPr>
          <p:nvPr>
            <p:ph type="dt" sz="half" idx="10"/>
          </p:nvPr>
        </p:nvSpPr>
        <p:spPr/>
        <p:txBody>
          <a:bodyPr/>
          <a:lstStyle/>
          <a:p>
            <a:fld id="{73C3CC9D-769E-402E-8094-BBC4DD803E3F}" type="datetimeFigureOut">
              <a:rPr lang="fr-FR" smtClean="0"/>
              <a:t>13/12/2019</a:t>
            </a:fld>
            <a:endParaRPr lang="fr-FR"/>
          </a:p>
        </p:txBody>
      </p:sp>
      <p:sp>
        <p:nvSpPr>
          <p:cNvPr id="5" name="Espace réservé du pied de page 4">
            <a:extLst>
              <a:ext uri="{FF2B5EF4-FFF2-40B4-BE49-F238E27FC236}">
                <a16:creationId xmlns:a16="http://schemas.microsoft.com/office/drawing/2014/main" id="{0683142F-94ED-4B37-AB4C-69BB976A650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7CAE5C9-E2D6-4432-8142-FEED1A62C42C}"/>
              </a:ext>
            </a:extLst>
          </p:cNvPr>
          <p:cNvSpPr>
            <a:spLocks noGrp="1"/>
          </p:cNvSpPr>
          <p:nvPr>
            <p:ph type="sldNum" sz="quarter" idx="12"/>
          </p:nvPr>
        </p:nvSpPr>
        <p:spPr/>
        <p:txBody>
          <a:bodyPr/>
          <a:lstStyle/>
          <a:p>
            <a:fld id="{DF313380-BACA-414B-BD60-BD5E1463C807}" type="slidenum">
              <a:rPr lang="fr-FR" smtClean="0"/>
              <a:t>‹N°›</a:t>
            </a:fld>
            <a:endParaRPr lang="fr-FR"/>
          </a:p>
        </p:txBody>
      </p:sp>
    </p:spTree>
    <p:extLst>
      <p:ext uri="{BB962C8B-B14F-4D97-AF65-F5344CB8AC3E}">
        <p14:creationId xmlns:p14="http://schemas.microsoft.com/office/powerpoint/2010/main" val="4000562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AA247D-D7CE-4B90-BF85-C3F28DB8854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794EDA0-B6BA-43A4-A879-FAB969C1D8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37C353A-40FA-4749-9C8E-150A4E1CC62D}"/>
              </a:ext>
            </a:extLst>
          </p:cNvPr>
          <p:cNvSpPr>
            <a:spLocks noGrp="1"/>
          </p:cNvSpPr>
          <p:nvPr>
            <p:ph type="dt" sz="half" idx="10"/>
          </p:nvPr>
        </p:nvSpPr>
        <p:spPr/>
        <p:txBody>
          <a:bodyPr/>
          <a:lstStyle/>
          <a:p>
            <a:fld id="{73C3CC9D-769E-402E-8094-BBC4DD803E3F}" type="datetimeFigureOut">
              <a:rPr lang="fr-FR" smtClean="0"/>
              <a:t>13/12/2019</a:t>
            </a:fld>
            <a:endParaRPr lang="fr-FR"/>
          </a:p>
        </p:txBody>
      </p:sp>
      <p:sp>
        <p:nvSpPr>
          <p:cNvPr id="5" name="Espace réservé du pied de page 4">
            <a:extLst>
              <a:ext uri="{FF2B5EF4-FFF2-40B4-BE49-F238E27FC236}">
                <a16:creationId xmlns:a16="http://schemas.microsoft.com/office/drawing/2014/main" id="{42615E71-6F23-4B88-9B7C-BEBB6E6513D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9478058-521F-439C-AF54-2012CED1AB13}"/>
              </a:ext>
            </a:extLst>
          </p:cNvPr>
          <p:cNvSpPr>
            <a:spLocks noGrp="1"/>
          </p:cNvSpPr>
          <p:nvPr>
            <p:ph type="sldNum" sz="quarter" idx="12"/>
          </p:nvPr>
        </p:nvSpPr>
        <p:spPr/>
        <p:txBody>
          <a:bodyPr/>
          <a:lstStyle/>
          <a:p>
            <a:fld id="{DF313380-BACA-414B-BD60-BD5E1463C807}" type="slidenum">
              <a:rPr lang="fr-FR" smtClean="0"/>
              <a:t>‹N°›</a:t>
            </a:fld>
            <a:endParaRPr lang="fr-FR"/>
          </a:p>
        </p:txBody>
      </p:sp>
    </p:spTree>
    <p:extLst>
      <p:ext uri="{BB962C8B-B14F-4D97-AF65-F5344CB8AC3E}">
        <p14:creationId xmlns:p14="http://schemas.microsoft.com/office/powerpoint/2010/main" val="522241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D19ED3-D6AB-4FB9-A132-73EC2A279D4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9B4F49F-7F76-4598-B957-1F9AEF50BBD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4F6BA2F-CD1C-4B52-A051-388992BEC36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3E4EB12-0B8C-4BC1-AAE4-4D8C6618179F}"/>
              </a:ext>
            </a:extLst>
          </p:cNvPr>
          <p:cNvSpPr>
            <a:spLocks noGrp="1"/>
          </p:cNvSpPr>
          <p:nvPr>
            <p:ph type="dt" sz="half" idx="10"/>
          </p:nvPr>
        </p:nvSpPr>
        <p:spPr/>
        <p:txBody>
          <a:bodyPr/>
          <a:lstStyle/>
          <a:p>
            <a:fld id="{73C3CC9D-769E-402E-8094-BBC4DD803E3F}" type="datetimeFigureOut">
              <a:rPr lang="fr-FR" smtClean="0"/>
              <a:t>13/12/2019</a:t>
            </a:fld>
            <a:endParaRPr lang="fr-FR"/>
          </a:p>
        </p:txBody>
      </p:sp>
      <p:sp>
        <p:nvSpPr>
          <p:cNvPr id="6" name="Espace réservé du pied de page 5">
            <a:extLst>
              <a:ext uri="{FF2B5EF4-FFF2-40B4-BE49-F238E27FC236}">
                <a16:creationId xmlns:a16="http://schemas.microsoft.com/office/drawing/2014/main" id="{A938043E-088F-4692-94B7-A31A8381FCB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4A4EC57-9648-4186-B4CF-434894B2E2C7}"/>
              </a:ext>
            </a:extLst>
          </p:cNvPr>
          <p:cNvSpPr>
            <a:spLocks noGrp="1"/>
          </p:cNvSpPr>
          <p:nvPr>
            <p:ph type="sldNum" sz="quarter" idx="12"/>
          </p:nvPr>
        </p:nvSpPr>
        <p:spPr/>
        <p:txBody>
          <a:bodyPr/>
          <a:lstStyle/>
          <a:p>
            <a:fld id="{DF313380-BACA-414B-BD60-BD5E1463C807}" type="slidenum">
              <a:rPr lang="fr-FR" smtClean="0"/>
              <a:t>‹N°›</a:t>
            </a:fld>
            <a:endParaRPr lang="fr-FR"/>
          </a:p>
        </p:txBody>
      </p:sp>
    </p:spTree>
    <p:extLst>
      <p:ext uri="{BB962C8B-B14F-4D97-AF65-F5344CB8AC3E}">
        <p14:creationId xmlns:p14="http://schemas.microsoft.com/office/powerpoint/2010/main" val="1660839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2E206C-C38A-4DB1-B213-EF86822A8F1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B5AC772-CCCC-42A1-84F8-D624B4FA4C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3C4DA06-A8AA-4D78-9F41-C82EE529F5E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30F2A7D-BE3C-4A84-83E2-A7C5932F7C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A9663CD-A5A1-4CC1-AB47-3274C97F132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DA6AEB0-9E20-45B5-948C-7651A7DF63A0}"/>
              </a:ext>
            </a:extLst>
          </p:cNvPr>
          <p:cNvSpPr>
            <a:spLocks noGrp="1"/>
          </p:cNvSpPr>
          <p:nvPr>
            <p:ph type="dt" sz="half" idx="10"/>
          </p:nvPr>
        </p:nvSpPr>
        <p:spPr/>
        <p:txBody>
          <a:bodyPr/>
          <a:lstStyle/>
          <a:p>
            <a:fld id="{73C3CC9D-769E-402E-8094-BBC4DD803E3F}" type="datetimeFigureOut">
              <a:rPr lang="fr-FR" smtClean="0"/>
              <a:t>13/12/2019</a:t>
            </a:fld>
            <a:endParaRPr lang="fr-FR"/>
          </a:p>
        </p:txBody>
      </p:sp>
      <p:sp>
        <p:nvSpPr>
          <p:cNvPr id="8" name="Espace réservé du pied de page 7">
            <a:extLst>
              <a:ext uri="{FF2B5EF4-FFF2-40B4-BE49-F238E27FC236}">
                <a16:creationId xmlns:a16="http://schemas.microsoft.com/office/drawing/2014/main" id="{6E007462-6F5A-4857-A254-DAD225C66FE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3E9169C-8072-48CD-8DA0-8FB31FF27F60}"/>
              </a:ext>
            </a:extLst>
          </p:cNvPr>
          <p:cNvSpPr>
            <a:spLocks noGrp="1"/>
          </p:cNvSpPr>
          <p:nvPr>
            <p:ph type="sldNum" sz="quarter" idx="12"/>
          </p:nvPr>
        </p:nvSpPr>
        <p:spPr/>
        <p:txBody>
          <a:bodyPr/>
          <a:lstStyle/>
          <a:p>
            <a:fld id="{DF313380-BACA-414B-BD60-BD5E1463C807}" type="slidenum">
              <a:rPr lang="fr-FR" smtClean="0"/>
              <a:t>‹N°›</a:t>
            </a:fld>
            <a:endParaRPr lang="fr-FR"/>
          </a:p>
        </p:txBody>
      </p:sp>
    </p:spTree>
    <p:extLst>
      <p:ext uri="{BB962C8B-B14F-4D97-AF65-F5344CB8AC3E}">
        <p14:creationId xmlns:p14="http://schemas.microsoft.com/office/powerpoint/2010/main" val="4283055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3CE23B-09D6-459A-B1EF-8B9720C94E2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C98B2E4-3134-4DC3-9ED1-060910A21797}"/>
              </a:ext>
            </a:extLst>
          </p:cNvPr>
          <p:cNvSpPr>
            <a:spLocks noGrp="1"/>
          </p:cNvSpPr>
          <p:nvPr>
            <p:ph type="dt" sz="half" idx="10"/>
          </p:nvPr>
        </p:nvSpPr>
        <p:spPr/>
        <p:txBody>
          <a:bodyPr/>
          <a:lstStyle/>
          <a:p>
            <a:fld id="{73C3CC9D-769E-402E-8094-BBC4DD803E3F}" type="datetimeFigureOut">
              <a:rPr lang="fr-FR" smtClean="0"/>
              <a:t>13/12/2019</a:t>
            </a:fld>
            <a:endParaRPr lang="fr-FR"/>
          </a:p>
        </p:txBody>
      </p:sp>
      <p:sp>
        <p:nvSpPr>
          <p:cNvPr id="4" name="Espace réservé du pied de page 3">
            <a:extLst>
              <a:ext uri="{FF2B5EF4-FFF2-40B4-BE49-F238E27FC236}">
                <a16:creationId xmlns:a16="http://schemas.microsoft.com/office/drawing/2014/main" id="{C1996A33-1C41-4C89-8A3B-3A3D31D360C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9E0B3EE-7DF0-43ED-AD00-DD284434881C}"/>
              </a:ext>
            </a:extLst>
          </p:cNvPr>
          <p:cNvSpPr>
            <a:spLocks noGrp="1"/>
          </p:cNvSpPr>
          <p:nvPr>
            <p:ph type="sldNum" sz="quarter" idx="12"/>
          </p:nvPr>
        </p:nvSpPr>
        <p:spPr/>
        <p:txBody>
          <a:bodyPr/>
          <a:lstStyle/>
          <a:p>
            <a:fld id="{DF313380-BACA-414B-BD60-BD5E1463C807}" type="slidenum">
              <a:rPr lang="fr-FR" smtClean="0"/>
              <a:t>‹N°›</a:t>
            </a:fld>
            <a:endParaRPr lang="fr-FR"/>
          </a:p>
        </p:txBody>
      </p:sp>
    </p:spTree>
    <p:extLst>
      <p:ext uri="{BB962C8B-B14F-4D97-AF65-F5344CB8AC3E}">
        <p14:creationId xmlns:p14="http://schemas.microsoft.com/office/powerpoint/2010/main" val="199285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424AD69-B3CD-4563-B0DA-5B23C0CF91E3}"/>
              </a:ext>
            </a:extLst>
          </p:cNvPr>
          <p:cNvSpPr>
            <a:spLocks noGrp="1"/>
          </p:cNvSpPr>
          <p:nvPr>
            <p:ph type="dt" sz="half" idx="10"/>
          </p:nvPr>
        </p:nvSpPr>
        <p:spPr/>
        <p:txBody>
          <a:bodyPr/>
          <a:lstStyle/>
          <a:p>
            <a:fld id="{73C3CC9D-769E-402E-8094-BBC4DD803E3F}" type="datetimeFigureOut">
              <a:rPr lang="fr-FR" smtClean="0"/>
              <a:t>13/12/2019</a:t>
            </a:fld>
            <a:endParaRPr lang="fr-FR"/>
          </a:p>
        </p:txBody>
      </p:sp>
      <p:sp>
        <p:nvSpPr>
          <p:cNvPr id="3" name="Espace réservé du pied de page 2">
            <a:extLst>
              <a:ext uri="{FF2B5EF4-FFF2-40B4-BE49-F238E27FC236}">
                <a16:creationId xmlns:a16="http://schemas.microsoft.com/office/drawing/2014/main" id="{58F79953-7ADF-40C2-84D8-80D0247FCDB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B9AF5A7-7CE6-4F79-AE0A-0B50F0829596}"/>
              </a:ext>
            </a:extLst>
          </p:cNvPr>
          <p:cNvSpPr>
            <a:spLocks noGrp="1"/>
          </p:cNvSpPr>
          <p:nvPr>
            <p:ph type="sldNum" sz="quarter" idx="12"/>
          </p:nvPr>
        </p:nvSpPr>
        <p:spPr/>
        <p:txBody>
          <a:bodyPr/>
          <a:lstStyle/>
          <a:p>
            <a:fld id="{DF313380-BACA-414B-BD60-BD5E1463C807}" type="slidenum">
              <a:rPr lang="fr-FR" smtClean="0"/>
              <a:t>‹N°›</a:t>
            </a:fld>
            <a:endParaRPr lang="fr-FR"/>
          </a:p>
        </p:txBody>
      </p:sp>
    </p:spTree>
    <p:extLst>
      <p:ext uri="{BB962C8B-B14F-4D97-AF65-F5344CB8AC3E}">
        <p14:creationId xmlns:p14="http://schemas.microsoft.com/office/powerpoint/2010/main" val="2978194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53F4C7-73B2-4AB2-9815-34F79CAC3D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2887A31-D00B-4E3D-A7C9-D643931754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3132A0B-D9C8-4C87-9635-E76310F508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8AA17A9-0C6B-407D-856D-34EDDFBEA49D}"/>
              </a:ext>
            </a:extLst>
          </p:cNvPr>
          <p:cNvSpPr>
            <a:spLocks noGrp="1"/>
          </p:cNvSpPr>
          <p:nvPr>
            <p:ph type="dt" sz="half" idx="10"/>
          </p:nvPr>
        </p:nvSpPr>
        <p:spPr/>
        <p:txBody>
          <a:bodyPr/>
          <a:lstStyle/>
          <a:p>
            <a:fld id="{73C3CC9D-769E-402E-8094-BBC4DD803E3F}" type="datetimeFigureOut">
              <a:rPr lang="fr-FR" smtClean="0"/>
              <a:t>13/12/2019</a:t>
            </a:fld>
            <a:endParaRPr lang="fr-FR"/>
          </a:p>
        </p:txBody>
      </p:sp>
      <p:sp>
        <p:nvSpPr>
          <p:cNvPr id="6" name="Espace réservé du pied de page 5">
            <a:extLst>
              <a:ext uri="{FF2B5EF4-FFF2-40B4-BE49-F238E27FC236}">
                <a16:creationId xmlns:a16="http://schemas.microsoft.com/office/drawing/2014/main" id="{670427E0-76F9-4909-A167-9E042EAE545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4B3C91E-F725-4FDE-9910-6F78D10CA5AA}"/>
              </a:ext>
            </a:extLst>
          </p:cNvPr>
          <p:cNvSpPr>
            <a:spLocks noGrp="1"/>
          </p:cNvSpPr>
          <p:nvPr>
            <p:ph type="sldNum" sz="quarter" idx="12"/>
          </p:nvPr>
        </p:nvSpPr>
        <p:spPr/>
        <p:txBody>
          <a:bodyPr/>
          <a:lstStyle/>
          <a:p>
            <a:fld id="{DF313380-BACA-414B-BD60-BD5E1463C807}" type="slidenum">
              <a:rPr lang="fr-FR" smtClean="0"/>
              <a:t>‹N°›</a:t>
            </a:fld>
            <a:endParaRPr lang="fr-FR"/>
          </a:p>
        </p:txBody>
      </p:sp>
    </p:spTree>
    <p:extLst>
      <p:ext uri="{BB962C8B-B14F-4D97-AF65-F5344CB8AC3E}">
        <p14:creationId xmlns:p14="http://schemas.microsoft.com/office/powerpoint/2010/main" val="2270833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453B05-8BFE-4FF8-8D06-FD3251D82EF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49B91DB-D6F3-43D8-8AFD-03A7CD9324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B007B13-7446-4C04-888B-AE8DEF98C6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63BC65C-6B06-4A0E-BB43-4FF2DC4D0DC2}"/>
              </a:ext>
            </a:extLst>
          </p:cNvPr>
          <p:cNvSpPr>
            <a:spLocks noGrp="1"/>
          </p:cNvSpPr>
          <p:nvPr>
            <p:ph type="dt" sz="half" idx="10"/>
          </p:nvPr>
        </p:nvSpPr>
        <p:spPr/>
        <p:txBody>
          <a:bodyPr/>
          <a:lstStyle/>
          <a:p>
            <a:fld id="{73C3CC9D-769E-402E-8094-BBC4DD803E3F}" type="datetimeFigureOut">
              <a:rPr lang="fr-FR" smtClean="0"/>
              <a:t>13/12/2019</a:t>
            </a:fld>
            <a:endParaRPr lang="fr-FR"/>
          </a:p>
        </p:txBody>
      </p:sp>
      <p:sp>
        <p:nvSpPr>
          <p:cNvPr id="6" name="Espace réservé du pied de page 5">
            <a:extLst>
              <a:ext uri="{FF2B5EF4-FFF2-40B4-BE49-F238E27FC236}">
                <a16:creationId xmlns:a16="http://schemas.microsoft.com/office/drawing/2014/main" id="{CC5B7A51-4F47-4F09-92A9-3191728DD76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B3E13D-89F4-4636-8768-857C2F1D5E90}"/>
              </a:ext>
            </a:extLst>
          </p:cNvPr>
          <p:cNvSpPr>
            <a:spLocks noGrp="1"/>
          </p:cNvSpPr>
          <p:nvPr>
            <p:ph type="sldNum" sz="quarter" idx="12"/>
          </p:nvPr>
        </p:nvSpPr>
        <p:spPr/>
        <p:txBody>
          <a:bodyPr/>
          <a:lstStyle/>
          <a:p>
            <a:fld id="{DF313380-BACA-414B-BD60-BD5E1463C807}" type="slidenum">
              <a:rPr lang="fr-FR" smtClean="0"/>
              <a:t>‹N°›</a:t>
            </a:fld>
            <a:endParaRPr lang="fr-FR"/>
          </a:p>
        </p:txBody>
      </p:sp>
    </p:spTree>
    <p:extLst>
      <p:ext uri="{BB962C8B-B14F-4D97-AF65-F5344CB8AC3E}">
        <p14:creationId xmlns:p14="http://schemas.microsoft.com/office/powerpoint/2010/main" val="745503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776706-3F8E-4DB6-8218-564375F1750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3651C70-6687-4B1B-8C77-8546A0A0548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44078A4-79DD-4F7D-B208-4E517E60000E}"/>
              </a:ext>
            </a:extLst>
          </p:cNvPr>
          <p:cNvSpPr>
            <a:spLocks noGrp="1"/>
          </p:cNvSpPr>
          <p:nvPr>
            <p:ph type="dt" sz="half" idx="10"/>
          </p:nvPr>
        </p:nvSpPr>
        <p:spPr/>
        <p:txBody>
          <a:bodyPr/>
          <a:lstStyle/>
          <a:p>
            <a:fld id="{73C3CC9D-769E-402E-8094-BBC4DD803E3F}" type="datetimeFigureOut">
              <a:rPr lang="fr-FR" smtClean="0"/>
              <a:t>13/12/2019</a:t>
            </a:fld>
            <a:endParaRPr lang="fr-FR"/>
          </a:p>
        </p:txBody>
      </p:sp>
      <p:sp>
        <p:nvSpPr>
          <p:cNvPr id="5" name="Espace réservé du pied de page 4">
            <a:extLst>
              <a:ext uri="{FF2B5EF4-FFF2-40B4-BE49-F238E27FC236}">
                <a16:creationId xmlns:a16="http://schemas.microsoft.com/office/drawing/2014/main" id="{E668EDBA-4851-48B6-8B25-2C4EB2E47D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0E80E35-2220-4612-BF51-4A7A610C6C74}"/>
              </a:ext>
            </a:extLst>
          </p:cNvPr>
          <p:cNvSpPr>
            <a:spLocks noGrp="1"/>
          </p:cNvSpPr>
          <p:nvPr>
            <p:ph type="sldNum" sz="quarter" idx="12"/>
          </p:nvPr>
        </p:nvSpPr>
        <p:spPr/>
        <p:txBody>
          <a:bodyPr/>
          <a:lstStyle/>
          <a:p>
            <a:fld id="{DF313380-BACA-414B-BD60-BD5E1463C807}" type="slidenum">
              <a:rPr lang="fr-FR" smtClean="0"/>
              <a:t>‹N°›</a:t>
            </a:fld>
            <a:endParaRPr lang="fr-FR"/>
          </a:p>
        </p:txBody>
      </p:sp>
    </p:spTree>
    <p:extLst>
      <p:ext uri="{BB962C8B-B14F-4D97-AF65-F5344CB8AC3E}">
        <p14:creationId xmlns:p14="http://schemas.microsoft.com/office/powerpoint/2010/main" val="223530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A468C88-CDFD-4A44-B033-53A41DAA517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E3542B4-651A-4D31-B34F-524B852F441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C6189AF-CA24-49F8-8787-F7EF9918A366}"/>
              </a:ext>
            </a:extLst>
          </p:cNvPr>
          <p:cNvSpPr>
            <a:spLocks noGrp="1"/>
          </p:cNvSpPr>
          <p:nvPr>
            <p:ph type="dt" sz="half" idx="10"/>
          </p:nvPr>
        </p:nvSpPr>
        <p:spPr/>
        <p:txBody>
          <a:bodyPr/>
          <a:lstStyle/>
          <a:p>
            <a:fld id="{73C3CC9D-769E-402E-8094-BBC4DD803E3F}" type="datetimeFigureOut">
              <a:rPr lang="fr-FR" smtClean="0"/>
              <a:t>13/12/2019</a:t>
            </a:fld>
            <a:endParaRPr lang="fr-FR"/>
          </a:p>
        </p:txBody>
      </p:sp>
      <p:sp>
        <p:nvSpPr>
          <p:cNvPr id="5" name="Espace réservé du pied de page 4">
            <a:extLst>
              <a:ext uri="{FF2B5EF4-FFF2-40B4-BE49-F238E27FC236}">
                <a16:creationId xmlns:a16="http://schemas.microsoft.com/office/drawing/2014/main" id="{60C04659-5F2A-4023-B85B-6A4F3F308B8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3911C36-60D4-4C5C-A8F5-B4CAC5CD8FDB}"/>
              </a:ext>
            </a:extLst>
          </p:cNvPr>
          <p:cNvSpPr>
            <a:spLocks noGrp="1"/>
          </p:cNvSpPr>
          <p:nvPr>
            <p:ph type="sldNum" sz="quarter" idx="12"/>
          </p:nvPr>
        </p:nvSpPr>
        <p:spPr/>
        <p:txBody>
          <a:bodyPr/>
          <a:lstStyle/>
          <a:p>
            <a:fld id="{DF313380-BACA-414B-BD60-BD5E1463C807}" type="slidenum">
              <a:rPr lang="fr-FR" smtClean="0"/>
              <a:t>‹N°›</a:t>
            </a:fld>
            <a:endParaRPr lang="fr-FR"/>
          </a:p>
        </p:txBody>
      </p:sp>
    </p:spTree>
    <p:extLst>
      <p:ext uri="{BB962C8B-B14F-4D97-AF65-F5344CB8AC3E}">
        <p14:creationId xmlns:p14="http://schemas.microsoft.com/office/powerpoint/2010/main" val="1286855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483557F-0ED8-4324-B94F-164237955C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04A31B8-51F3-4607-912A-74F4D5756C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4657008-B9F5-48A9-BFF0-FA189119EE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C3CC9D-769E-402E-8094-BBC4DD803E3F}" type="datetimeFigureOut">
              <a:rPr lang="fr-FR" smtClean="0"/>
              <a:t>13/12/2019</a:t>
            </a:fld>
            <a:endParaRPr lang="fr-FR"/>
          </a:p>
        </p:txBody>
      </p:sp>
      <p:sp>
        <p:nvSpPr>
          <p:cNvPr id="5" name="Espace réservé du pied de page 4">
            <a:extLst>
              <a:ext uri="{FF2B5EF4-FFF2-40B4-BE49-F238E27FC236}">
                <a16:creationId xmlns:a16="http://schemas.microsoft.com/office/drawing/2014/main" id="{DE08E52F-0F8D-4C13-A788-172CBABDEB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77ADD4A-2F67-402A-B61A-3E96B9740B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13380-BACA-414B-BD60-BD5E1463C807}" type="slidenum">
              <a:rPr lang="fr-FR" smtClean="0"/>
              <a:t>‹N°›</a:t>
            </a:fld>
            <a:endParaRPr lang="fr-FR"/>
          </a:p>
        </p:txBody>
      </p:sp>
    </p:spTree>
    <p:extLst>
      <p:ext uri="{BB962C8B-B14F-4D97-AF65-F5344CB8AC3E}">
        <p14:creationId xmlns:p14="http://schemas.microsoft.com/office/powerpoint/2010/main" val="2099808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A955FE-1698-4BCC-884C-A7FE632186CD}"/>
              </a:ext>
            </a:extLst>
          </p:cNvPr>
          <p:cNvSpPr>
            <a:spLocks noGrp="1"/>
          </p:cNvSpPr>
          <p:nvPr>
            <p:ph type="ctrTitle"/>
          </p:nvPr>
        </p:nvSpPr>
        <p:spPr/>
        <p:txBody>
          <a:bodyPr/>
          <a:lstStyle/>
          <a:p>
            <a:r>
              <a:rPr lang="fr-FR" dirty="0"/>
              <a:t>Entreprise et écologie intégrale</a:t>
            </a:r>
          </a:p>
        </p:txBody>
      </p:sp>
      <p:sp>
        <p:nvSpPr>
          <p:cNvPr id="3" name="Sous-titre 2">
            <a:extLst>
              <a:ext uri="{FF2B5EF4-FFF2-40B4-BE49-F238E27FC236}">
                <a16:creationId xmlns:a16="http://schemas.microsoft.com/office/drawing/2014/main" id="{91B5F952-457D-4736-BFD8-322C61B1B4D4}"/>
              </a:ext>
            </a:extLst>
          </p:cNvPr>
          <p:cNvSpPr>
            <a:spLocks noGrp="1"/>
          </p:cNvSpPr>
          <p:nvPr>
            <p:ph type="subTitle" idx="1"/>
          </p:nvPr>
        </p:nvSpPr>
        <p:spPr>
          <a:xfrm>
            <a:off x="1524000" y="4079875"/>
            <a:ext cx="9144000" cy="1655762"/>
          </a:xfrm>
        </p:spPr>
        <p:txBody>
          <a:bodyPr/>
          <a:lstStyle/>
          <a:p>
            <a:r>
              <a:rPr lang="fr-FR" sz="3600" dirty="0"/>
              <a:t>Une lecture de Laudato si</a:t>
            </a:r>
          </a:p>
          <a:p>
            <a:r>
              <a:rPr lang="fr-FR" dirty="0"/>
              <a:t>EDC 12 décembre 2019</a:t>
            </a:r>
          </a:p>
        </p:txBody>
      </p:sp>
    </p:spTree>
    <p:extLst>
      <p:ext uri="{BB962C8B-B14F-4D97-AF65-F5344CB8AC3E}">
        <p14:creationId xmlns:p14="http://schemas.microsoft.com/office/powerpoint/2010/main" val="1709635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543BFDAF-ABB9-4FB7-BAA5-5B8D4BE66473}"/>
              </a:ext>
            </a:extLst>
          </p:cNvPr>
          <p:cNvSpPr>
            <a:spLocks noGrp="1"/>
          </p:cNvSpPr>
          <p:nvPr>
            <p:ph type="title"/>
          </p:nvPr>
        </p:nvSpPr>
        <p:spPr/>
        <p:txBody>
          <a:bodyPr/>
          <a:lstStyle/>
          <a:p>
            <a:pPr algn="ctr"/>
            <a:r>
              <a:rPr lang="en-US" b="1" dirty="0" err="1"/>
              <a:t>L'urgence</a:t>
            </a:r>
            <a:r>
              <a:rPr lang="en-US" b="1" dirty="0"/>
              <a:t> de la conversion</a:t>
            </a:r>
            <a:endParaRPr lang="fr-FR" dirty="0"/>
          </a:p>
        </p:txBody>
      </p:sp>
      <p:sp>
        <p:nvSpPr>
          <p:cNvPr id="5" name="Espace réservé du contenu 4">
            <a:extLst>
              <a:ext uri="{FF2B5EF4-FFF2-40B4-BE49-F238E27FC236}">
                <a16:creationId xmlns:a16="http://schemas.microsoft.com/office/drawing/2014/main" id="{BFDCF372-B341-4170-A99A-9E1BA620C431}"/>
              </a:ext>
            </a:extLst>
          </p:cNvPr>
          <p:cNvSpPr>
            <a:spLocks noGrp="1"/>
          </p:cNvSpPr>
          <p:nvPr>
            <p:ph sz="half" idx="1"/>
          </p:nvPr>
        </p:nvSpPr>
        <p:spPr>
          <a:xfrm>
            <a:off x="6019801" y="1819329"/>
            <a:ext cx="5181600" cy="4351338"/>
          </a:xfrm>
        </p:spPr>
        <p:txBody>
          <a:bodyPr>
            <a:normAutofit fontScale="85000" lnSpcReduction="20000"/>
          </a:bodyPr>
          <a:lstStyle/>
          <a:p>
            <a:r>
              <a:rPr lang="fr-FR" dirty="0"/>
              <a:t>194 Il ne suffit pas de concilier, en un juste milieu, la protection de la nature et le profit financier, ou la </a:t>
            </a:r>
            <a:r>
              <a:rPr lang="fr-FR" dirty="0" err="1"/>
              <a:t>préservation</a:t>
            </a:r>
            <a:r>
              <a:rPr lang="fr-FR" dirty="0"/>
              <a:t> de l’environnement et le </a:t>
            </a:r>
            <a:r>
              <a:rPr lang="fr-FR" dirty="0" err="1"/>
              <a:t>progrès</a:t>
            </a:r>
            <a:r>
              <a:rPr lang="fr-FR" dirty="0"/>
              <a:t>. Sur ces questions, les justes milieux retardent seulement un peu l’</a:t>
            </a:r>
            <a:r>
              <a:rPr lang="it-IT" b="1" dirty="0"/>
              <a:t>effondrement</a:t>
            </a:r>
            <a:r>
              <a:rPr lang="it-IT" dirty="0"/>
              <a:t>. Il s</a:t>
            </a:r>
            <a:r>
              <a:rPr lang="fr-FR" dirty="0"/>
              <a:t>’agit simplement de </a:t>
            </a:r>
            <a:r>
              <a:rPr lang="fr-FR" dirty="0" err="1"/>
              <a:t>redéfinir</a:t>
            </a:r>
            <a:r>
              <a:rPr lang="fr-FR" dirty="0"/>
              <a:t> le </a:t>
            </a:r>
            <a:r>
              <a:rPr lang="fr-FR" dirty="0" err="1"/>
              <a:t>progre</a:t>
            </a:r>
            <a:r>
              <a:rPr lang="fr-FR" dirty="0"/>
              <a:t>̀</a:t>
            </a:r>
            <a:r>
              <a:rPr lang="pt-PT" dirty="0"/>
              <a:t>s.</a:t>
            </a:r>
            <a:endParaRPr lang="fr-FR" dirty="0"/>
          </a:p>
          <a:p>
            <a:endParaRPr lang="fr-FR" dirty="0"/>
          </a:p>
        </p:txBody>
      </p:sp>
      <p:sp>
        <p:nvSpPr>
          <p:cNvPr id="6" name="Espace réservé du contenu 5">
            <a:extLst>
              <a:ext uri="{FF2B5EF4-FFF2-40B4-BE49-F238E27FC236}">
                <a16:creationId xmlns:a16="http://schemas.microsoft.com/office/drawing/2014/main" id="{0845724E-5075-4BBA-A2B7-FC00641F2EA4}"/>
              </a:ext>
            </a:extLst>
          </p:cNvPr>
          <p:cNvSpPr>
            <a:spLocks noGrp="1"/>
          </p:cNvSpPr>
          <p:nvPr>
            <p:ph sz="half" idx="2"/>
          </p:nvPr>
        </p:nvSpPr>
        <p:spPr>
          <a:xfrm>
            <a:off x="838201" y="1819329"/>
            <a:ext cx="5181600" cy="3219341"/>
          </a:xfrm>
        </p:spPr>
        <p:txBody>
          <a:bodyPr>
            <a:normAutofit fontScale="85000" lnSpcReduction="20000"/>
          </a:bodyPr>
          <a:lstStyle/>
          <a:p>
            <a:r>
              <a:rPr lang="en-US" dirty="0"/>
              <a:t>61 </a:t>
            </a:r>
            <a:r>
              <a:rPr lang="en-US" b="1" dirty="0" err="1"/>
              <a:t>L’espérance</a:t>
            </a:r>
            <a:r>
              <a:rPr lang="en-US" dirty="0"/>
              <a:t> nous invite à </a:t>
            </a:r>
            <a:r>
              <a:rPr lang="en-US" dirty="0" err="1"/>
              <a:t>reconnaître</a:t>
            </a:r>
            <a:r>
              <a:rPr lang="en-US" dirty="0"/>
              <a:t> </a:t>
            </a:r>
            <a:r>
              <a:rPr lang="en-US" dirty="0" err="1"/>
              <a:t>qu’il</a:t>
            </a:r>
            <a:r>
              <a:rPr lang="en-US" dirty="0"/>
              <a:t> y a </a:t>
            </a:r>
            <a:r>
              <a:rPr lang="en-US" dirty="0" err="1"/>
              <a:t>toujours</a:t>
            </a:r>
            <a:r>
              <a:rPr lang="en-US" dirty="0"/>
              <a:t> </a:t>
            </a:r>
            <a:r>
              <a:rPr lang="en-US" dirty="0" err="1"/>
              <a:t>une</a:t>
            </a:r>
            <a:r>
              <a:rPr lang="en-US" dirty="0"/>
              <a:t> </a:t>
            </a:r>
            <a:r>
              <a:rPr lang="en-US" dirty="0" err="1"/>
              <a:t>voie</a:t>
            </a:r>
            <a:r>
              <a:rPr lang="en-US" dirty="0"/>
              <a:t> de sortie, que nous </a:t>
            </a:r>
            <a:r>
              <a:rPr lang="en-US" dirty="0" err="1"/>
              <a:t>pouvons</a:t>
            </a:r>
            <a:r>
              <a:rPr lang="en-US" dirty="0"/>
              <a:t> </a:t>
            </a:r>
            <a:r>
              <a:rPr lang="en-US" dirty="0" err="1"/>
              <a:t>toujours</a:t>
            </a:r>
            <a:r>
              <a:rPr lang="en-US" dirty="0"/>
              <a:t> </a:t>
            </a:r>
            <a:r>
              <a:rPr lang="en-US" dirty="0" err="1"/>
              <a:t>repréciser</a:t>
            </a:r>
            <a:r>
              <a:rPr lang="en-US" dirty="0"/>
              <a:t> le cap, que nous </a:t>
            </a:r>
            <a:r>
              <a:rPr lang="en-US" dirty="0" err="1"/>
              <a:t>pouvons</a:t>
            </a:r>
            <a:r>
              <a:rPr lang="en-US" dirty="0"/>
              <a:t> </a:t>
            </a:r>
            <a:r>
              <a:rPr lang="en-US" dirty="0" err="1"/>
              <a:t>toujours</a:t>
            </a:r>
            <a:r>
              <a:rPr lang="en-US" dirty="0"/>
              <a:t> faire </a:t>
            </a:r>
            <a:r>
              <a:rPr lang="en-US" dirty="0" err="1"/>
              <a:t>quelque</a:t>
            </a:r>
            <a:r>
              <a:rPr lang="en-US" dirty="0"/>
              <a:t> chose pour </a:t>
            </a:r>
            <a:r>
              <a:rPr lang="en-US" dirty="0" err="1"/>
              <a:t>résoudre</a:t>
            </a:r>
            <a:r>
              <a:rPr lang="en-US" dirty="0"/>
              <a:t> les </a:t>
            </a:r>
            <a:r>
              <a:rPr lang="en-US" dirty="0" err="1"/>
              <a:t>problèmes</a:t>
            </a:r>
            <a:r>
              <a:rPr lang="en-US" dirty="0"/>
              <a:t>. </a:t>
            </a:r>
            <a:endParaRPr lang="fr-FR" dirty="0"/>
          </a:p>
          <a:p>
            <a:endParaRPr lang="fr-FR" dirty="0"/>
          </a:p>
          <a:p>
            <a:r>
              <a:rPr lang="fr-FR" dirty="0"/>
              <a:t>Cependant, des symptômes d’un </a:t>
            </a:r>
            <a:r>
              <a:rPr lang="fr-FR" b="1" dirty="0"/>
              <a:t>point de rupture </a:t>
            </a:r>
            <a:r>
              <a:rPr lang="fr-FR" dirty="0"/>
              <a:t>semblent s’observer, à cause de la rapidité des changements et de la dégradation, </a:t>
            </a:r>
          </a:p>
          <a:p>
            <a:endParaRPr lang="fr-FR" dirty="0"/>
          </a:p>
        </p:txBody>
      </p:sp>
    </p:spTree>
    <p:extLst>
      <p:ext uri="{BB962C8B-B14F-4D97-AF65-F5344CB8AC3E}">
        <p14:creationId xmlns:p14="http://schemas.microsoft.com/office/powerpoint/2010/main" val="3898997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6" name="Image 5" descr="Une image contenant ventilateur, engin, bleu&#10;&#10;Description générée automatiquement">
            <a:extLst>
              <a:ext uri="{FF2B5EF4-FFF2-40B4-BE49-F238E27FC236}">
                <a16:creationId xmlns:a16="http://schemas.microsoft.com/office/drawing/2014/main" id="{C892D929-BE97-48AC-AF9F-0446B42151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3504" y="0"/>
            <a:ext cx="6864991" cy="6858000"/>
          </a:xfrm>
          <a:prstGeom prst="rect">
            <a:avLst/>
          </a:prstGeom>
        </p:spPr>
      </p:pic>
    </p:spTree>
    <p:extLst>
      <p:ext uri="{BB962C8B-B14F-4D97-AF65-F5344CB8AC3E}">
        <p14:creationId xmlns:p14="http://schemas.microsoft.com/office/powerpoint/2010/main" val="1120453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texte, carte&#10;&#10;Description générée automatiquement">
            <a:extLst>
              <a:ext uri="{FF2B5EF4-FFF2-40B4-BE49-F238E27FC236}">
                <a16:creationId xmlns:a16="http://schemas.microsoft.com/office/drawing/2014/main" id="{9B36C0C7-6C07-474D-A356-3C44A12B12CF}"/>
              </a:ext>
            </a:extLst>
          </p:cNvPr>
          <p:cNvPicPr>
            <a:picLocks noChangeAspect="1"/>
          </p:cNvPicPr>
          <p:nvPr/>
        </p:nvPicPr>
        <p:blipFill rotWithShape="1">
          <a:blip r:embed="rId3">
            <a:extLst>
              <a:ext uri="{28A0092B-C50C-407E-A947-70E740481C1C}">
                <a14:useLocalDpi xmlns:a14="http://schemas.microsoft.com/office/drawing/2010/main" val="0"/>
              </a:ext>
            </a:extLst>
          </a:blip>
          <a:srcRect t="14843" r="3603" b="35094"/>
          <a:stretch/>
        </p:blipFill>
        <p:spPr>
          <a:xfrm>
            <a:off x="3336223" y="0"/>
            <a:ext cx="8855777" cy="7039154"/>
          </a:xfrm>
          <a:prstGeom prst="rect">
            <a:avLst/>
          </a:prstGeom>
        </p:spPr>
      </p:pic>
      <p:pic>
        <p:nvPicPr>
          <p:cNvPr id="7" name="Image 6">
            <a:extLst>
              <a:ext uri="{FF2B5EF4-FFF2-40B4-BE49-F238E27FC236}">
                <a16:creationId xmlns:a16="http://schemas.microsoft.com/office/drawing/2014/main" id="{4B48E438-515B-4BED-A877-65F36DEA848A}"/>
              </a:ext>
            </a:extLst>
          </p:cNvPr>
          <p:cNvPicPr>
            <a:picLocks noChangeAspect="1"/>
          </p:cNvPicPr>
          <p:nvPr/>
        </p:nvPicPr>
        <p:blipFill>
          <a:blip r:embed="rId4"/>
          <a:stretch>
            <a:fillRect/>
          </a:stretch>
        </p:blipFill>
        <p:spPr>
          <a:xfrm>
            <a:off x="0" y="4589252"/>
            <a:ext cx="3761686" cy="2268747"/>
          </a:xfrm>
          <a:prstGeom prst="rect">
            <a:avLst/>
          </a:prstGeom>
        </p:spPr>
      </p:pic>
      <p:sp>
        <p:nvSpPr>
          <p:cNvPr id="2" name="Ellipse 1">
            <a:extLst>
              <a:ext uri="{FF2B5EF4-FFF2-40B4-BE49-F238E27FC236}">
                <a16:creationId xmlns:a16="http://schemas.microsoft.com/office/drawing/2014/main" id="{B64B05A0-FDFA-4D95-B424-CB1189C80FF1}"/>
              </a:ext>
            </a:extLst>
          </p:cNvPr>
          <p:cNvSpPr/>
          <p:nvPr/>
        </p:nvSpPr>
        <p:spPr>
          <a:xfrm>
            <a:off x="4572000" y="4727275"/>
            <a:ext cx="310551" cy="345057"/>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04712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DDD56566-0696-435D-8050-3BB28378CBEB}"/>
              </a:ext>
            </a:extLst>
          </p:cNvPr>
          <p:cNvSpPr/>
          <p:nvPr/>
        </p:nvSpPr>
        <p:spPr>
          <a:xfrm>
            <a:off x="867103" y="1308539"/>
            <a:ext cx="10573408" cy="5186074"/>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droite 7">
            <a:extLst>
              <a:ext uri="{FF2B5EF4-FFF2-40B4-BE49-F238E27FC236}">
                <a16:creationId xmlns:a16="http://schemas.microsoft.com/office/drawing/2014/main" id="{8B27DE32-CC18-40FE-A10E-CFE81EF980B3}"/>
              </a:ext>
            </a:extLst>
          </p:cNvPr>
          <p:cNvSpPr/>
          <p:nvPr/>
        </p:nvSpPr>
        <p:spPr>
          <a:xfrm>
            <a:off x="1238829" y="2333877"/>
            <a:ext cx="9714341" cy="17249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llipse 3">
            <a:extLst>
              <a:ext uri="{FF2B5EF4-FFF2-40B4-BE49-F238E27FC236}">
                <a16:creationId xmlns:a16="http://schemas.microsoft.com/office/drawing/2014/main" id="{130EE563-3F65-461A-B8A5-272A41CA6666}"/>
              </a:ext>
            </a:extLst>
          </p:cNvPr>
          <p:cNvSpPr/>
          <p:nvPr/>
        </p:nvSpPr>
        <p:spPr>
          <a:xfrm>
            <a:off x="4083269" y="1535499"/>
            <a:ext cx="3515710" cy="308825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0D064EB8-13C4-4ECF-8697-7417DB6948B5}"/>
              </a:ext>
            </a:extLst>
          </p:cNvPr>
          <p:cNvSpPr txBox="1"/>
          <p:nvPr/>
        </p:nvSpPr>
        <p:spPr>
          <a:xfrm>
            <a:off x="1939159" y="2842401"/>
            <a:ext cx="2144110" cy="707886"/>
          </a:xfrm>
          <a:prstGeom prst="rect">
            <a:avLst/>
          </a:prstGeom>
          <a:noFill/>
        </p:spPr>
        <p:txBody>
          <a:bodyPr wrap="square" rtlCol="0">
            <a:spAutoFit/>
          </a:bodyPr>
          <a:lstStyle/>
          <a:p>
            <a:r>
              <a:rPr lang="fr-FR" sz="4000" dirty="0">
                <a:solidFill>
                  <a:schemeClr val="bg1"/>
                </a:solidFill>
              </a:rPr>
              <a:t>Entrants</a:t>
            </a:r>
          </a:p>
        </p:txBody>
      </p:sp>
      <p:sp>
        <p:nvSpPr>
          <p:cNvPr id="6" name="ZoneTexte 5">
            <a:extLst>
              <a:ext uri="{FF2B5EF4-FFF2-40B4-BE49-F238E27FC236}">
                <a16:creationId xmlns:a16="http://schemas.microsoft.com/office/drawing/2014/main" id="{2655843B-7FD0-406F-9B87-443D0E825FF0}"/>
              </a:ext>
            </a:extLst>
          </p:cNvPr>
          <p:cNvSpPr txBox="1"/>
          <p:nvPr/>
        </p:nvSpPr>
        <p:spPr>
          <a:xfrm>
            <a:off x="8135007" y="2788003"/>
            <a:ext cx="2144110" cy="707886"/>
          </a:xfrm>
          <a:prstGeom prst="rect">
            <a:avLst/>
          </a:prstGeom>
          <a:noFill/>
        </p:spPr>
        <p:txBody>
          <a:bodyPr wrap="square" rtlCol="0">
            <a:spAutoFit/>
          </a:bodyPr>
          <a:lstStyle/>
          <a:p>
            <a:r>
              <a:rPr lang="fr-FR" sz="4000" dirty="0">
                <a:solidFill>
                  <a:schemeClr val="bg1"/>
                </a:solidFill>
              </a:rPr>
              <a:t>Sortants</a:t>
            </a:r>
          </a:p>
        </p:txBody>
      </p:sp>
      <p:sp>
        <p:nvSpPr>
          <p:cNvPr id="7" name="ZoneTexte 6">
            <a:extLst>
              <a:ext uri="{FF2B5EF4-FFF2-40B4-BE49-F238E27FC236}">
                <a16:creationId xmlns:a16="http://schemas.microsoft.com/office/drawing/2014/main" id="{82DC7229-5E4D-48AF-9326-2B61AAB4B5AA}"/>
              </a:ext>
            </a:extLst>
          </p:cNvPr>
          <p:cNvSpPr txBox="1"/>
          <p:nvPr/>
        </p:nvSpPr>
        <p:spPr>
          <a:xfrm>
            <a:off x="4931980" y="2788003"/>
            <a:ext cx="2144110" cy="707886"/>
          </a:xfrm>
          <a:prstGeom prst="rect">
            <a:avLst/>
          </a:prstGeom>
          <a:noFill/>
        </p:spPr>
        <p:txBody>
          <a:bodyPr wrap="square" rtlCol="0">
            <a:spAutoFit/>
          </a:bodyPr>
          <a:lstStyle/>
          <a:p>
            <a:r>
              <a:rPr lang="fr-FR" sz="4000" dirty="0">
                <a:solidFill>
                  <a:schemeClr val="bg1"/>
                </a:solidFill>
              </a:rPr>
              <a:t>Process</a:t>
            </a:r>
          </a:p>
        </p:txBody>
      </p:sp>
      <p:sp>
        <p:nvSpPr>
          <p:cNvPr id="2" name="ZoneTexte 1">
            <a:extLst>
              <a:ext uri="{FF2B5EF4-FFF2-40B4-BE49-F238E27FC236}">
                <a16:creationId xmlns:a16="http://schemas.microsoft.com/office/drawing/2014/main" id="{EC6FD853-D9C3-4581-BBD2-1E39429043D9}"/>
              </a:ext>
            </a:extLst>
          </p:cNvPr>
          <p:cNvSpPr txBox="1"/>
          <p:nvPr/>
        </p:nvSpPr>
        <p:spPr>
          <a:xfrm>
            <a:off x="3692106" y="5003318"/>
            <a:ext cx="4037162" cy="769441"/>
          </a:xfrm>
          <a:prstGeom prst="rect">
            <a:avLst/>
          </a:prstGeom>
          <a:noFill/>
        </p:spPr>
        <p:txBody>
          <a:bodyPr wrap="square" rtlCol="0">
            <a:spAutoFit/>
          </a:bodyPr>
          <a:lstStyle/>
          <a:p>
            <a:pPr algn="ctr"/>
            <a:r>
              <a:rPr lang="fr-FR" sz="4400" dirty="0">
                <a:solidFill>
                  <a:srgbClr val="00B050"/>
                </a:solidFill>
              </a:rPr>
              <a:t>Environnement</a:t>
            </a:r>
          </a:p>
        </p:txBody>
      </p:sp>
    </p:spTree>
    <p:extLst>
      <p:ext uri="{BB962C8B-B14F-4D97-AF65-F5344CB8AC3E}">
        <p14:creationId xmlns:p14="http://schemas.microsoft.com/office/powerpoint/2010/main" val="1820476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BBA0C1-6BD0-4D4B-9E88-14857D57955E}"/>
              </a:ext>
            </a:extLst>
          </p:cNvPr>
          <p:cNvSpPr>
            <a:spLocks noGrp="1"/>
          </p:cNvSpPr>
          <p:nvPr>
            <p:ph type="title"/>
          </p:nvPr>
        </p:nvSpPr>
        <p:spPr/>
        <p:txBody>
          <a:bodyPr/>
          <a:lstStyle/>
          <a:p>
            <a:pPr algn="ctr"/>
            <a:r>
              <a:rPr lang="fr-FR" b="1" dirty="0"/>
              <a:t>Les flux entrants</a:t>
            </a:r>
            <a:endParaRPr lang="fr-FR" dirty="0"/>
          </a:p>
        </p:txBody>
      </p:sp>
      <p:sp>
        <p:nvSpPr>
          <p:cNvPr id="3" name="Espace réservé du contenu 2">
            <a:extLst>
              <a:ext uri="{FF2B5EF4-FFF2-40B4-BE49-F238E27FC236}">
                <a16:creationId xmlns:a16="http://schemas.microsoft.com/office/drawing/2014/main" id="{37748A66-3ABD-4C97-99AB-9D1611FD1405}"/>
              </a:ext>
            </a:extLst>
          </p:cNvPr>
          <p:cNvSpPr>
            <a:spLocks noGrp="1"/>
          </p:cNvSpPr>
          <p:nvPr>
            <p:ph sz="half" idx="1"/>
          </p:nvPr>
        </p:nvSpPr>
        <p:spPr>
          <a:xfrm>
            <a:off x="838200" y="1825625"/>
            <a:ext cx="5181600" cy="4351338"/>
          </a:xfrm>
        </p:spPr>
        <p:txBody>
          <a:bodyPr>
            <a:normAutofit/>
          </a:bodyPr>
          <a:lstStyle/>
          <a:p>
            <a:r>
              <a:rPr lang="fr-FR" dirty="0"/>
              <a:t>22 On n’est pas encore arrivé à </a:t>
            </a:r>
            <a:r>
              <a:rPr lang="es-ES_tradnl" dirty="0" err="1"/>
              <a:t>adopter</a:t>
            </a:r>
            <a:r>
              <a:rPr lang="es-ES_tradnl" dirty="0"/>
              <a:t> un </a:t>
            </a:r>
            <a:r>
              <a:rPr lang="es-ES_tradnl" b="1" dirty="0" err="1"/>
              <a:t>mode</a:t>
            </a:r>
            <a:r>
              <a:rPr lang="fr-FR" b="1" dirty="0"/>
              <a:t>̀le circulaire </a:t>
            </a:r>
            <a:r>
              <a:rPr lang="fr-FR" dirty="0"/>
              <a:t>de production qui assure des ressources pour tous comme pour les </a:t>
            </a:r>
            <a:r>
              <a:rPr lang="fr-FR" dirty="0" err="1"/>
              <a:t>générations</a:t>
            </a:r>
            <a:r>
              <a:rPr lang="fr-FR" dirty="0"/>
              <a:t> futures, et qui suppose de limiter au maximum l’utilisation des ressources non renouvelables</a:t>
            </a:r>
          </a:p>
        </p:txBody>
      </p:sp>
      <p:sp>
        <p:nvSpPr>
          <p:cNvPr id="4" name="Espace réservé du contenu 3">
            <a:extLst>
              <a:ext uri="{FF2B5EF4-FFF2-40B4-BE49-F238E27FC236}">
                <a16:creationId xmlns:a16="http://schemas.microsoft.com/office/drawing/2014/main" id="{661AFCB9-12EC-4F5A-81CF-90543B9CCEA3}"/>
              </a:ext>
            </a:extLst>
          </p:cNvPr>
          <p:cNvSpPr>
            <a:spLocks noGrp="1"/>
          </p:cNvSpPr>
          <p:nvPr>
            <p:ph sz="half" idx="2"/>
          </p:nvPr>
        </p:nvSpPr>
        <p:spPr>
          <a:xfrm>
            <a:off x="6172200" y="1825625"/>
            <a:ext cx="5181600" cy="4351338"/>
          </a:xfrm>
        </p:spPr>
        <p:txBody>
          <a:bodyPr>
            <a:normAutofit/>
          </a:bodyPr>
          <a:lstStyle/>
          <a:p>
            <a:r>
              <a:rPr lang="en-US" dirty="0"/>
              <a:t>26 </a:t>
            </a:r>
            <a:r>
              <a:rPr lang="en-US" dirty="0" err="1"/>
              <a:t>il</a:t>
            </a:r>
            <a:r>
              <a:rPr lang="en-US" dirty="0"/>
              <a:t> </a:t>
            </a:r>
            <a:r>
              <a:rPr lang="en-US" dirty="0" err="1"/>
              <a:t>devient</a:t>
            </a:r>
            <a:r>
              <a:rPr lang="en-US" dirty="0"/>
              <a:t> urgent et </a:t>
            </a:r>
            <a:r>
              <a:rPr lang="en-US" dirty="0" err="1"/>
              <a:t>impérieux</a:t>
            </a:r>
            <a:r>
              <a:rPr lang="en-US" dirty="0"/>
              <a:t> de </a:t>
            </a:r>
            <a:r>
              <a:rPr lang="en-US" dirty="0" err="1"/>
              <a:t>développer</a:t>
            </a:r>
            <a:r>
              <a:rPr lang="en-US" dirty="0"/>
              <a:t> des politiques pour que, les </a:t>
            </a:r>
            <a:r>
              <a:rPr lang="en-US" dirty="0" err="1"/>
              <a:t>prochaines</a:t>
            </a:r>
            <a:r>
              <a:rPr lang="en-US" dirty="0"/>
              <a:t> </a:t>
            </a:r>
            <a:r>
              <a:rPr lang="en-US" dirty="0" err="1"/>
              <a:t>années</a:t>
            </a:r>
            <a:r>
              <a:rPr lang="en-US" dirty="0"/>
              <a:t>, </a:t>
            </a:r>
            <a:r>
              <a:rPr lang="en-US" dirty="0" err="1"/>
              <a:t>l’émission</a:t>
            </a:r>
            <a:r>
              <a:rPr lang="en-US" dirty="0"/>
              <a:t> du </a:t>
            </a:r>
            <a:r>
              <a:rPr lang="en-US" b="1" dirty="0" err="1"/>
              <a:t>dioxyde</a:t>
            </a:r>
            <a:r>
              <a:rPr lang="en-US" b="1" dirty="0"/>
              <a:t> de </a:t>
            </a:r>
            <a:r>
              <a:rPr lang="en-US" b="1" dirty="0" err="1"/>
              <a:t>carbone</a:t>
            </a:r>
            <a:r>
              <a:rPr lang="en-US" dirty="0"/>
              <a:t> et </a:t>
            </a:r>
            <a:r>
              <a:rPr lang="en-US" dirty="0" err="1"/>
              <a:t>d’autres</a:t>
            </a:r>
            <a:r>
              <a:rPr lang="en-US" dirty="0"/>
              <a:t> </a:t>
            </a:r>
            <a:r>
              <a:rPr lang="en-US" dirty="0" err="1"/>
              <a:t>gaz</a:t>
            </a:r>
            <a:r>
              <a:rPr lang="en-US" dirty="0"/>
              <a:t> </a:t>
            </a:r>
            <a:r>
              <a:rPr lang="en-US" dirty="0" err="1"/>
              <a:t>hautement</a:t>
            </a:r>
            <a:r>
              <a:rPr lang="en-US" dirty="0"/>
              <a:t> </a:t>
            </a:r>
            <a:r>
              <a:rPr lang="en-US" dirty="0" err="1"/>
              <a:t>polluants</a:t>
            </a:r>
            <a:r>
              <a:rPr lang="en-US" dirty="0"/>
              <a:t> </a:t>
            </a:r>
            <a:r>
              <a:rPr lang="en-US" dirty="0" err="1"/>
              <a:t>soit</a:t>
            </a:r>
            <a:r>
              <a:rPr lang="en-US" dirty="0"/>
              <a:t> </a:t>
            </a:r>
            <a:r>
              <a:rPr lang="en-US" dirty="0" err="1"/>
              <a:t>réduite</a:t>
            </a:r>
            <a:r>
              <a:rPr lang="en-US" dirty="0"/>
              <a:t> de </a:t>
            </a:r>
            <a:r>
              <a:rPr lang="en-US" dirty="0" err="1"/>
              <a:t>façon</a:t>
            </a:r>
            <a:r>
              <a:rPr lang="en-US" dirty="0"/>
              <a:t> </a:t>
            </a:r>
            <a:r>
              <a:rPr lang="en-US" dirty="0" err="1"/>
              <a:t>drastique</a:t>
            </a:r>
            <a:endParaRPr lang="fr-FR" dirty="0"/>
          </a:p>
        </p:txBody>
      </p:sp>
    </p:spTree>
    <p:extLst>
      <p:ext uri="{BB962C8B-B14F-4D97-AF65-F5344CB8AC3E}">
        <p14:creationId xmlns:p14="http://schemas.microsoft.com/office/powerpoint/2010/main" val="424972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0D63837-EDA1-4C86-890A-35CFEBAE3FF9}"/>
              </a:ext>
            </a:extLst>
          </p:cNvPr>
          <p:cNvPicPr>
            <a:picLocks noChangeAspect="1"/>
          </p:cNvPicPr>
          <p:nvPr/>
        </p:nvPicPr>
        <p:blipFill>
          <a:blip r:embed="rId3"/>
          <a:stretch>
            <a:fillRect/>
          </a:stretch>
        </p:blipFill>
        <p:spPr>
          <a:xfrm>
            <a:off x="572954" y="0"/>
            <a:ext cx="11046092" cy="6858000"/>
          </a:xfrm>
          <a:prstGeom prst="rect">
            <a:avLst/>
          </a:prstGeom>
        </p:spPr>
      </p:pic>
    </p:spTree>
    <p:extLst>
      <p:ext uri="{BB962C8B-B14F-4D97-AF65-F5344CB8AC3E}">
        <p14:creationId xmlns:p14="http://schemas.microsoft.com/office/powerpoint/2010/main" val="2879964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8DA0EE-6287-4E7E-A4B0-E349EDE82B05}"/>
              </a:ext>
            </a:extLst>
          </p:cNvPr>
          <p:cNvSpPr>
            <a:spLocks noGrp="1"/>
          </p:cNvSpPr>
          <p:nvPr>
            <p:ph type="title"/>
          </p:nvPr>
        </p:nvSpPr>
        <p:spPr>
          <a:xfrm>
            <a:off x="838200" y="365125"/>
            <a:ext cx="10515600" cy="928837"/>
          </a:xfrm>
        </p:spPr>
        <p:txBody>
          <a:bodyPr/>
          <a:lstStyle/>
          <a:p>
            <a:pPr algn="ctr"/>
            <a:r>
              <a:rPr lang="fr-FR" dirty="0"/>
              <a:t>Questions</a:t>
            </a:r>
          </a:p>
        </p:txBody>
      </p:sp>
      <p:sp>
        <p:nvSpPr>
          <p:cNvPr id="3" name="Espace réservé du contenu 2">
            <a:extLst>
              <a:ext uri="{FF2B5EF4-FFF2-40B4-BE49-F238E27FC236}">
                <a16:creationId xmlns:a16="http://schemas.microsoft.com/office/drawing/2014/main" id="{C8B71D52-13D6-44BA-A5FE-F004D597A253}"/>
              </a:ext>
            </a:extLst>
          </p:cNvPr>
          <p:cNvSpPr>
            <a:spLocks noGrp="1"/>
          </p:cNvSpPr>
          <p:nvPr>
            <p:ph sz="half" idx="1"/>
          </p:nvPr>
        </p:nvSpPr>
        <p:spPr/>
        <p:txBody>
          <a:bodyPr>
            <a:normAutofit fontScale="92500" lnSpcReduction="20000"/>
          </a:bodyPr>
          <a:lstStyle/>
          <a:p>
            <a:r>
              <a:rPr lang="fr-FR" b="1" dirty="0"/>
              <a:t>Les matières premières </a:t>
            </a:r>
            <a:r>
              <a:rPr lang="fr-FR" dirty="0"/>
              <a:t>entrantes sont-elles toutes renouvelables ? Recyclées ? Issues des sous-produits d'autres productions (économie circulaire). De proximité ?</a:t>
            </a:r>
          </a:p>
          <a:p>
            <a:pPr marL="0" indent="0">
              <a:buNone/>
            </a:pPr>
            <a:r>
              <a:rPr lang="en-US" i="1" dirty="0" err="1"/>
              <a:t>Devenir</a:t>
            </a:r>
            <a:r>
              <a:rPr lang="en-US" i="1" dirty="0"/>
              <a:t> du volume des </a:t>
            </a:r>
            <a:r>
              <a:rPr lang="en-US" i="1" dirty="0" err="1"/>
              <a:t>échanges</a:t>
            </a:r>
            <a:r>
              <a:rPr lang="en-US" i="1" dirty="0"/>
              <a:t> </a:t>
            </a:r>
            <a:r>
              <a:rPr lang="en-US" i="1" dirty="0" err="1"/>
              <a:t>internationaux</a:t>
            </a:r>
            <a:r>
              <a:rPr lang="en-US" i="1" dirty="0"/>
              <a:t> </a:t>
            </a:r>
          </a:p>
          <a:p>
            <a:pPr marL="0" indent="0">
              <a:buNone/>
            </a:pPr>
            <a:endParaRPr lang="fr-FR" i="1" dirty="0"/>
          </a:p>
          <a:p>
            <a:r>
              <a:rPr lang="en-US" b="1" dirty="0" err="1"/>
              <a:t>Énergie</a:t>
            </a:r>
            <a:r>
              <a:rPr lang="en-US" dirty="0"/>
              <a:t> : </a:t>
            </a:r>
            <a:r>
              <a:rPr lang="en-US" dirty="0" err="1"/>
              <a:t>renouvelable</a:t>
            </a:r>
            <a:r>
              <a:rPr lang="en-US" dirty="0"/>
              <a:t> ? </a:t>
            </a:r>
          </a:p>
          <a:p>
            <a:pPr marL="0" indent="0">
              <a:buNone/>
            </a:pPr>
            <a:r>
              <a:rPr lang="en-US" i="1" dirty="0" err="1"/>
              <a:t>Baisse</a:t>
            </a:r>
            <a:r>
              <a:rPr lang="en-US" i="1" dirty="0"/>
              <a:t> de la </a:t>
            </a:r>
            <a:r>
              <a:rPr lang="en-US" i="1" dirty="0" err="1"/>
              <a:t>quantité</a:t>
            </a:r>
            <a:r>
              <a:rPr lang="en-US" i="1" dirty="0"/>
              <a:t> </a:t>
            </a:r>
            <a:r>
              <a:rPr lang="en-US" i="1" dirty="0" err="1"/>
              <a:t>d’énergie</a:t>
            </a:r>
            <a:r>
              <a:rPr lang="en-US" i="1" dirty="0"/>
              <a:t> </a:t>
            </a:r>
            <a:r>
              <a:rPr lang="en-US" i="1" dirty="0" err="1"/>
              <a:t>utilisée</a:t>
            </a:r>
            <a:endParaRPr lang="fr-FR" i="1" dirty="0"/>
          </a:p>
        </p:txBody>
      </p:sp>
      <p:sp>
        <p:nvSpPr>
          <p:cNvPr id="4" name="Espace réservé du contenu 3">
            <a:extLst>
              <a:ext uri="{FF2B5EF4-FFF2-40B4-BE49-F238E27FC236}">
                <a16:creationId xmlns:a16="http://schemas.microsoft.com/office/drawing/2014/main" id="{C4C7F2B0-7BCA-40E6-84B2-CDB639B47D83}"/>
              </a:ext>
            </a:extLst>
          </p:cNvPr>
          <p:cNvSpPr>
            <a:spLocks noGrp="1"/>
          </p:cNvSpPr>
          <p:nvPr>
            <p:ph sz="half" idx="2"/>
          </p:nvPr>
        </p:nvSpPr>
        <p:spPr/>
        <p:txBody>
          <a:bodyPr>
            <a:normAutofit fontScale="92500" lnSpcReduction="20000"/>
          </a:bodyPr>
          <a:lstStyle/>
          <a:p>
            <a:r>
              <a:rPr lang="fr-FR" b="1" dirty="0"/>
              <a:t>Recrutement</a:t>
            </a:r>
            <a:r>
              <a:rPr lang="fr-FR" dirty="0"/>
              <a:t> : ouvert aux non qualifiés, aux migrants, aux seniors, aux personnes en situation de handicap... ?</a:t>
            </a:r>
          </a:p>
          <a:p>
            <a:pPr marL="0" indent="0">
              <a:buNone/>
            </a:pPr>
            <a:r>
              <a:rPr lang="fr-FR" i="1" dirty="0"/>
              <a:t>Maintien de postes peu qualifiés</a:t>
            </a:r>
          </a:p>
          <a:p>
            <a:pPr marL="0" indent="0">
              <a:buNone/>
            </a:pPr>
            <a:endParaRPr lang="fr-FR" i="1" dirty="0"/>
          </a:p>
          <a:p>
            <a:pPr marL="0" indent="0">
              <a:buNone/>
            </a:pPr>
            <a:endParaRPr lang="fr-FR" i="1" dirty="0"/>
          </a:p>
          <a:p>
            <a:pPr marL="0" indent="0">
              <a:buNone/>
            </a:pPr>
            <a:endParaRPr lang="fr-FR" i="1" dirty="0"/>
          </a:p>
          <a:p>
            <a:r>
              <a:rPr lang="fr-FR" b="1" dirty="0"/>
              <a:t>Crédits et placements</a:t>
            </a:r>
            <a:r>
              <a:rPr lang="fr-FR" dirty="0"/>
              <a:t>, quelle éthique ?</a:t>
            </a:r>
          </a:p>
          <a:p>
            <a:pPr marL="0" indent="0">
              <a:buNone/>
            </a:pPr>
            <a:r>
              <a:rPr lang="fr-FR" sz="2400" i="1" dirty="0"/>
              <a:t>Ethique sociale et environnementale</a:t>
            </a:r>
          </a:p>
        </p:txBody>
      </p:sp>
    </p:spTree>
    <p:extLst>
      <p:ext uri="{BB962C8B-B14F-4D97-AF65-F5344CB8AC3E}">
        <p14:creationId xmlns:p14="http://schemas.microsoft.com/office/powerpoint/2010/main" val="2370102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92DD93-FAED-47BB-9656-02DE4FB50BAA}"/>
              </a:ext>
            </a:extLst>
          </p:cNvPr>
          <p:cNvSpPr>
            <a:spLocks noGrp="1"/>
          </p:cNvSpPr>
          <p:nvPr>
            <p:ph type="title"/>
          </p:nvPr>
        </p:nvSpPr>
        <p:spPr/>
        <p:txBody>
          <a:bodyPr/>
          <a:lstStyle/>
          <a:p>
            <a:pPr algn="ctr"/>
            <a:r>
              <a:rPr lang="fr-FR" b="1" dirty="0"/>
              <a:t>Le process : ralentir</a:t>
            </a:r>
            <a:endParaRPr lang="fr-FR" dirty="0"/>
          </a:p>
        </p:txBody>
      </p:sp>
      <p:sp>
        <p:nvSpPr>
          <p:cNvPr id="3" name="Espace réservé du contenu 2">
            <a:extLst>
              <a:ext uri="{FF2B5EF4-FFF2-40B4-BE49-F238E27FC236}">
                <a16:creationId xmlns:a16="http://schemas.microsoft.com/office/drawing/2014/main" id="{3722B525-AED6-45D6-A64F-F1D038E744EE}"/>
              </a:ext>
            </a:extLst>
          </p:cNvPr>
          <p:cNvSpPr>
            <a:spLocks noGrp="1"/>
          </p:cNvSpPr>
          <p:nvPr>
            <p:ph sz="half" idx="1"/>
          </p:nvPr>
        </p:nvSpPr>
        <p:spPr/>
        <p:txBody>
          <a:bodyPr>
            <a:normAutofit lnSpcReduction="10000"/>
          </a:bodyPr>
          <a:lstStyle/>
          <a:p>
            <a:r>
              <a:rPr lang="fr-FR" dirty="0"/>
              <a:t>191 </a:t>
            </a:r>
            <a:r>
              <a:rPr lang="fr-FR" b="1" dirty="0"/>
              <a:t>ralentir</a:t>
            </a:r>
            <a:r>
              <a:rPr lang="fr-FR" dirty="0"/>
              <a:t> un rythme </a:t>
            </a:r>
            <a:r>
              <a:rPr lang="fr-FR" dirty="0" err="1"/>
              <a:t>détermine</a:t>
            </a:r>
            <a:r>
              <a:rPr lang="fr-FR" dirty="0"/>
              <a:t>́ de production et de consommation peut donner lieu à d’autres formes de </a:t>
            </a:r>
            <a:r>
              <a:rPr lang="fr-FR" dirty="0" err="1"/>
              <a:t>progrès</a:t>
            </a:r>
            <a:r>
              <a:rPr lang="fr-FR" dirty="0"/>
              <a:t> et de </a:t>
            </a:r>
            <a:r>
              <a:rPr lang="fr-FR" dirty="0" err="1"/>
              <a:t>développement</a:t>
            </a:r>
            <a:endParaRPr lang="fr-FR" dirty="0"/>
          </a:p>
          <a:p>
            <a:r>
              <a:rPr lang="fr-FR" dirty="0"/>
              <a:t>193 C’est pourquoi l’heure est venue d’accepter une certaine </a:t>
            </a:r>
            <a:r>
              <a:rPr lang="fr-FR" b="1" dirty="0" err="1"/>
              <a:t>décroissance</a:t>
            </a:r>
            <a:r>
              <a:rPr lang="fr-FR" dirty="0"/>
              <a:t> dans quelques parties du monde, mettant à disposition des ressources pour une saine croissance en d’autres parties. </a:t>
            </a:r>
          </a:p>
          <a:p>
            <a:endParaRPr lang="fr-FR" dirty="0"/>
          </a:p>
        </p:txBody>
      </p:sp>
      <p:sp>
        <p:nvSpPr>
          <p:cNvPr id="4" name="Espace réservé du contenu 3">
            <a:extLst>
              <a:ext uri="{FF2B5EF4-FFF2-40B4-BE49-F238E27FC236}">
                <a16:creationId xmlns:a16="http://schemas.microsoft.com/office/drawing/2014/main" id="{E6FE011C-D6E5-45D8-BC44-B256B61418C5}"/>
              </a:ext>
            </a:extLst>
          </p:cNvPr>
          <p:cNvSpPr>
            <a:spLocks noGrp="1"/>
          </p:cNvSpPr>
          <p:nvPr>
            <p:ph sz="half" idx="2"/>
          </p:nvPr>
        </p:nvSpPr>
        <p:spPr/>
        <p:txBody>
          <a:bodyPr>
            <a:normAutofit lnSpcReduction="10000"/>
          </a:bodyPr>
          <a:lstStyle/>
          <a:p>
            <a:r>
              <a:rPr lang="fr-FR" dirty="0"/>
              <a:t>186 Dans la </a:t>
            </a:r>
            <a:r>
              <a:rPr lang="fr-FR" dirty="0" err="1"/>
              <a:t>Déclaration</a:t>
            </a:r>
            <a:r>
              <a:rPr lang="fr-FR" dirty="0"/>
              <a:t> de Rio de 1992, il est affirmé  «En cas de risque de dommages graves ou </a:t>
            </a:r>
            <a:r>
              <a:rPr lang="fr-FR" dirty="0" err="1"/>
              <a:t>irréversibles</a:t>
            </a:r>
            <a:r>
              <a:rPr lang="fr-FR" dirty="0"/>
              <a:t>, l’absence de certitude scientifique absolue ne doit pas servir de </a:t>
            </a:r>
            <a:r>
              <a:rPr lang="fr-FR" dirty="0" err="1"/>
              <a:t>prétexte</a:t>
            </a:r>
            <a:r>
              <a:rPr lang="fr-FR" dirty="0"/>
              <a:t> pour remettre à plus tard l’adoption de mesures effectives</a:t>
            </a:r>
            <a:r>
              <a:rPr lang="it-IT" dirty="0"/>
              <a:t>» </a:t>
            </a:r>
            <a:r>
              <a:rPr lang="pt-PT" dirty="0"/>
              <a:t>qui empe</a:t>
            </a:r>
            <a:r>
              <a:rPr lang="fr-FR" dirty="0"/>
              <a:t>̂</a:t>
            </a:r>
            <a:r>
              <a:rPr lang="fr-FR" dirty="0" err="1"/>
              <a:t>cheraient</a:t>
            </a:r>
            <a:r>
              <a:rPr lang="fr-FR" dirty="0"/>
              <a:t> la </a:t>
            </a:r>
            <a:r>
              <a:rPr lang="fr-FR" dirty="0" err="1"/>
              <a:t>dégradation</a:t>
            </a:r>
            <a:r>
              <a:rPr lang="fr-FR" dirty="0"/>
              <a:t> de l’environnement. Ce </a:t>
            </a:r>
            <a:r>
              <a:rPr lang="fr-FR" b="1" dirty="0"/>
              <a:t>principe de </a:t>
            </a:r>
            <a:r>
              <a:rPr lang="fr-FR" b="1" dirty="0" err="1"/>
              <a:t>précaution</a:t>
            </a:r>
            <a:r>
              <a:rPr lang="fr-FR" dirty="0"/>
              <a:t> permet la protection des plus faibles...</a:t>
            </a:r>
          </a:p>
          <a:p>
            <a:endParaRPr lang="fr-FR" dirty="0"/>
          </a:p>
        </p:txBody>
      </p:sp>
    </p:spTree>
    <p:extLst>
      <p:ext uri="{BB962C8B-B14F-4D97-AF65-F5344CB8AC3E}">
        <p14:creationId xmlns:p14="http://schemas.microsoft.com/office/powerpoint/2010/main" val="2954287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97615B2-41CF-443E-987F-1DA43A900660}"/>
              </a:ext>
            </a:extLst>
          </p:cNvPr>
          <p:cNvPicPr>
            <a:picLocks noChangeAspect="1"/>
          </p:cNvPicPr>
          <p:nvPr/>
        </p:nvPicPr>
        <p:blipFill>
          <a:blip r:embed="rId3"/>
          <a:stretch>
            <a:fillRect/>
          </a:stretch>
        </p:blipFill>
        <p:spPr>
          <a:xfrm>
            <a:off x="191640" y="172528"/>
            <a:ext cx="10199780" cy="6685472"/>
          </a:xfrm>
          <a:prstGeom prst="rect">
            <a:avLst/>
          </a:prstGeom>
        </p:spPr>
      </p:pic>
      <p:sp>
        <p:nvSpPr>
          <p:cNvPr id="7" name="ZoneTexte 6">
            <a:extLst>
              <a:ext uri="{FF2B5EF4-FFF2-40B4-BE49-F238E27FC236}">
                <a16:creationId xmlns:a16="http://schemas.microsoft.com/office/drawing/2014/main" id="{D162F4C7-74D3-4F6B-8C00-74D9BBA902CA}"/>
              </a:ext>
            </a:extLst>
          </p:cNvPr>
          <p:cNvSpPr txBox="1"/>
          <p:nvPr/>
        </p:nvSpPr>
        <p:spPr>
          <a:xfrm>
            <a:off x="10248181" y="2130269"/>
            <a:ext cx="1311215" cy="1384995"/>
          </a:xfrm>
          <a:prstGeom prst="rect">
            <a:avLst/>
          </a:prstGeom>
          <a:noFill/>
        </p:spPr>
        <p:txBody>
          <a:bodyPr wrap="square" rtlCol="0">
            <a:spAutoFit/>
          </a:bodyPr>
          <a:lstStyle/>
          <a:p>
            <a:r>
              <a:rPr lang="fr-FR" sz="2800" dirty="0"/>
              <a:t>Ricardo</a:t>
            </a:r>
          </a:p>
          <a:p>
            <a:r>
              <a:rPr lang="fr-FR" sz="2800" dirty="0"/>
              <a:t>Baumol</a:t>
            </a:r>
          </a:p>
          <a:p>
            <a:r>
              <a:rPr lang="fr-FR" sz="2800" dirty="0" err="1"/>
              <a:t>Tainter</a:t>
            </a:r>
            <a:endParaRPr lang="fr-FR" sz="2800" dirty="0"/>
          </a:p>
        </p:txBody>
      </p:sp>
      <p:sp>
        <p:nvSpPr>
          <p:cNvPr id="8" name="ZoneTexte 7">
            <a:extLst>
              <a:ext uri="{FF2B5EF4-FFF2-40B4-BE49-F238E27FC236}">
                <a16:creationId xmlns:a16="http://schemas.microsoft.com/office/drawing/2014/main" id="{CB514026-0192-44DA-A14C-B3F4B9397CF2}"/>
              </a:ext>
            </a:extLst>
          </p:cNvPr>
          <p:cNvSpPr txBox="1"/>
          <p:nvPr/>
        </p:nvSpPr>
        <p:spPr>
          <a:xfrm>
            <a:off x="9903125" y="6400799"/>
            <a:ext cx="655607" cy="369332"/>
          </a:xfrm>
          <a:prstGeom prst="rect">
            <a:avLst/>
          </a:prstGeom>
          <a:noFill/>
        </p:spPr>
        <p:txBody>
          <a:bodyPr wrap="square" rtlCol="0">
            <a:spAutoFit/>
          </a:bodyPr>
          <a:lstStyle/>
          <a:p>
            <a:r>
              <a:rPr lang="fr-FR" dirty="0">
                <a:solidFill>
                  <a:schemeClr val="bg2">
                    <a:lumMod val="50000"/>
                  </a:schemeClr>
                </a:solidFill>
              </a:rPr>
              <a:t>2016</a:t>
            </a:r>
          </a:p>
        </p:txBody>
      </p:sp>
    </p:spTree>
    <p:extLst>
      <p:ext uri="{BB962C8B-B14F-4D97-AF65-F5344CB8AC3E}">
        <p14:creationId xmlns:p14="http://schemas.microsoft.com/office/powerpoint/2010/main" val="2072956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938181-061A-48BF-BAE5-70171D02F3E9}"/>
              </a:ext>
            </a:extLst>
          </p:cNvPr>
          <p:cNvSpPr>
            <a:spLocks noGrp="1"/>
          </p:cNvSpPr>
          <p:nvPr>
            <p:ph type="title"/>
          </p:nvPr>
        </p:nvSpPr>
        <p:spPr/>
        <p:txBody>
          <a:bodyPr/>
          <a:lstStyle/>
          <a:p>
            <a:pPr algn="ctr"/>
            <a:r>
              <a:rPr lang="fr-FR" dirty="0"/>
              <a:t>Le paradigme technocratique</a:t>
            </a:r>
          </a:p>
        </p:txBody>
      </p:sp>
      <p:sp>
        <p:nvSpPr>
          <p:cNvPr id="3" name="Espace réservé du contenu 2">
            <a:extLst>
              <a:ext uri="{FF2B5EF4-FFF2-40B4-BE49-F238E27FC236}">
                <a16:creationId xmlns:a16="http://schemas.microsoft.com/office/drawing/2014/main" id="{3EAE61E3-6CB0-4A89-9346-45E08FEA48D5}"/>
              </a:ext>
            </a:extLst>
          </p:cNvPr>
          <p:cNvSpPr>
            <a:spLocks noGrp="1"/>
          </p:cNvSpPr>
          <p:nvPr>
            <p:ph sz="half" idx="1"/>
          </p:nvPr>
        </p:nvSpPr>
        <p:spPr/>
        <p:txBody>
          <a:bodyPr/>
          <a:lstStyle/>
          <a:p>
            <a:r>
              <a:rPr lang="fr-FR" dirty="0"/>
              <a:t>128 Nous sommes </a:t>
            </a:r>
            <a:r>
              <a:rPr lang="fr-FR" dirty="0" err="1"/>
              <a:t>appelés</a:t>
            </a:r>
            <a:r>
              <a:rPr lang="fr-FR" dirty="0"/>
              <a:t> au travail </a:t>
            </a:r>
            <a:r>
              <a:rPr lang="fr-FR" dirty="0" err="1"/>
              <a:t>dès</a:t>
            </a:r>
            <a:r>
              <a:rPr lang="fr-FR" dirty="0"/>
              <a:t> notre </a:t>
            </a:r>
            <a:r>
              <a:rPr lang="fr-FR" dirty="0" err="1"/>
              <a:t>création</a:t>
            </a:r>
            <a:r>
              <a:rPr lang="fr-FR" dirty="0"/>
              <a:t>. On ne doit pas chercher à ce que le </a:t>
            </a:r>
            <a:r>
              <a:rPr lang="fr-FR" dirty="0" err="1"/>
              <a:t>progrès</a:t>
            </a:r>
            <a:r>
              <a:rPr lang="fr-FR" dirty="0"/>
              <a:t> technologique remplace de plus en plus le travail humain, car ainsi l’</a:t>
            </a:r>
            <a:r>
              <a:rPr lang="fr-FR" dirty="0" err="1"/>
              <a:t>humanite</a:t>
            </a:r>
            <a:r>
              <a:rPr lang="fr-FR" dirty="0"/>
              <a:t>́ se </a:t>
            </a:r>
            <a:r>
              <a:rPr lang="fr-FR" dirty="0" err="1"/>
              <a:t>dégraderait</a:t>
            </a:r>
            <a:r>
              <a:rPr lang="fr-FR" dirty="0"/>
              <a:t> </a:t>
            </a:r>
            <a:r>
              <a:rPr lang="fr-FR" dirty="0" err="1"/>
              <a:t>elle-même</a:t>
            </a:r>
            <a:r>
              <a:rPr lang="fr-FR" dirty="0"/>
              <a:t>. ...</a:t>
            </a:r>
          </a:p>
        </p:txBody>
      </p:sp>
      <p:sp>
        <p:nvSpPr>
          <p:cNvPr id="4" name="Espace réservé du contenu 3">
            <a:extLst>
              <a:ext uri="{FF2B5EF4-FFF2-40B4-BE49-F238E27FC236}">
                <a16:creationId xmlns:a16="http://schemas.microsoft.com/office/drawing/2014/main" id="{2BCBF05C-0D91-4994-971C-340305CE40F5}"/>
              </a:ext>
            </a:extLst>
          </p:cNvPr>
          <p:cNvSpPr>
            <a:spLocks noGrp="1"/>
          </p:cNvSpPr>
          <p:nvPr>
            <p:ph sz="half" idx="2"/>
          </p:nvPr>
        </p:nvSpPr>
        <p:spPr/>
        <p:txBody>
          <a:bodyPr/>
          <a:lstStyle/>
          <a:p>
            <a:r>
              <a:rPr lang="de-DE" dirty="0"/>
              <a:t>108 l’</a:t>
            </a:r>
            <a:r>
              <a:rPr lang="fr-FR" dirty="0"/>
              <a:t>homme qui posse</a:t>
            </a:r>
            <a:r>
              <a:rPr lang="de-DE" dirty="0"/>
              <a:t>̀</a:t>
            </a:r>
            <a:r>
              <a:rPr lang="fr-FR" dirty="0"/>
              <a:t>de la technique « sait que, en </a:t>
            </a:r>
            <a:r>
              <a:rPr lang="fr-FR" dirty="0" err="1"/>
              <a:t>dernie</a:t>
            </a:r>
            <a:r>
              <a:rPr lang="de-DE" dirty="0"/>
              <a:t>̀</a:t>
            </a:r>
            <a:r>
              <a:rPr lang="fr-FR" dirty="0"/>
              <a:t>re analyse, ce qui est en jeu dans la technique, ce n</a:t>
            </a:r>
            <a:r>
              <a:rPr lang="de-DE" dirty="0"/>
              <a:t>’</a:t>
            </a:r>
            <a:r>
              <a:rPr lang="fr-FR" dirty="0"/>
              <a:t>est ni l</a:t>
            </a:r>
            <a:r>
              <a:rPr lang="de-DE" dirty="0"/>
              <a:t>’</a:t>
            </a:r>
            <a:r>
              <a:rPr lang="fr-FR" dirty="0"/>
              <a:t>utilité , ni le bien-e</a:t>
            </a:r>
            <a:r>
              <a:rPr lang="de-DE" dirty="0"/>
              <a:t>̂</a:t>
            </a:r>
            <a:r>
              <a:rPr lang="fr-FR" dirty="0" err="1"/>
              <a:t>tre</a:t>
            </a:r>
            <a:r>
              <a:rPr lang="fr-FR" dirty="0"/>
              <a:t>, mais la domination : une domination au sens le plus </a:t>
            </a:r>
            <a:r>
              <a:rPr lang="fr-FR" dirty="0" err="1"/>
              <a:t>extre</a:t>
            </a:r>
            <a:r>
              <a:rPr lang="de-DE" dirty="0"/>
              <a:t>̂</a:t>
            </a:r>
            <a:r>
              <a:rPr lang="fr-FR" dirty="0"/>
              <a:t>me de ce terme</a:t>
            </a:r>
            <a:r>
              <a:rPr lang="it-IT" dirty="0"/>
              <a:t>»</a:t>
            </a:r>
            <a:r>
              <a:rPr lang="de-DE" dirty="0"/>
              <a:t>.</a:t>
            </a:r>
            <a:endParaRPr lang="fr-FR" dirty="0"/>
          </a:p>
          <a:p>
            <a:endParaRPr lang="fr-FR" dirty="0"/>
          </a:p>
        </p:txBody>
      </p:sp>
    </p:spTree>
    <p:extLst>
      <p:ext uri="{BB962C8B-B14F-4D97-AF65-F5344CB8AC3E}">
        <p14:creationId xmlns:p14="http://schemas.microsoft.com/office/powerpoint/2010/main" val="1655024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bateau, assis, eau, table&#10;&#10;Description générée automatiquement">
            <a:extLst>
              <a:ext uri="{FF2B5EF4-FFF2-40B4-BE49-F238E27FC236}">
                <a16:creationId xmlns:a16="http://schemas.microsoft.com/office/drawing/2014/main" id="{EC54C8EC-1D92-4E13-AA5C-39FDCA7CE1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91" y="233083"/>
            <a:ext cx="9411483" cy="6347012"/>
          </a:xfrm>
          <a:prstGeom prst="rect">
            <a:avLst/>
          </a:prstGeom>
        </p:spPr>
      </p:pic>
      <p:sp>
        <p:nvSpPr>
          <p:cNvPr id="7" name="ZoneTexte 6">
            <a:extLst>
              <a:ext uri="{FF2B5EF4-FFF2-40B4-BE49-F238E27FC236}">
                <a16:creationId xmlns:a16="http://schemas.microsoft.com/office/drawing/2014/main" id="{9A652EC4-1E8D-470F-B530-CE15C9452973}"/>
              </a:ext>
            </a:extLst>
          </p:cNvPr>
          <p:cNvSpPr txBox="1"/>
          <p:nvPr/>
        </p:nvSpPr>
        <p:spPr>
          <a:xfrm>
            <a:off x="412376" y="5809129"/>
            <a:ext cx="2097742" cy="369332"/>
          </a:xfrm>
          <a:prstGeom prst="rect">
            <a:avLst/>
          </a:prstGeom>
          <a:noFill/>
        </p:spPr>
        <p:txBody>
          <a:bodyPr wrap="square" rtlCol="0">
            <a:spAutoFit/>
          </a:bodyPr>
          <a:lstStyle/>
          <a:p>
            <a:r>
              <a:rPr lang="fr-FR" dirty="0"/>
              <a:t>Projet </a:t>
            </a:r>
            <a:r>
              <a:rPr lang="fr-FR" dirty="0" err="1"/>
              <a:t>Neoline</a:t>
            </a:r>
            <a:endParaRPr lang="fr-FR" dirty="0"/>
          </a:p>
        </p:txBody>
      </p:sp>
    </p:spTree>
    <p:extLst>
      <p:ext uri="{BB962C8B-B14F-4D97-AF65-F5344CB8AC3E}">
        <p14:creationId xmlns:p14="http://schemas.microsoft.com/office/powerpoint/2010/main" val="9708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9405DB-E44D-4806-B26F-73D5E17976D0}"/>
              </a:ext>
            </a:extLst>
          </p:cNvPr>
          <p:cNvSpPr>
            <a:spLocks noGrp="1"/>
          </p:cNvSpPr>
          <p:nvPr>
            <p:ph type="title"/>
          </p:nvPr>
        </p:nvSpPr>
        <p:spPr/>
        <p:txBody>
          <a:bodyPr/>
          <a:lstStyle/>
          <a:p>
            <a:pPr algn="ctr"/>
            <a:r>
              <a:rPr lang="fr-FR" dirty="0"/>
              <a:t>Questions</a:t>
            </a:r>
          </a:p>
        </p:txBody>
      </p:sp>
      <p:sp>
        <p:nvSpPr>
          <p:cNvPr id="3" name="Espace réservé du contenu 2">
            <a:extLst>
              <a:ext uri="{FF2B5EF4-FFF2-40B4-BE49-F238E27FC236}">
                <a16:creationId xmlns:a16="http://schemas.microsoft.com/office/drawing/2014/main" id="{2565ACE9-EB7E-4450-B477-5D41A0C63F8B}"/>
              </a:ext>
            </a:extLst>
          </p:cNvPr>
          <p:cNvSpPr>
            <a:spLocks noGrp="1"/>
          </p:cNvSpPr>
          <p:nvPr>
            <p:ph sz="half" idx="1"/>
          </p:nvPr>
        </p:nvSpPr>
        <p:spPr/>
        <p:txBody>
          <a:bodyPr>
            <a:normAutofit/>
          </a:bodyPr>
          <a:lstStyle/>
          <a:p>
            <a:r>
              <a:rPr lang="fr-FR" dirty="0"/>
              <a:t>La décroissance est-elle une fatalité ? la croissance infinie est-elle possible ? Le découplage est-il crédible ?</a:t>
            </a:r>
          </a:p>
          <a:p>
            <a:r>
              <a:rPr lang="fr-FR" dirty="0"/>
              <a:t>Cela implique-t-il une diminution des postes de travail ? </a:t>
            </a:r>
          </a:p>
          <a:p>
            <a:r>
              <a:rPr lang="fr-FR" dirty="0"/>
              <a:t>Augmenter la productivité par personne ou le rendement matière énergie ? </a:t>
            </a:r>
          </a:p>
          <a:p>
            <a:endParaRPr lang="fr-FR" dirty="0"/>
          </a:p>
        </p:txBody>
      </p:sp>
      <p:sp>
        <p:nvSpPr>
          <p:cNvPr id="4" name="Espace réservé du contenu 3">
            <a:extLst>
              <a:ext uri="{FF2B5EF4-FFF2-40B4-BE49-F238E27FC236}">
                <a16:creationId xmlns:a16="http://schemas.microsoft.com/office/drawing/2014/main" id="{0406A598-8E02-47E5-8633-D55404D1B2F6}"/>
              </a:ext>
            </a:extLst>
          </p:cNvPr>
          <p:cNvSpPr>
            <a:spLocks noGrp="1"/>
          </p:cNvSpPr>
          <p:nvPr>
            <p:ph sz="half" idx="2"/>
          </p:nvPr>
        </p:nvSpPr>
        <p:spPr/>
        <p:txBody>
          <a:bodyPr>
            <a:normAutofit/>
          </a:bodyPr>
          <a:lstStyle/>
          <a:p>
            <a:r>
              <a:rPr lang="fr-FR" dirty="0"/>
              <a:t>La rentabilité d'une entreprise dépend-elle de la croissance de la productivité (et de la production) ou de la croissance du rendement matière de son process et la décroissance de la consommation de ressources ?</a:t>
            </a:r>
          </a:p>
          <a:p>
            <a:r>
              <a:rPr lang="fr-FR" dirty="0"/>
              <a:t>Remplacer l’innovation high tech par l’innovation </a:t>
            </a:r>
            <a:r>
              <a:rPr lang="fr-FR" dirty="0" err="1"/>
              <a:t>low</a:t>
            </a:r>
            <a:r>
              <a:rPr lang="fr-FR" dirty="0"/>
              <a:t> tech et frugale ?</a:t>
            </a:r>
          </a:p>
          <a:p>
            <a:endParaRPr lang="fr-FR" dirty="0"/>
          </a:p>
        </p:txBody>
      </p:sp>
    </p:spTree>
    <p:extLst>
      <p:ext uri="{BB962C8B-B14F-4D97-AF65-F5344CB8AC3E}">
        <p14:creationId xmlns:p14="http://schemas.microsoft.com/office/powerpoint/2010/main" val="3253036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418BA9-D761-4594-AC97-56F40172E926}"/>
              </a:ext>
            </a:extLst>
          </p:cNvPr>
          <p:cNvSpPr>
            <a:spLocks noGrp="1"/>
          </p:cNvSpPr>
          <p:nvPr>
            <p:ph type="title"/>
          </p:nvPr>
        </p:nvSpPr>
        <p:spPr/>
        <p:txBody>
          <a:bodyPr/>
          <a:lstStyle/>
          <a:p>
            <a:pPr algn="ctr"/>
            <a:r>
              <a:rPr lang="fr-FR" dirty="0"/>
              <a:t>Les flux sortants</a:t>
            </a:r>
          </a:p>
        </p:txBody>
      </p:sp>
      <p:sp>
        <p:nvSpPr>
          <p:cNvPr id="3" name="Espace réservé du contenu 2">
            <a:extLst>
              <a:ext uri="{FF2B5EF4-FFF2-40B4-BE49-F238E27FC236}">
                <a16:creationId xmlns:a16="http://schemas.microsoft.com/office/drawing/2014/main" id="{888047BC-54FF-46AD-9433-FA421C510360}"/>
              </a:ext>
            </a:extLst>
          </p:cNvPr>
          <p:cNvSpPr>
            <a:spLocks noGrp="1"/>
          </p:cNvSpPr>
          <p:nvPr>
            <p:ph sz="half" idx="1"/>
          </p:nvPr>
        </p:nvSpPr>
        <p:spPr>
          <a:noFill/>
          <a:ln>
            <a:solidFill>
              <a:schemeClr val="accent2">
                <a:lumMod val="60000"/>
                <a:lumOff val="40000"/>
              </a:schemeClr>
            </a:solidFill>
          </a:ln>
        </p:spPr>
        <p:txBody>
          <a:bodyPr>
            <a:normAutofit lnSpcReduction="10000"/>
          </a:bodyPr>
          <a:lstStyle/>
          <a:p>
            <a:r>
              <a:rPr lang="fr-FR" dirty="0">
                <a:solidFill>
                  <a:schemeClr val="accent4"/>
                </a:solidFill>
              </a:rPr>
              <a:t>204</a:t>
            </a:r>
            <a:r>
              <a:rPr lang="fr-FR" dirty="0"/>
              <a:t> Plus le cœur de la personne est vide, plus elle a besoin d’objets à acheter, à posséder et à consommer.</a:t>
            </a:r>
          </a:p>
          <a:p>
            <a:r>
              <a:rPr lang="fr-FR" dirty="0">
                <a:solidFill>
                  <a:schemeClr val="accent4"/>
                </a:solidFill>
              </a:rPr>
              <a:t>106</a:t>
            </a:r>
            <a:r>
              <a:rPr lang="fr-FR" dirty="0"/>
              <a:t> Le problème fondamental est encore plus profond : la manière dont l’humanité a, de fait, assumé la technologie et son développement </a:t>
            </a:r>
            <a:r>
              <a:rPr lang="fr-FR" i="1" dirty="0"/>
              <a:t>avec un paradigme homogène et unidimensionnel</a:t>
            </a:r>
            <a:r>
              <a:rPr lang="fr-FR" dirty="0"/>
              <a:t>. </a:t>
            </a:r>
            <a:endParaRPr lang="fr-FR" dirty="0">
              <a:solidFill>
                <a:schemeClr val="accent1">
                  <a:lumMod val="75000"/>
                </a:schemeClr>
              </a:solidFill>
            </a:endParaRPr>
          </a:p>
          <a:p>
            <a:endParaRPr lang="fr-FR" dirty="0"/>
          </a:p>
        </p:txBody>
      </p:sp>
      <p:sp>
        <p:nvSpPr>
          <p:cNvPr id="4" name="Espace réservé du contenu 3">
            <a:extLst>
              <a:ext uri="{FF2B5EF4-FFF2-40B4-BE49-F238E27FC236}">
                <a16:creationId xmlns:a16="http://schemas.microsoft.com/office/drawing/2014/main" id="{9778C0C6-8DFE-4FBF-8467-2E023DDBBC68}"/>
              </a:ext>
            </a:extLst>
          </p:cNvPr>
          <p:cNvSpPr>
            <a:spLocks noGrp="1"/>
          </p:cNvSpPr>
          <p:nvPr>
            <p:ph sz="half" idx="2"/>
          </p:nvPr>
        </p:nvSpPr>
        <p:spPr>
          <a:noFill/>
          <a:ln>
            <a:solidFill>
              <a:srgbClr val="00B050"/>
            </a:solidFill>
          </a:ln>
        </p:spPr>
        <p:txBody>
          <a:bodyPr>
            <a:normAutofit lnSpcReduction="10000"/>
          </a:bodyPr>
          <a:lstStyle/>
          <a:p>
            <a:r>
              <a:rPr lang="fr-FR" dirty="0">
                <a:solidFill>
                  <a:srgbClr val="00B050"/>
                </a:solidFill>
              </a:rPr>
              <a:t>167</a:t>
            </a:r>
            <a:r>
              <a:rPr lang="fr-FR" dirty="0"/>
              <a:t> l’obligation pour celui qui pollue d’en assumer économiquement la charge, le devoir </a:t>
            </a:r>
            <a:r>
              <a:rPr lang="fr-FR" b="1" dirty="0"/>
              <a:t>d’évaluer l’impact sur l’environnement </a:t>
            </a:r>
            <a:r>
              <a:rPr lang="fr-FR" dirty="0"/>
              <a:t>de toute entreprise ou projet. </a:t>
            </a:r>
          </a:p>
          <a:p>
            <a:r>
              <a:rPr lang="fr-FR" dirty="0">
                <a:solidFill>
                  <a:srgbClr val="00B050"/>
                </a:solidFill>
              </a:rPr>
              <a:t>173</a:t>
            </a:r>
            <a:r>
              <a:rPr lang="fr-FR" dirty="0"/>
              <a:t> Étant donnée la fragilité des instances locales, </a:t>
            </a:r>
            <a:r>
              <a:rPr lang="fr-FR" b="1" dirty="0"/>
              <a:t>des accords internationaux</a:t>
            </a:r>
            <a:r>
              <a:rPr lang="fr-FR" dirty="0"/>
              <a:t> sont urgents, qui soient respectés pour intervenir de manière efficace. </a:t>
            </a:r>
          </a:p>
          <a:p>
            <a:endParaRPr lang="fr-FR" dirty="0"/>
          </a:p>
        </p:txBody>
      </p:sp>
    </p:spTree>
    <p:extLst>
      <p:ext uri="{BB962C8B-B14F-4D97-AF65-F5344CB8AC3E}">
        <p14:creationId xmlns:p14="http://schemas.microsoft.com/office/powerpoint/2010/main" val="3936194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rde 12">
            <a:extLst>
              <a:ext uri="{FF2B5EF4-FFF2-40B4-BE49-F238E27FC236}">
                <a16:creationId xmlns:a16="http://schemas.microsoft.com/office/drawing/2014/main" id="{82C7B5AE-2E3C-41BB-9A9B-8796E3B37145}"/>
              </a:ext>
            </a:extLst>
          </p:cNvPr>
          <p:cNvSpPr/>
          <p:nvPr/>
        </p:nvSpPr>
        <p:spPr>
          <a:xfrm rot="17672071">
            <a:off x="1661976" y="2929194"/>
            <a:ext cx="3523888" cy="3768848"/>
          </a:xfrm>
          <a:prstGeom prst="chord">
            <a:avLst>
              <a:gd name="adj1" fmla="val 2700000"/>
              <a:gd name="adj2" fmla="val 15843679"/>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Corde 1">
            <a:extLst>
              <a:ext uri="{FF2B5EF4-FFF2-40B4-BE49-F238E27FC236}">
                <a16:creationId xmlns:a16="http://schemas.microsoft.com/office/drawing/2014/main" id="{200129B3-E3D3-4F8F-8932-738E8E39DCEF}"/>
              </a:ext>
            </a:extLst>
          </p:cNvPr>
          <p:cNvSpPr/>
          <p:nvPr/>
        </p:nvSpPr>
        <p:spPr>
          <a:xfrm rot="6810771">
            <a:off x="1631628" y="1925087"/>
            <a:ext cx="3523888" cy="3768848"/>
          </a:xfrm>
          <a:prstGeom prst="chord">
            <a:avLst>
              <a:gd name="adj1" fmla="val 2700000"/>
              <a:gd name="adj2" fmla="val 15843679"/>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contenu 3"/>
          <p:cNvSpPr>
            <a:spLocks noGrp="1"/>
          </p:cNvSpPr>
          <p:nvPr>
            <p:ph sz="half" idx="2"/>
          </p:nvPr>
        </p:nvSpPr>
        <p:spPr>
          <a:xfrm>
            <a:off x="6172200" y="2141537"/>
            <a:ext cx="5349240" cy="4351338"/>
          </a:xfrm>
        </p:spPr>
        <p:txBody>
          <a:bodyPr>
            <a:normAutofit lnSpcReduction="10000"/>
          </a:bodyPr>
          <a:lstStyle/>
          <a:p>
            <a:r>
              <a:rPr lang="fr-FR" dirty="0"/>
              <a:t>La spiritualité chré­tienne propose une croissance par la </a:t>
            </a:r>
            <a:r>
              <a:rPr lang="fr-FR" b="1" dirty="0">
                <a:hlinkClick r:id="" action="ppaction://noaction"/>
              </a:rPr>
              <a:t>sobriété</a:t>
            </a:r>
            <a:r>
              <a:rPr lang="fr-FR" dirty="0"/>
              <a:t>, et une capacité de jouir avec peu. C’est un retour à la simplicité  (222).</a:t>
            </a:r>
          </a:p>
          <a:p>
            <a:r>
              <a:rPr lang="fr-FR" dirty="0"/>
              <a:t>La paix intérieure tient de la préservation de l’écologie et du bien commun, parce qu’elle se révèle dans un style de vie équilibré joint à une capacité </a:t>
            </a:r>
            <a:r>
              <a:rPr lang="fr-FR" b="1" dirty="0"/>
              <a:t>d’admiration</a:t>
            </a:r>
            <a:r>
              <a:rPr lang="fr-FR" dirty="0"/>
              <a:t> (225).</a:t>
            </a:r>
          </a:p>
        </p:txBody>
      </p:sp>
      <p:sp>
        <p:nvSpPr>
          <p:cNvPr id="6" name="Titre 1"/>
          <p:cNvSpPr>
            <a:spLocks noGrp="1"/>
          </p:cNvSpPr>
          <p:nvPr>
            <p:ph type="title"/>
          </p:nvPr>
        </p:nvSpPr>
        <p:spPr/>
        <p:txBody>
          <a:bodyPr>
            <a:normAutofit/>
          </a:bodyPr>
          <a:lstStyle/>
          <a:p>
            <a:pPr algn="ctr"/>
            <a:r>
              <a:rPr lang="fr-FR" sz="3600" dirty="0">
                <a:ln w="0"/>
                <a:solidFill>
                  <a:schemeClr val="accent1"/>
                </a:solidFill>
                <a:effectLst>
                  <a:outerShdw blurRad="38100" dist="25400" dir="5400000" algn="ctr" rotWithShape="0">
                    <a:srgbClr val="6E747A">
                      <a:alpha val="43000"/>
                    </a:srgbClr>
                  </a:outerShdw>
                </a:effectLst>
              </a:rPr>
              <a:t>Une croissance spirituelle </a:t>
            </a:r>
            <a:br>
              <a:rPr lang="fr-FR" dirty="0">
                <a:ln w="0"/>
                <a:solidFill>
                  <a:schemeClr val="accent1"/>
                </a:solidFill>
                <a:effectLst>
                  <a:outerShdw blurRad="38100" dist="25400" dir="5400000" algn="ctr" rotWithShape="0">
                    <a:srgbClr val="6E747A">
                      <a:alpha val="43000"/>
                    </a:srgbClr>
                  </a:outerShdw>
                </a:effectLst>
              </a:rPr>
            </a:br>
            <a:r>
              <a:rPr lang="fr-FR" b="1" dirty="0">
                <a:ln w="0"/>
                <a:solidFill>
                  <a:schemeClr val="accent1"/>
                </a:solidFill>
                <a:effectLst>
                  <a:outerShdw blurRad="38100" dist="25400" dir="5400000" algn="ctr" rotWithShape="0">
                    <a:srgbClr val="6E747A">
                      <a:alpha val="43000"/>
                    </a:srgbClr>
                  </a:outerShdw>
                </a:effectLst>
              </a:rPr>
              <a:t>Simplicité </a:t>
            </a:r>
            <a:r>
              <a:rPr lang="fr-FR" b="1" dirty="0">
                <a:solidFill>
                  <a:schemeClr val="accent1"/>
                </a:solidFill>
              </a:rPr>
              <a:t>et sobriété</a:t>
            </a:r>
            <a:endParaRPr lang="fr-FR" b="1" dirty="0">
              <a:ln w="0"/>
              <a:solidFill>
                <a:schemeClr val="accent1"/>
              </a:solidFill>
              <a:effectLst>
                <a:outerShdw blurRad="38100" dist="25400" dir="5400000" algn="ctr" rotWithShape="0">
                  <a:srgbClr val="6E747A">
                    <a:alpha val="43000"/>
                  </a:srgbClr>
                </a:outerShdw>
              </a:effectLst>
            </a:endParaRPr>
          </a:p>
        </p:txBody>
      </p:sp>
      <p:sp>
        <p:nvSpPr>
          <p:cNvPr id="8" name="ZoneTexte 7"/>
          <p:cNvSpPr txBox="1"/>
          <p:nvPr/>
        </p:nvSpPr>
        <p:spPr>
          <a:xfrm>
            <a:off x="2382838" y="1909304"/>
            <a:ext cx="1895475" cy="584775"/>
          </a:xfrm>
          <a:prstGeom prst="rect">
            <a:avLst/>
          </a:prstGeom>
          <a:solidFill>
            <a:schemeClr val="bg1"/>
          </a:solidFill>
        </p:spPr>
        <p:txBody>
          <a:bodyPr wrap="square" rtlCol="0">
            <a:spAutoFit/>
          </a:bodyPr>
          <a:lstStyle/>
          <a:p>
            <a:r>
              <a:rPr lang="fr-FR" sz="3200" dirty="0"/>
              <a:t>Simplicité</a:t>
            </a:r>
          </a:p>
        </p:txBody>
      </p:sp>
      <p:sp>
        <p:nvSpPr>
          <p:cNvPr id="9" name="ZoneTexte 8"/>
          <p:cNvSpPr txBox="1"/>
          <p:nvPr/>
        </p:nvSpPr>
        <p:spPr>
          <a:xfrm>
            <a:off x="596143" y="4093587"/>
            <a:ext cx="1612900" cy="584775"/>
          </a:xfrm>
          <a:prstGeom prst="rect">
            <a:avLst/>
          </a:prstGeom>
          <a:solidFill>
            <a:schemeClr val="bg1"/>
          </a:solidFill>
        </p:spPr>
        <p:txBody>
          <a:bodyPr wrap="square" rtlCol="0">
            <a:spAutoFit/>
          </a:bodyPr>
          <a:lstStyle/>
          <a:p>
            <a:r>
              <a:rPr lang="fr-FR" sz="3200" dirty="0"/>
              <a:t>Sobriété</a:t>
            </a:r>
          </a:p>
        </p:txBody>
      </p:sp>
      <p:sp>
        <p:nvSpPr>
          <p:cNvPr id="10" name="ZoneTexte 9"/>
          <p:cNvSpPr txBox="1"/>
          <p:nvPr/>
        </p:nvSpPr>
        <p:spPr>
          <a:xfrm>
            <a:off x="2497455" y="5577359"/>
            <a:ext cx="2178050" cy="1077218"/>
          </a:xfrm>
          <a:prstGeom prst="rect">
            <a:avLst/>
          </a:prstGeom>
          <a:solidFill>
            <a:schemeClr val="bg1"/>
          </a:solidFill>
        </p:spPr>
        <p:txBody>
          <a:bodyPr wrap="square" rtlCol="0">
            <a:spAutoFit/>
          </a:bodyPr>
          <a:lstStyle/>
          <a:p>
            <a:r>
              <a:rPr lang="fr-FR" sz="3200" dirty="0"/>
              <a:t>Respect de la création</a:t>
            </a:r>
          </a:p>
        </p:txBody>
      </p:sp>
      <p:sp>
        <p:nvSpPr>
          <p:cNvPr id="11" name="ZoneTexte 10"/>
          <p:cNvSpPr txBox="1"/>
          <p:nvPr/>
        </p:nvSpPr>
        <p:spPr>
          <a:xfrm>
            <a:off x="4220210" y="3809512"/>
            <a:ext cx="1951990" cy="1077218"/>
          </a:xfrm>
          <a:prstGeom prst="rect">
            <a:avLst/>
          </a:prstGeom>
          <a:solidFill>
            <a:schemeClr val="bg1"/>
          </a:solidFill>
        </p:spPr>
        <p:txBody>
          <a:bodyPr wrap="square" rtlCol="0">
            <a:spAutoFit/>
          </a:bodyPr>
          <a:lstStyle/>
          <a:p>
            <a:pPr algn="ctr"/>
            <a:r>
              <a:rPr lang="fr-FR" sz="3200" dirty="0"/>
              <a:t>Paix intérieure</a:t>
            </a:r>
          </a:p>
        </p:txBody>
      </p:sp>
      <p:sp>
        <p:nvSpPr>
          <p:cNvPr id="4" name="Flèche droite 3"/>
          <p:cNvSpPr/>
          <p:nvPr/>
        </p:nvSpPr>
        <p:spPr>
          <a:xfrm rot="3242466">
            <a:off x="4837246" y="3236747"/>
            <a:ext cx="556627" cy="241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droite 11"/>
          <p:cNvSpPr/>
          <p:nvPr/>
        </p:nvSpPr>
        <p:spPr>
          <a:xfrm rot="18669149">
            <a:off x="4671218" y="4804783"/>
            <a:ext cx="556627" cy="241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87460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090A45-5BE4-480E-BF2D-9B0CF2A35DC2}"/>
              </a:ext>
            </a:extLst>
          </p:cNvPr>
          <p:cNvSpPr>
            <a:spLocks noGrp="1"/>
          </p:cNvSpPr>
          <p:nvPr>
            <p:ph type="title"/>
          </p:nvPr>
        </p:nvSpPr>
        <p:spPr/>
        <p:txBody>
          <a:bodyPr/>
          <a:lstStyle/>
          <a:p>
            <a:pPr algn="ctr"/>
            <a:r>
              <a:rPr lang="fr-FR" dirty="0"/>
              <a:t>Espoir ou espérance ?</a:t>
            </a:r>
          </a:p>
        </p:txBody>
      </p:sp>
      <p:sp>
        <p:nvSpPr>
          <p:cNvPr id="3" name="Espace réservé du contenu 2">
            <a:extLst>
              <a:ext uri="{FF2B5EF4-FFF2-40B4-BE49-F238E27FC236}">
                <a16:creationId xmlns:a16="http://schemas.microsoft.com/office/drawing/2014/main" id="{D102A131-AC33-4D02-BEB7-4141A00F388D}"/>
              </a:ext>
            </a:extLst>
          </p:cNvPr>
          <p:cNvSpPr>
            <a:spLocks noGrp="1"/>
          </p:cNvSpPr>
          <p:nvPr>
            <p:ph sz="half" idx="1"/>
          </p:nvPr>
        </p:nvSpPr>
        <p:spPr/>
        <p:txBody>
          <a:bodyPr/>
          <a:lstStyle/>
          <a:p>
            <a:pPr marL="0" indent="0">
              <a:buNone/>
            </a:pPr>
            <a:r>
              <a:rPr lang="en-US" dirty="0" err="1"/>
              <a:t>L'espoir</a:t>
            </a:r>
            <a:r>
              <a:rPr lang="en-US" dirty="0"/>
              <a:t> </a:t>
            </a:r>
            <a:r>
              <a:rPr lang="en-US" dirty="0" err="1"/>
              <a:t>c'est</a:t>
            </a:r>
            <a:r>
              <a:rPr lang="en-US" dirty="0"/>
              <a:t> </a:t>
            </a:r>
            <a:r>
              <a:rPr lang="en-US" dirty="0" err="1"/>
              <a:t>toujours</a:t>
            </a:r>
            <a:r>
              <a:rPr lang="en-US" dirty="0"/>
              <a:t> dans le </a:t>
            </a:r>
            <a:r>
              <a:rPr lang="en-US" dirty="0" err="1"/>
              <a:t>domaine</a:t>
            </a:r>
            <a:r>
              <a:rPr lang="en-US" dirty="0"/>
              <a:t> du possible. </a:t>
            </a:r>
          </a:p>
          <a:p>
            <a:pPr marL="0" indent="0">
              <a:buNone/>
            </a:pPr>
            <a:r>
              <a:rPr lang="en-US" dirty="0" err="1"/>
              <a:t>L'espérance</a:t>
            </a:r>
            <a:r>
              <a:rPr lang="en-US" dirty="0"/>
              <a:t> </a:t>
            </a:r>
            <a:r>
              <a:rPr lang="en-US" dirty="0" err="1"/>
              <a:t>apparait</a:t>
            </a:r>
            <a:r>
              <a:rPr lang="en-US" dirty="0"/>
              <a:t> </a:t>
            </a:r>
            <a:r>
              <a:rPr lang="en-US" dirty="0" err="1"/>
              <a:t>quand</a:t>
            </a:r>
            <a:r>
              <a:rPr lang="en-US" dirty="0"/>
              <a:t> on </a:t>
            </a:r>
            <a:r>
              <a:rPr lang="en-US" dirty="0" err="1"/>
              <a:t>est</a:t>
            </a:r>
            <a:r>
              <a:rPr lang="en-US" dirty="0"/>
              <a:t> dans le </a:t>
            </a:r>
            <a:r>
              <a:rPr lang="en-US" dirty="0" err="1"/>
              <a:t>domaine</a:t>
            </a:r>
            <a:r>
              <a:rPr lang="en-US" dirty="0"/>
              <a:t> de </a:t>
            </a:r>
            <a:r>
              <a:rPr lang="en-US" dirty="0" err="1"/>
              <a:t>l'impossible</a:t>
            </a:r>
            <a:r>
              <a:rPr lang="en-US" dirty="0"/>
              <a:t>. </a:t>
            </a:r>
          </a:p>
          <a:p>
            <a:pPr marL="0" indent="0">
              <a:buNone/>
            </a:pPr>
            <a:r>
              <a:rPr lang="en-US" i="1" dirty="0"/>
              <a:t>Jacques Ellul</a:t>
            </a:r>
            <a:endParaRPr lang="fr-FR" i="1" dirty="0"/>
          </a:p>
        </p:txBody>
      </p:sp>
      <p:sp>
        <p:nvSpPr>
          <p:cNvPr id="4" name="Espace réservé du contenu 3">
            <a:extLst>
              <a:ext uri="{FF2B5EF4-FFF2-40B4-BE49-F238E27FC236}">
                <a16:creationId xmlns:a16="http://schemas.microsoft.com/office/drawing/2014/main" id="{73D295D4-840B-491F-B41B-4151223F0953}"/>
              </a:ext>
            </a:extLst>
          </p:cNvPr>
          <p:cNvSpPr>
            <a:spLocks noGrp="1"/>
          </p:cNvSpPr>
          <p:nvPr>
            <p:ph sz="half" idx="2"/>
          </p:nvPr>
        </p:nvSpPr>
        <p:spPr/>
        <p:txBody>
          <a:bodyPr/>
          <a:lstStyle/>
          <a:p>
            <a:pPr marL="0" indent="0">
              <a:buNone/>
            </a:pPr>
            <a:r>
              <a:rPr lang="en-US" dirty="0" err="1"/>
              <a:t>L'un</a:t>
            </a:r>
            <a:r>
              <a:rPr lang="en-US" dirty="0"/>
              <a:t> </a:t>
            </a:r>
            <a:r>
              <a:rPr lang="en-US" dirty="0" err="1"/>
              <a:t>fut</a:t>
            </a:r>
            <a:r>
              <a:rPr lang="en-US" dirty="0"/>
              <a:t> grand dans </a:t>
            </a:r>
            <a:r>
              <a:rPr lang="en-US" dirty="0" err="1"/>
              <a:t>l'espoir</a:t>
            </a:r>
            <a:r>
              <a:rPr lang="en-US" dirty="0"/>
              <a:t> qui attend le possible, </a:t>
            </a:r>
          </a:p>
          <a:p>
            <a:pPr marL="0" indent="0">
              <a:buNone/>
            </a:pPr>
            <a:r>
              <a:rPr lang="en-US" dirty="0"/>
              <a:t>un </a:t>
            </a:r>
            <a:r>
              <a:rPr lang="en-US" dirty="0" err="1"/>
              <a:t>autre</a:t>
            </a:r>
            <a:r>
              <a:rPr lang="en-US" dirty="0"/>
              <a:t> dans </a:t>
            </a:r>
            <a:r>
              <a:rPr lang="en-US" dirty="0" err="1"/>
              <a:t>l'espoir</a:t>
            </a:r>
            <a:r>
              <a:rPr lang="en-US" dirty="0"/>
              <a:t> des </a:t>
            </a:r>
            <a:r>
              <a:rPr lang="en-US" dirty="0" err="1"/>
              <a:t>éloges</a:t>
            </a:r>
            <a:r>
              <a:rPr lang="en-US" dirty="0"/>
              <a:t> </a:t>
            </a:r>
            <a:r>
              <a:rPr lang="en-US" dirty="0" err="1"/>
              <a:t>éternelles</a:t>
            </a:r>
            <a:r>
              <a:rPr lang="en-US" dirty="0"/>
              <a:t>, </a:t>
            </a:r>
          </a:p>
          <a:p>
            <a:pPr marL="0" indent="0">
              <a:buNone/>
            </a:pPr>
            <a:r>
              <a:rPr lang="en-US" dirty="0" err="1"/>
              <a:t>mais</a:t>
            </a:r>
            <a:r>
              <a:rPr lang="en-US" dirty="0"/>
              <a:t> </a:t>
            </a:r>
            <a:r>
              <a:rPr lang="en-US" dirty="0" err="1"/>
              <a:t>celui</a:t>
            </a:r>
            <a:r>
              <a:rPr lang="en-US" dirty="0"/>
              <a:t> qui </a:t>
            </a:r>
            <a:r>
              <a:rPr lang="en-US" dirty="0" err="1"/>
              <a:t>voulut</a:t>
            </a:r>
            <a:r>
              <a:rPr lang="en-US" dirty="0"/>
              <a:t> </a:t>
            </a:r>
            <a:r>
              <a:rPr lang="en-US" dirty="0" err="1"/>
              <a:t>attendre</a:t>
            </a:r>
            <a:r>
              <a:rPr lang="en-US" dirty="0"/>
              <a:t> </a:t>
            </a:r>
            <a:r>
              <a:rPr lang="en-US" dirty="0" err="1"/>
              <a:t>l'impossible</a:t>
            </a:r>
            <a:r>
              <a:rPr lang="en-US" dirty="0"/>
              <a:t> </a:t>
            </a:r>
            <a:r>
              <a:rPr lang="en-US" dirty="0" err="1"/>
              <a:t>fut</a:t>
            </a:r>
            <a:r>
              <a:rPr lang="en-US" dirty="0"/>
              <a:t> le plus grand de </a:t>
            </a:r>
            <a:r>
              <a:rPr lang="en-US" dirty="0" err="1"/>
              <a:t>tous</a:t>
            </a:r>
            <a:endParaRPr lang="en-US" dirty="0"/>
          </a:p>
          <a:p>
            <a:r>
              <a:rPr lang="en-US" i="1" dirty="0" err="1"/>
              <a:t>S</a:t>
            </a:r>
            <a:r>
              <a:rPr lang="en-US" sz="2000" i="1" dirty="0" err="1"/>
              <a:t>Ø</a:t>
            </a:r>
            <a:r>
              <a:rPr lang="en-US" i="1" dirty="0" err="1"/>
              <a:t>ren</a:t>
            </a:r>
            <a:r>
              <a:rPr lang="en-US" i="1" dirty="0"/>
              <a:t> Kierkegaard</a:t>
            </a:r>
            <a:endParaRPr lang="fr-FR" dirty="0"/>
          </a:p>
        </p:txBody>
      </p:sp>
    </p:spTree>
    <p:extLst>
      <p:ext uri="{BB962C8B-B14F-4D97-AF65-F5344CB8AC3E}">
        <p14:creationId xmlns:p14="http://schemas.microsoft.com/office/powerpoint/2010/main" val="1127323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48B199-D0F4-4CE8-9A6B-C318C3B18152}"/>
              </a:ext>
            </a:extLst>
          </p:cNvPr>
          <p:cNvSpPr>
            <a:spLocks noGrp="1"/>
          </p:cNvSpPr>
          <p:nvPr>
            <p:ph type="title"/>
          </p:nvPr>
        </p:nvSpPr>
        <p:spPr/>
        <p:txBody>
          <a:bodyPr/>
          <a:lstStyle/>
          <a:p>
            <a:pPr algn="ctr"/>
            <a:r>
              <a:rPr lang="fr-FR" dirty="0"/>
              <a:t>Pour aller plus loin</a:t>
            </a:r>
          </a:p>
        </p:txBody>
      </p:sp>
      <p:sp>
        <p:nvSpPr>
          <p:cNvPr id="3" name="Espace réservé du contenu 2">
            <a:extLst>
              <a:ext uri="{FF2B5EF4-FFF2-40B4-BE49-F238E27FC236}">
                <a16:creationId xmlns:a16="http://schemas.microsoft.com/office/drawing/2014/main" id="{FCD2465C-E315-41F5-96D9-54EF4997A3C6}"/>
              </a:ext>
            </a:extLst>
          </p:cNvPr>
          <p:cNvSpPr>
            <a:spLocks noGrp="1"/>
          </p:cNvSpPr>
          <p:nvPr>
            <p:ph sz="half" idx="1"/>
          </p:nvPr>
        </p:nvSpPr>
        <p:spPr>
          <a:xfrm>
            <a:off x="6172202" y="1708524"/>
            <a:ext cx="5181600" cy="4592263"/>
          </a:xfrm>
        </p:spPr>
        <p:txBody>
          <a:bodyPr>
            <a:normAutofit fontScale="85000" lnSpcReduction="20000"/>
          </a:bodyPr>
          <a:lstStyle/>
          <a:p>
            <a:pPr marL="0" indent="0">
              <a:buNone/>
            </a:pPr>
            <a:r>
              <a:rPr lang="en-US" b="1" dirty="0" err="1"/>
              <a:t>Autres</a:t>
            </a:r>
            <a:r>
              <a:rPr lang="en-US" b="1" dirty="0"/>
              <a:t> </a:t>
            </a:r>
            <a:r>
              <a:rPr lang="en-US" b="1" dirty="0" err="1"/>
              <a:t>éclairages</a:t>
            </a:r>
            <a:endParaRPr lang="en-US" b="1" dirty="0"/>
          </a:p>
          <a:p>
            <a:r>
              <a:rPr lang="en-US" dirty="0"/>
              <a:t>Will Steffen  et coll., </a:t>
            </a:r>
            <a:r>
              <a:rPr lang="en-US" i="1" dirty="0"/>
              <a:t>Planetary boundaries:</a:t>
            </a:r>
            <a:r>
              <a:rPr lang="en-US" dirty="0"/>
              <a:t> Science express, 15 </a:t>
            </a:r>
            <a:r>
              <a:rPr lang="en-US" dirty="0" err="1"/>
              <a:t>janvier</a:t>
            </a:r>
            <a:r>
              <a:rPr lang="en-US" dirty="0"/>
              <a:t> 2015.</a:t>
            </a:r>
          </a:p>
          <a:p>
            <a:r>
              <a:rPr lang="fr-FR" dirty="0"/>
              <a:t>Jacques Ellul, L’espérance oubliée, Gallimard, 1972</a:t>
            </a:r>
          </a:p>
          <a:p>
            <a:r>
              <a:rPr lang="fr-FR" dirty="0"/>
              <a:t>Jacques Ellul, Le bluff technologique, Hachette, 2004</a:t>
            </a:r>
          </a:p>
          <a:p>
            <a:r>
              <a:rPr lang="fr-FR" dirty="0"/>
              <a:t>Pablo </a:t>
            </a:r>
            <a:r>
              <a:rPr lang="fr-FR" dirty="0" err="1"/>
              <a:t>Servigne</a:t>
            </a:r>
            <a:r>
              <a:rPr lang="fr-FR" dirty="0"/>
              <a:t> et Raphaël Stevens, </a:t>
            </a:r>
            <a:r>
              <a:rPr lang="fr-FR" i="1" dirty="0"/>
              <a:t>Comment tout peut s'effondrer</a:t>
            </a:r>
            <a:r>
              <a:rPr lang="fr-FR" dirty="0"/>
              <a:t>, Seuil, 2015.</a:t>
            </a:r>
          </a:p>
          <a:p>
            <a:r>
              <a:rPr lang="fr-FR" dirty="0"/>
              <a:t>Joseph </a:t>
            </a:r>
            <a:r>
              <a:rPr lang="fr-FR" dirty="0" err="1"/>
              <a:t>Tainter</a:t>
            </a:r>
            <a:r>
              <a:rPr lang="fr-FR" dirty="0"/>
              <a:t>, </a:t>
            </a:r>
            <a:r>
              <a:rPr lang="fr-FR" i="1" dirty="0"/>
              <a:t>The collapse of </a:t>
            </a:r>
            <a:r>
              <a:rPr lang="fr-FR" i="1" dirty="0" err="1"/>
              <a:t>complex</a:t>
            </a:r>
            <a:r>
              <a:rPr lang="fr-FR" i="1" dirty="0"/>
              <a:t> </a:t>
            </a:r>
            <a:r>
              <a:rPr lang="fr-FR" i="1" dirty="0" err="1"/>
              <a:t>societies</a:t>
            </a:r>
            <a:r>
              <a:rPr lang="fr-FR" dirty="0"/>
              <a:t>, Cambridge </a:t>
            </a:r>
            <a:r>
              <a:rPr lang="fr-FR" dirty="0" err="1"/>
              <a:t>university</a:t>
            </a:r>
            <a:r>
              <a:rPr lang="fr-FR" dirty="0"/>
              <a:t> </a:t>
            </a:r>
            <a:r>
              <a:rPr lang="fr-FR" dirty="0" err="1"/>
              <a:t>press</a:t>
            </a:r>
            <a:r>
              <a:rPr lang="fr-FR" dirty="0"/>
              <a:t>, 1988.</a:t>
            </a:r>
          </a:p>
          <a:p>
            <a:endParaRPr lang="fr-FR" dirty="0"/>
          </a:p>
        </p:txBody>
      </p:sp>
      <p:sp>
        <p:nvSpPr>
          <p:cNvPr id="4" name="Espace réservé du contenu 3">
            <a:extLst>
              <a:ext uri="{FF2B5EF4-FFF2-40B4-BE49-F238E27FC236}">
                <a16:creationId xmlns:a16="http://schemas.microsoft.com/office/drawing/2014/main" id="{E3EA6EDA-5D6A-4590-8DD2-183CD3F58A6F}"/>
              </a:ext>
            </a:extLst>
          </p:cNvPr>
          <p:cNvSpPr>
            <a:spLocks noGrp="1"/>
          </p:cNvSpPr>
          <p:nvPr>
            <p:ph sz="half" idx="2"/>
          </p:nvPr>
        </p:nvSpPr>
        <p:spPr>
          <a:xfrm>
            <a:off x="838200" y="1690688"/>
            <a:ext cx="5181600" cy="4698581"/>
          </a:xfrm>
        </p:spPr>
        <p:txBody>
          <a:bodyPr>
            <a:normAutofit fontScale="85000" lnSpcReduction="20000"/>
          </a:bodyPr>
          <a:lstStyle/>
          <a:p>
            <a:pPr marL="0" indent="0">
              <a:buNone/>
            </a:pPr>
            <a:r>
              <a:rPr lang="fr-FR" b="1" dirty="0"/>
              <a:t>Les sources implicites de Laudato si</a:t>
            </a:r>
          </a:p>
          <a:p>
            <a:r>
              <a:rPr lang="fr-FR" dirty="0"/>
              <a:t>Romano Guardini, </a:t>
            </a:r>
            <a:r>
              <a:rPr lang="fr-FR" i="1" dirty="0"/>
              <a:t>La fin des temps modernes</a:t>
            </a:r>
            <a:r>
              <a:rPr lang="fr-FR" dirty="0"/>
              <a:t>, Seuil, 1952 (1950).</a:t>
            </a:r>
          </a:p>
          <a:p>
            <a:r>
              <a:rPr lang="fr-FR" dirty="0"/>
              <a:t>Herbert Marcuse</a:t>
            </a:r>
            <a:r>
              <a:rPr lang="fr-FR" b="1" i="1" dirty="0"/>
              <a:t>, </a:t>
            </a:r>
            <a:r>
              <a:rPr lang="fr-FR" i="1" dirty="0"/>
              <a:t>L'Homme unidimensionnel,</a:t>
            </a:r>
            <a:r>
              <a:rPr lang="fr-FR" dirty="0"/>
              <a:t> éd. de Minuit, 1968 (1964).</a:t>
            </a:r>
          </a:p>
          <a:p>
            <a:r>
              <a:rPr lang="fr-FR" dirty="0" err="1"/>
              <a:t>Donella</a:t>
            </a:r>
            <a:r>
              <a:rPr lang="fr-FR" dirty="0"/>
              <a:t> Meadows, Dennis Meadows, Jorgen Randers, </a:t>
            </a:r>
            <a:r>
              <a:rPr lang="fr-FR" i="1" dirty="0"/>
              <a:t>Les limites à la croissance</a:t>
            </a:r>
            <a:r>
              <a:rPr lang="fr-FR" dirty="0"/>
              <a:t>, Rue de l’échiquier, Toulouse, 2014.</a:t>
            </a:r>
          </a:p>
          <a:p>
            <a:r>
              <a:rPr lang="en-US" dirty="0"/>
              <a:t>Nicholas Georgescu-</a:t>
            </a:r>
            <a:r>
              <a:rPr lang="en-US" dirty="0" err="1"/>
              <a:t>Roegen</a:t>
            </a:r>
            <a:r>
              <a:rPr lang="en-US" dirty="0"/>
              <a:t>, </a:t>
            </a:r>
            <a:r>
              <a:rPr lang="en-US" i="1" dirty="0"/>
              <a:t>The Entropy law and the Economic Process, 1971; </a:t>
            </a:r>
            <a:r>
              <a:rPr lang="en-US" i="1" dirty="0" err="1"/>
              <a:t>Demain</a:t>
            </a:r>
            <a:r>
              <a:rPr lang="en-US" i="1" dirty="0"/>
              <a:t> la </a:t>
            </a:r>
            <a:r>
              <a:rPr lang="en-US" i="1" dirty="0" err="1"/>
              <a:t>décroissance</a:t>
            </a:r>
            <a:r>
              <a:rPr lang="fr-FR" dirty="0"/>
              <a:t>. Lausanne, Pierre-Marcel Favre, 1979.</a:t>
            </a:r>
          </a:p>
        </p:txBody>
      </p:sp>
    </p:spTree>
    <p:extLst>
      <p:ext uri="{BB962C8B-B14F-4D97-AF65-F5344CB8AC3E}">
        <p14:creationId xmlns:p14="http://schemas.microsoft.com/office/powerpoint/2010/main" val="231215518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1030</TotalTime>
  <Words>1288</Words>
  <Application>Microsoft Office PowerPoint</Application>
  <PresentationFormat>Grand écran</PresentationFormat>
  <Paragraphs>97</Paragraphs>
  <Slides>17</Slides>
  <Notes>6</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17</vt:i4>
      </vt:variant>
    </vt:vector>
  </HeadingPairs>
  <TitlesOfParts>
    <vt:vector size="21" baseType="lpstr">
      <vt:lpstr>Arial</vt:lpstr>
      <vt:lpstr>Calibri</vt:lpstr>
      <vt:lpstr>Calibri Light</vt:lpstr>
      <vt:lpstr>Thème Office</vt:lpstr>
      <vt:lpstr>Entreprise et écologie intégrale</vt:lpstr>
      <vt:lpstr>L'urgence de la conversion</vt:lpstr>
      <vt:lpstr>Présentation PowerPoint</vt:lpstr>
      <vt:lpstr>Présentation PowerPoint</vt:lpstr>
      <vt:lpstr>Présentation PowerPoint</vt:lpstr>
      <vt:lpstr>Les flux entrants</vt:lpstr>
      <vt:lpstr>Présentation PowerPoint</vt:lpstr>
      <vt:lpstr>Questions</vt:lpstr>
      <vt:lpstr>Le process : ralentir</vt:lpstr>
      <vt:lpstr>Présentation PowerPoint</vt:lpstr>
      <vt:lpstr>Le paradigme technocratique</vt:lpstr>
      <vt:lpstr>Présentation PowerPoint</vt:lpstr>
      <vt:lpstr>Questions</vt:lpstr>
      <vt:lpstr>Les flux sortants</vt:lpstr>
      <vt:lpstr>Une croissance spirituelle  Simplicité et sobriété</vt:lpstr>
      <vt:lpstr>Espoir ou espérance ?</vt:lpstr>
      <vt:lpstr>Pour aller plus loin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Entreprise et écologie intégrale</dc:title>
  <dc:creator>arnaud du crest</dc:creator>
  <cp:lastModifiedBy>arnaud du crest</cp:lastModifiedBy>
  <cp:revision>29</cp:revision>
  <dcterms:created xsi:type="dcterms:W3CDTF">2019-11-08T21:10:05Z</dcterms:created>
  <dcterms:modified xsi:type="dcterms:W3CDTF">2019-12-13T07:47:20Z</dcterms:modified>
</cp:coreProperties>
</file>