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0" r:id="rId3"/>
    <p:sldId id="257" r:id="rId4"/>
    <p:sldId id="259" r:id="rId5"/>
    <p:sldId id="267" r:id="rId6"/>
    <p:sldId id="260" r:id="rId7"/>
    <p:sldId id="263" r:id="rId8"/>
    <p:sldId id="262" r:id="rId9"/>
    <p:sldId id="261" r:id="rId10"/>
    <p:sldId id="258" r:id="rId11"/>
    <p:sldId id="271" r:id="rId12"/>
    <p:sldId id="268" r:id="rId13"/>
    <p:sldId id="272" r:id="rId14"/>
    <p:sldId id="269" r:id="rId15"/>
  </p:sldIdLst>
  <p:sldSz cx="12192000" cy="6858000"/>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2" autoAdjust="0"/>
    <p:restoredTop sz="64811" autoAdjust="0"/>
  </p:normalViewPr>
  <p:slideViewPr>
    <p:cSldViewPr snapToGrid="0">
      <p:cViewPr varScale="1">
        <p:scale>
          <a:sx n="42" d="100"/>
          <a:sy n="42" d="100"/>
        </p:scale>
        <p:origin x="184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Arnaud\1%20Documentation\1%20Statistiques\Environnement\Quotas%20CO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Stocks d'énergies fossiles GtCO2</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9C8-4FB6-BA3B-FE144842536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9C8-4FB6-BA3B-FE144842536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9C8-4FB6-BA3B-FE144842536B}"/>
              </c:ext>
            </c:extLst>
          </c:dPt>
          <c:dLbls>
            <c:dLbl>
              <c:idx val="0"/>
              <c:tx>
                <c:rich>
                  <a:bodyPr/>
                  <a:lstStyle/>
                  <a:p>
                    <a:r>
                      <a:rPr lang="en-US"/>
                      <a:t>1400</a:t>
                    </a:r>
                    <a:endParaRPr lang="en-US" dirty="0"/>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9C8-4FB6-BA3B-FE144842536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fr-F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Feuil2!$A$4:$A$6</c:f>
              <c:strCache>
                <c:ptCount val="3"/>
                <c:pt idx="0">
                  <c:v>Brûlé depuis 1850</c:v>
                </c:pt>
                <c:pt idx="1">
                  <c:v>Peut être brûlé en sécurité (2010)</c:v>
                </c:pt>
                <c:pt idx="2">
                  <c:v>Réserves prouvées</c:v>
                </c:pt>
              </c:strCache>
            </c:strRef>
          </c:cat>
          <c:val>
            <c:numRef>
              <c:f>Feuil2!$B$4:$B$6</c:f>
              <c:numCache>
                <c:formatCode>General</c:formatCode>
                <c:ptCount val="3"/>
                <c:pt idx="0">
                  <c:v>1400</c:v>
                </c:pt>
                <c:pt idx="1">
                  <c:v>500</c:v>
                </c:pt>
                <c:pt idx="2">
                  <c:v>2800</c:v>
                </c:pt>
              </c:numCache>
            </c:numRef>
          </c:val>
          <c:extLst>
            <c:ext xmlns:c16="http://schemas.microsoft.com/office/drawing/2014/chart" uri="{C3380CC4-5D6E-409C-BE32-E72D297353CC}">
              <c16:uniqueId val="{00000006-B9C8-4FB6-BA3B-FE144842536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093066491688535"/>
          <c:y val="0.13721833880761275"/>
          <c:w val="0.31473003213066658"/>
          <c:h val="0.7725395713414796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fr-F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0.37084</cdr:x>
      <cdr:y>0.61807</cdr:y>
    </cdr:from>
    <cdr:to>
      <cdr:x>0.5</cdr:x>
      <cdr:y>0.74523</cdr:y>
    </cdr:to>
    <cdr:sp macro="" textlink="">
      <cdr:nvSpPr>
        <cdr:cNvPr id="2" name="ZoneTexte 3"/>
        <cdr:cNvSpPr txBox="1"/>
      </cdr:nvSpPr>
      <cdr:spPr>
        <a:xfrm xmlns:a="http://schemas.openxmlformats.org/drawingml/2006/main">
          <a:off x="2010649" y="2175669"/>
          <a:ext cx="700312" cy="447614"/>
        </a:xfrm>
        <a:prstGeom xmlns:a="http://schemas.openxmlformats.org/drawingml/2006/main" prst="rect">
          <a:avLst/>
        </a:prstGeom>
        <a:solidFill xmlns:a="http://schemas.openxmlformats.org/drawingml/2006/main">
          <a:schemeClr val="bg2">
            <a:lumMod val="50000"/>
          </a:schemeClr>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fr-FR" sz="2000" b="1" dirty="0">
              <a:solidFill>
                <a:schemeClr val="bg1"/>
              </a:solidFill>
            </a:rPr>
            <a:t>500</a:t>
          </a:r>
        </a:p>
      </cdr:txBody>
    </cdr:sp>
  </cdr:relSizeAnchor>
  <cdr:relSizeAnchor xmlns:cdr="http://schemas.openxmlformats.org/drawingml/2006/chartDrawing">
    <cdr:from>
      <cdr:x>0.12108</cdr:x>
      <cdr:y>0.53542</cdr:y>
    </cdr:from>
    <cdr:to>
      <cdr:x>0.3027</cdr:x>
      <cdr:y>0.67802</cdr:y>
    </cdr:to>
    <cdr:sp macro="" textlink="">
      <cdr:nvSpPr>
        <cdr:cNvPr id="3" name="ZoneTexte 3"/>
        <cdr:cNvSpPr txBox="1"/>
      </cdr:nvSpPr>
      <cdr:spPr>
        <a:xfrm xmlns:a="http://schemas.openxmlformats.org/drawingml/2006/main">
          <a:off x="656494" y="1884730"/>
          <a:ext cx="984738" cy="501954"/>
        </a:xfrm>
        <a:prstGeom xmlns:a="http://schemas.openxmlformats.org/drawingml/2006/main" prst="rect">
          <a:avLst/>
        </a:prstGeom>
        <a:solidFill xmlns:a="http://schemas.openxmlformats.org/drawingml/2006/main">
          <a:schemeClr val="bg2">
            <a:lumMod val="50000"/>
          </a:schemeClr>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fr-FR" sz="2000" b="1" dirty="0">
              <a:solidFill>
                <a:schemeClr val="bg1"/>
              </a:solidFill>
            </a:rPr>
            <a:t>2800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06279897-E8D5-432B-95F2-8A7A1EB7D765}" type="datetimeFigureOut">
              <a:rPr lang="fr-FR" smtClean="0"/>
              <a:t>13/10/2019</a:t>
            </a:fld>
            <a:endParaRPr lang="fr-FR"/>
          </a:p>
        </p:txBody>
      </p:sp>
      <p:sp>
        <p:nvSpPr>
          <p:cNvPr id="4" name="Espace réservé de l'image des diapositives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1CEFB1CE-2564-4E71-9A96-59B9A448326F}" type="slidenum">
              <a:rPr lang="fr-FR" smtClean="0"/>
              <a:t>‹N°›</a:t>
            </a:fld>
            <a:endParaRPr lang="fr-FR"/>
          </a:p>
        </p:txBody>
      </p:sp>
    </p:spTree>
    <p:extLst>
      <p:ext uri="{BB962C8B-B14F-4D97-AF65-F5344CB8AC3E}">
        <p14:creationId xmlns:p14="http://schemas.microsoft.com/office/powerpoint/2010/main" val="168216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insee.fr/fr/themes/detail.asp?reg_id=3&amp;ref_id=1177"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files.biolovision.net/www.faune-loire-atlantique.org/userfiles/CoordiLPOPdL/avifauneprioritairePDL.pd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Parler de sobriété à un public d’agriculteurs dont beaucoup sont en difficulté, pas tous, est ce de la provocation ? Non, le message du pape s’adresse à tous, comme on va le voir ensemble.</a:t>
            </a:r>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1</a:t>
            </a:fld>
            <a:endParaRPr lang="fr-FR"/>
          </a:p>
        </p:txBody>
      </p:sp>
    </p:spTree>
    <p:extLst>
      <p:ext uri="{BB962C8B-B14F-4D97-AF65-F5344CB8AC3E}">
        <p14:creationId xmlns:p14="http://schemas.microsoft.com/office/powerpoint/2010/main" val="2673380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Déplacement subtil de l’écologie humaine d’une opposition écologie profonde/écologie humaine à son intégration dans l’écologie de la vie quotidienne et la critique de l’écologie superficielle, </a:t>
            </a:r>
          </a:p>
          <a:p>
            <a:r>
              <a:rPr lang="fr-FR" sz="1200" b="0" i="0" u="none" strike="noStrike" kern="1200" baseline="0" dirty="0">
                <a:solidFill>
                  <a:schemeClr val="tx1"/>
                </a:solidFill>
                <a:latin typeface="+mn-lt"/>
                <a:ea typeface="+mn-ea"/>
                <a:cs typeface="+mn-cs"/>
              </a:rPr>
              <a:t>59 En même temps, une écologie superficielle ou apparente se développe, qui consolide un certain assoupissement et une joyeuse irresponsabilité. Comme cela arrive ordinairement aux époques de crises profondes, qui requièrent des décisions courageuses, nous sommes tentés de penser que ce qui est en train de se passer n’est pas certain. </a:t>
            </a:r>
          </a:p>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2</a:t>
            </a:fld>
            <a:endParaRPr lang="fr-FR"/>
          </a:p>
        </p:txBody>
      </p:sp>
    </p:spTree>
    <p:extLst>
      <p:ext uri="{BB962C8B-B14F-4D97-AF65-F5344CB8AC3E}">
        <p14:creationId xmlns:p14="http://schemas.microsoft.com/office/powerpoint/2010/main" val="3231071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66 Les récits de la création dans le livre de la Genèse contiennent, dans leur langage symbolique et narratif, de profonds enseignements sur l’existence humaine et sur sa réalité historique. Ces récits suggèrent que l’existence humaine repose sur trois relations fondamentales intimement liées : la relation avec Dieu, avec le prochain, et avec la terre. Selon la Bible, les trois relations vitales ont été rompues, non seulement à l’extérieur, mais aussi à l’intérieur de nous. Cette rupture est le péché. </a:t>
            </a:r>
          </a:p>
          <a:p>
            <a:r>
              <a:rPr lang="fr-FR" sz="1200" b="0" i="0" u="none" strike="noStrike" kern="1200" baseline="0" dirty="0">
                <a:solidFill>
                  <a:schemeClr val="tx1"/>
                </a:solidFill>
                <a:latin typeface="+mn-lt"/>
                <a:ea typeface="+mn-ea"/>
                <a:cs typeface="+mn-cs"/>
              </a:rPr>
              <a:t>11. Si nous nous approchons de la nature et de l’environnement sans cette ouverture à l’étonnement et à l’émerveillement, si nous ne parlons plus le langage de la fraternité et de la beauté dans notre relation avec le monde, nos attitudes seront celles du dominateur, du consommateur ou du pur exploiteur de ressources, incapable de fixer des limites à ses intérêts immédiats. En </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3</a:t>
            </a:fld>
            <a:endParaRPr lang="fr-FR"/>
          </a:p>
        </p:txBody>
      </p:sp>
    </p:spTree>
    <p:extLst>
      <p:ext uri="{BB962C8B-B14F-4D97-AF65-F5344CB8AC3E}">
        <p14:creationId xmlns:p14="http://schemas.microsoft.com/office/powerpoint/2010/main" val="2828046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FR" sz="1200" dirty="0"/>
              <a:t>11 La pauvreté et l’austérité de saint François n’étaient pas un ascétisme purement extérieur, mais quelque chose de plus radical : </a:t>
            </a:r>
          </a:p>
          <a:p>
            <a:pPr marL="0" indent="0">
              <a:buNone/>
            </a:pPr>
            <a:r>
              <a:rPr lang="fr-FR" sz="1200" dirty="0"/>
              <a:t>un renoncement à transformer la réalité en pur objet d'usage et de domination. </a:t>
            </a:r>
          </a:p>
          <a:p>
            <a:endParaRPr lang="fr-FR" dirty="0"/>
          </a:p>
          <a:p>
            <a:r>
              <a:rPr lang="fr-FR" dirty="0"/>
              <a:t>Ne pas traiter la réalité comme une chose, mais comme un ensemble d’êtres vivants, comme nous.</a:t>
            </a:r>
          </a:p>
          <a:p>
            <a:r>
              <a:rPr lang="fr-FR" dirty="0"/>
              <a:t>Paix avec soi même , donc avec les autres, avec la nature.</a:t>
            </a:r>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4</a:t>
            </a:fld>
            <a:endParaRPr lang="fr-FR"/>
          </a:p>
        </p:txBody>
      </p:sp>
    </p:spTree>
    <p:extLst>
      <p:ext uri="{BB962C8B-B14F-4D97-AF65-F5344CB8AC3E}">
        <p14:creationId xmlns:p14="http://schemas.microsoft.com/office/powerpoint/2010/main" val="1509118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Décroissance économique (en moyenne), croissance spirituelle. La sobriété, non pas seulement relative, conduit à une vie plus simple d’une part,</a:t>
            </a:r>
            <a:r>
              <a:rPr lang="fr-FR" baseline="0" dirty="0"/>
              <a:t> qui facilite la paix intérieure, par la paix avec la nature. On ne fera pas la paix avec la nature si nous ne faisons pas la paix entre les hommes disait aussi Paul Ascot.</a:t>
            </a:r>
          </a:p>
          <a:p>
            <a:r>
              <a:rPr lang="fr-FR" baseline="0" dirty="0"/>
              <a:t>Cet appel qui était jusqu’à présent un appel individuel devient un appel collectif. Nous ne pouvons plus vivre en consommant plus d’une planète. </a:t>
            </a:r>
          </a:p>
          <a:p>
            <a:r>
              <a:rPr lang="fr-FR" baseline="0" dirty="0"/>
              <a:t>Nous sommes donc tous appelés à devenir plus saints, c’est une chance, et un grand défi.</a:t>
            </a:r>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5</a:t>
            </a:fld>
            <a:endParaRPr lang="fr-FR"/>
          </a:p>
        </p:txBody>
      </p:sp>
    </p:spTree>
    <p:extLst>
      <p:ext uri="{BB962C8B-B14F-4D97-AF65-F5344CB8AC3E}">
        <p14:creationId xmlns:p14="http://schemas.microsoft.com/office/powerpoint/2010/main" val="199956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 Trois indicateurs : t° on sera à + 1° C /1850 en 2015, concentration CO2 400 ppm (280 en 1950), Émissions 9,7 Gt C en 2012, soit 30 GtCO2, ou en éqCO2,</a:t>
            </a:r>
            <a:r>
              <a:rPr lang="fr-FR" baseline="0" dirty="0"/>
              <a:t> </a:t>
            </a:r>
            <a:r>
              <a:rPr lang="fr-FR" dirty="0"/>
              <a:t>49 Gt eqCO2 en 2012 selon la COP 21, 30 selon le GIEC. Il reste une vingtaine d’années au mieux.</a:t>
            </a:r>
          </a:p>
          <a:p>
            <a:r>
              <a:rPr lang="fr-FR" dirty="0"/>
              <a:t>Le franchissement du seuil des 400 ppm de CO2.</a:t>
            </a:r>
            <a:r>
              <a:rPr lang="fr-FR" baseline="0" dirty="0"/>
              <a:t> </a:t>
            </a:r>
            <a:r>
              <a:rPr lang="fr-FR" dirty="0"/>
              <a:t>Pour retrouver de tels niveaux de gaz carbonique, il faut remonter à l'ère du pliocène, il y a 2,6 à 5,3 millions d'années. Les créatures les plus proches du genre humain qui arpentaient alors la surface de la Terre étaient les australopithèques.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B (23) « la plus grande partie du réchauffement global des dernières décennies est due à la grande concentration de gaz à effet de serre (dioxyde de carbone, méthane, oxyde de nitrogène et autres) émis surtout à cause de l’activité humaine.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C La COP 21. Cf. la grille d’analyse des représentants du Vatican sur le projet d’accord.</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D Réduire les émissions, </a:t>
            </a:r>
            <a:r>
              <a:rPr lang="fr-FR" sz="1200" b="0" i="0" u="none" strike="noStrike" kern="1200" baseline="0" dirty="0" err="1">
                <a:solidFill>
                  <a:schemeClr val="tx1"/>
                </a:solidFill>
                <a:latin typeface="+mn-lt"/>
                <a:ea typeface="+mn-ea"/>
                <a:cs typeface="+mn-cs"/>
              </a:rPr>
              <a:t>cf</a:t>
            </a:r>
            <a:r>
              <a:rPr lang="fr-FR" sz="1200" b="0" i="0" u="none" strike="noStrike" kern="1200" baseline="0" dirty="0">
                <a:solidFill>
                  <a:schemeClr val="tx1"/>
                </a:solidFill>
                <a:latin typeface="+mn-lt"/>
                <a:ea typeface="+mn-ea"/>
                <a:cs typeface="+mn-cs"/>
              </a:rPr>
              <a:t> schéma. L’important c’et de laisser les énergies fossiles dans le sol. Campagne 350.org</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6</a:t>
            </a:fld>
            <a:endParaRPr lang="fr-FR"/>
          </a:p>
        </p:txBody>
      </p:sp>
    </p:spTree>
    <p:extLst>
      <p:ext uri="{BB962C8B-B14F-4D97-AF65-F5344CB8AC3E}">
        <p14:creationId xmlns:p14="http://schemas.microsoft.com/office/powerpoint/2010/main" val="338218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Trois critiques et une proposition</a:t>
            </a:r>
          </a:p>
          <a:p>
            <a:r>
              <a:rPr lang="fr-FR" dirty="0"/>
              <a:t>Les limites de nos ressources naturelles;</a:t>
            </a:r>
            <a:r>
              <a:rPr lang="fr-FR" baseline="0" dirty="0"/>
              <a:t> </a:t>
            </a:r>
            <a:r>
              <a:rPr lang="fr-FR" dirty="0"/>
              <a:t>Un impératif de justice;</a:t>
            </a:r>
            <a:r>
              <a:rPr lang="fr-FR" baseline="0" dirty="0"/>
              <a:t> </a:t>
            </a:r>
            <a:r>
              <a:rPr lang="fr-FR" dirty="0"/>
              <a:t>Ralentir</a:t>
            </a:r>
          </a:p>
          <a:p>
            <a:r>
              <a:rPr lang="fr-FR" dirty="0"/>
              <a:t>Une croissance spirituelle</a:t>
            </a:r>
          </a:p>
          <a:p>
            <a:endParaRPr lang="fr-FR" dirty="0"/>
          </a:p>
          <a:p>
            <a:r>
              <a:rPr lang="fr-FR" dirty="0"/>
              <a:t>LIMITES</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106 C’est le faux présupposé « qu’il existe une quantité illimitée d’énergie et de ressources à utiliser, que </a:t>
            </a:r>
          </a:p>
          <a:p>
            <a:r>
              <a:rPr lang="fr-FR" sz="1200" b="0" i="0" u="none" strike="noStrike" kern="1200" baseline="0" dirty="0">
                <a:solidFill>
                  <a:schemeClr val="tx1"/>
                </a:solidFill>
                <a:latin typeface="+mn-lt"/>
                <a:ea typeface="+mn-ea"/>
                <a:cs typeface="+mn-cs"/>
              </a:rPr>
              <a:t>leur régénération est possible dans l’immédiat et que les effets négatifs des manipulations de l’ordre naturel peuvent être facilement absorbés ». Doctrine sociale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44 </a:t>
            </a:r>
            <a:r>
              <a:rPr lang="fr-FR" sz="1200" b="0" i="0" u="none" strike="noStrike" kern="1200" baseline="0" dirty="0">
                <a:solidFill>
                  <a:schemeClr val="tx1"/>
                </a:solidFill>
                <a:latin typeface="+mn-lt"/>
                <a:ea typeface="+mn-ea"/>
                <a:cs typeface="+mn-cs"/>
              </a:rPr>
              <a:t> Aujourd’hui nous observons, par exemple, la croissance démesurée et désordonnée de beaucoup de villes qui sont devenues insalubres pour y vivre, </a:t>
            </a:r>
          </a:p>
          <a:p>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a:t>Nous consommons 2,5 planètes, par les ressources minérales (marbre, minerais)</a:t>
            </a:r>
            <a:r>
              <a:rPr lang="fr-FR" baseline="0" dirty="0"/>
              <a:t> et </a:t>
            </a:r>
            <a:r>
              <a:rPr lang="fr-FR" dirty="0"/>
              <a:t>énergétiques importées (bois, charbon, pétrole, gaz)</a:t>
            </a:r>
            <a:r>
              <a:rPr lang="fr-FR" baseline="0" dirty="0"/>
              <a:t> et par les émissions de gaz à effet de serre non absorbées par l’atmosphère (8 t </a:t>
            </a:r>
            <a:r>
              <a:rPr lang="fr-FR" baseline="0" dirty="0" err="1"/>
              <a:t>équiv</a:t>
            </a:r>
            <a:r>
              <a:rPr lang="fr-FR" baseline="0" dirty="0"/>
              <a:t>. CO2 par personne/an). EE 4,2 ha/habitant, pour 3 ha de biocapacité France, 1,7 ha biocapacité monde</a:t>
            </a:r>
            <a:endParaRPr lang="fr-FR" sz="1200" b="0" i="0" u="none" strike="noStrike" kern="1200" baseline="0" dirty="0">
              <a:solidFill>
                <a:schemeClr val="tx1"/>
              </a:solidFill>
              <a:latin typeface="+mn-lt"/>
              <a:ea typeface="+mn-ea"/>
              <a:cs typeface="+mn-cs"/>
            </a:endParaRPr>
          </a:p>
          <a:p>
            <a:r>
              <a:rPr lang="fr-FR" baseline="0" dirty="0"/>
              <a:t>Comme le disaient les Pères de l’Eglise (Basile le Grand), si tu as deux paires de sandales, tu en as volé une à celui qui n’en a pas. La Terre est un don de Dieu, pas une ressource dans laquelle nous pourrions puiser sans limites</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7</a:t>
            </a:fld>
            <a:endParaRPr lang="fr-FR"/>
          </a:p>
        </p:txBody>
      </p:sp>
    </p:spTree>
    <p:extLst>
      <p:ext uri="{BB962C8B-B14F-4D97-AF65-F5344CB8AC3E}">
        <p14:creationId xmlns:p14="http://schemas.microsoft.com/office/powerpoint/2010/main" val="3014158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a:t>A (140) « </a:t>
            </a:r>
            <a:r>
              <a:rPr lang="fr-FR" dirty="0"/>
              <a:t>chaque organisme est bon et admirable, en soi, parce qu'il est une créature de Dieu »</a:t>
            </a:r>
          </a:p>
          <a:p>
            <a:r>
              <a:rPr lang="fr-FR" baseline="0" dirty="0"/>
              <a:t>(34) </a:t>
            </a:r>
            <a:r>
              <a:rPr lang="fr-FR" sz="1200" b="0" i="0" u="none" strike="noStrike" kern="1200" baseline="0" dirty="0">
                <a:solidFill>
                  <a:schemeClr val="tx1"/>
                </a:solidFill>
                <a:latin typeface="+mn-lt"/>
                <a:ea typeface="+mn-ea"/>
                <a:cs typeface="+mn-cs"/>
              </a:rPr>
              <a:t> Probablement, cela nous inquiète d’avoir connaissance de l’extinction d’un mammifère ou d’un oiseau, à cause de leur visibilité plus grande. Mais, pour le bon fonctionnement des écosystèmes, les champignons, les algues, les vers, les insectes, les reptiles et l’innombrable variété de micro-organismes sont aussi nécessaires.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B Disparition des espèces</a:t>
            </a:r>
            <a:r>
              <a:rPr lang="fr-FR" baseline="0" dirty="0"/>
              <a:t> : actuellement 100 à 1000 espèces disparaissent par Million d’espèce et par an. 10 à 100 fois plus vite que dans le rythme naturel </a:t>
            </a:r>
            <a:r>
              <a:rPr lang="fr-FR" baseline="0" dirty="0" err="1"/>
              <a:t>pré-industriel</a:t>
            </a:r>
            <a:endParaRPr lang="fr-FR" baseline="0" dirty="0"/>
          </a:p>
          <a:p>
            <a:endParaRPr lang="fr-FR" baseline="0" dirty="0"/>
          </a:p>
          <a:p>
            <a:r>
              <a:rPr lang="fr-FR" baseline="0" dirty="0"/>
              <a:t>Loire Atlantique : </a:t>
            </a:r>
            <a:r>
              <a:rPr lang="fr-FR" sz="1200" i="1" kern="1200" dirty="0">
                <a:solidFill>
                  <a:schemeClr val="tx1"/>
                </a:solidFill>
                <a:effectLst/>
                <a:latin typeface="+mn-lt"/>
                <a:ea typeface="+mn-ea"/>
                <a:cs typeface="+mn-cs"/>
              </a:rPr>
              <a:t>Un tiers des oiseaux en situation vulnérable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En 10 ans, la population d’oiseaux communs a diminué de 10 % dans la région des Pays de la Loire. Sur les 102 espèces nicheuses en Pays de la Loire trois d’entre elles sont considérées comme disparues et au moins 35 % sont fortement menacées.</a:t>
            </a:r>
          </a:p>
          <a:p>
            <a:r>
              <a:rPr lang="fr-FR" sz="1200" kern="1200" dirty="0">
                <a:solidFill>
                  <a:schemeClr val="tx1"/>
                </a:solidFill>
                <a:effectLst/>
                <a:latin typeface="+mn-lt"/>
                <a:ea typeface="+mn-ea"/>
                <a:cs typeface="+mn-cs"/>
              </a:rPr>
              <a:t>Insee, </a:t>
            </a:r>
            <a:r>
              <a:rPr lang="fr-FR" sz="1200" u="sng" kern="1200" dirty="0">
                <a:solidFill>
                  <a:schemeClr val="tx1"/>
                </a:solidFill>
                <a:effectLst/>
                <a:latin typeface="+mn-lt"/>
                <a:ea typeface="+mn-ea"/>
                <a:cs typeface="+mn-cs"/>
                <a:hlinkClick r:id="rId3"/>
              </a:rPr>
              <a:t>Tableau de bord développement durable</a:t>
            </a:r>
            <a:r>
              <a:rPr lang="fr-FR" sz="1200" kern="1200" dirty="0">
                <a:solidFill>
                  <a:schemeClr val="tx1"/>
                </a:solidFill>
                <a:effectLst/>
                <a:latin typeface="+mn-lt"/>
                <a:ea typeface="+mn-ea"/>
                <a:cs typeface="+mn-cs"/>
              </a:rPr>
              <a:t>, 2013</a:t>
            </a:r>
          </a:p>
          <a:p>
            <a:r>
              <a:rPr lang="fr-FR" sz="1200" kern="1200" dirty="0">
                <a:solidFill>
                  <a:schemeClr val="tx1"/>
                </a:solidFill>
                <a:effectLst/>
                <a:latin typeface="+mn-lt"/>
                <a:ea typeface="+mn-ea"/>
                <a:cs typeface="+mn-cs"/>
              </a:rPr>
              <a:t>Avifaune prioritaire en Pays de la Loire, </a:t>
            </a:r>
            <a:r>
              <a:rPr lang="fr-FR" sz="1200" u="sng" kern="1200" dirty="0">
                <a:solidFill>
                  <a:schemeClr val="tx1"/>
                </a:solidFill>
                <a:effectLst/>
                <a:latin typeface="+mn-lt"/>
                <a:ea typeface="+mn-ea"/>
                <a:cs typeface="+mn-cs"/>
                <a:hlinkClick r:id="rId4"/>
              </a:rPr>
              <a:t>LPO, 2008</a:t>
            </a:r>
            <a:endParaRPr lang="fr-FR" sz="1200" kern="1200" dirty="0">
              <a:solidFill>
                <a:schemeClr val="tx1"/>
              </a:solidFill>
              <a:effectLst/>
              <a:latin typeface="+mn-lt"/>
              <a:ea typeface="+mn-ea"/>
              <a:cs typeface="+mn-cs"/>
            </a:endParaRPr>
          </a:p>
          <a:p>
            <a:endParaRPr lang="fr-FR" dirty="0"/>
          </a:p>
          <a:p>
            <a:r>
              <a:rPr lang="fr-FR" dirty="0"/>
              <a:t>C L’encyclique distingue ici l’existence des espèces comme individus, et l’existence de l’écosystème, à protéger en tant que tel également</a:t>
            </a:r>
          </a:p>
          <a:p>
            <a:r>
              <a:rPr lang="fr-FR" dirty="0"/>
              <a:t>134 « </a:t>
            </a:r>
            <a:r>
              <a:rPr lang="fr-FR" sz="1200" b="0" i="0" u="none" strike="noStrike" kern="1200" baseline="0" dirty="0">
                <a:solidFill>
                  <a:schemeClr val="tx1"/>
                </a:solidFill>
                <a:latin typeface="+mn-lt"/>
                <a:ea typeface="+mn-ea"/>
                <a:cs typeface="+mn-cs"/>
              </a:rPr>
              <a:t>L’extension de la surface de ces cultures [industrielles ou d’exportation] détruit le réseau complexe des écosystèmes, diminue la diversité productive, et compromet le présent ainsi que l’avenir des économies régionales.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 Tout comme chaque organisme est bon et admirable, en soi, parce qu'il est une créature de Dieu, il en est de même de l'ensemble harmonieux d'organismes dans un espace déterminé, fonctionnant comme un système. » (140)</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D Une ressource, comme les plants de blé strictement alignés dans les champ,</a:t>
            </a:r>
            <a:r>
              <a:rPr lang="fr-FR" baseline="0" dirty="0"/>
              <a:t> attendant d’être fauchés par la moissonneuse, ou comme les poulets nourris en batterie,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Un environnement, soigné ou non, mais protégé pour mon plaisir,</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Une création, où qu’elle soit, qu’elle me paraisse utile ou non.</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Protéger les terres encore en état de nature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La pensée sauvage (Levi Strauss) qui dénomme les savoirs écologiques populaires [médecine, alimentation  par les plantes] a été en partie fauchée emportée avec les talus et les herbes folles du bocage.</a:t>
            </a:r>
            <a:br>
              <a:rPr lang="fr-FR" dirty="0"/>
            </a:br>
            <a:r>
              <a:rPr lang="fr-FR" dirty="0"/>
              <a:t>Laurent Gall </a:t>
            </a:r>
            <a:r>
              <a:rPr lang="fr-FR" dirty="0" err="1"/>
              <a:t>datsumadeg</a:t>
            </a:r>
            <a:r>
              <a:rPr lang="fr-FR" dirty="0"/>
              <a:t> </a:t>
            </a:r>
            <a:r>
              <a:rPr lang="fr-FR" dirty="0" err="1"/>
              <a:t>kentan</a:t>
            </a:r>
            <a:r>
              <a:rPr lang="fr-FR" dirty="0"/>
              <a:t> </a:t>
            </a: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8</a:t>
            </a:fld>
            <a:endParaRPr lang="fr-FR"/>
          </a:p>
        </p:txBody>
      </p:sp>
    </p:spTree>
    <p:extLst>
      <p:ext uri="{BB962C8B-B14F-4D97-AF65-F5344CB8AC3E}">
        <p14:creationId xmlns:p14="http://schemas.microsoft.com/office/powerpoint/2010/main" val="2463534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A L’environnement humain </a:t>
            </a:r>
            <a:r>
              <a:rPr lang="fr-FR" sz="1200" dirty="0"/>
              <a:t>et </a:t>
            </a:r>
            <a:r>
              <a:rPr lang="fr-FR" sz="1200" dirty="0" err="1"/>
              <a:t>I'environnement</a:t>
            </a:r>
            <a:r>
              <a:rPr lang="fr-FR" sz="1200" dirty="0"/>
              <a:t> naturel se dégradent ensemble (48)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Pauvretés : les peuples chassés de leurs forêts qui sont détruites pour l’exploitation de palmiers à huile, de soja, ou même pour en faire des parcs naturels (Inde)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n-lt"/>
                <a:ea typeface="+mn-ea"/>
                <a:cs typeface="+mn-cs"/>
              </a:rPr>
              <a:t>Les zones de delta salinisées, les peuples obligés de migrer (Bengladesh)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B « Il n’y a pas deux crises séparées</a:t>
            </a:r>
            <a:r>
              <a:rPr lang="fr-FR" sz="1200" dirty="0"/>
              <a:t>, l’une environnementale et l’autre sociale, mais une seule et complexe crise socio-environnementale. » (139)</a:t>
            </a:r>
          </a:p>
          <a:p>
            <a:r>
              <a:rPr lang="fr-FR" sz="1200" b="0" i="0" u="none" strike="noStrike" kern="1200" baseline="0" dirty="0">
                <a:solidFill>
                  <a:schemeClr val="tx1"/>
                </a:solidFill>
                <a:latin typeface="+mn-lt"/>
                <a:ea typeface="+mn-ea"/>
                <a:cs typeface="+mn-cs"/>
              </a:rPr>
              <a:t>146 il est indispensable d’accorder une attention spéciale aux communautés aborigènes et à leurs traditions culturelles. Elles ne constituent pas une simple minorité parmi d’autres, mais elles doivent devenir les principaux interlocuteurs, surtout lorsqu’on développe les grands projets qui affectent leurs espaces. </a:t>
            </a:r>
            <a:endParaRPr lang="fr-FR" dirty="0"/>
          </a:p>
          <a:p>
            <a:r>
              <a:rPr lang="fr-FR" b="1" dirty="0"/>
              <a:t>C Schéma </a:t>
            </a:r>
            <a:r>
              <a:rPr lang="fr-FR" sz="1200" b="1" i="0" u="none" strike="noStrike" kern="1200" baseline="0" dirty="0">
                <a:solidFill>
                  <a:schemeClr val="tx1"/>
                </a:solidFill>
                <a:latin typeface="+mn-lt"/>
                <a:ea typeface="+mn-ea"/>
                <a:cs typeface="+mn-cs"/>
              </a:rPr>
              <a:t>(25) « les changements du climat provoquent des migrations </a:t>
            </a:r>
            <a:r>
              <a:rPr lang="fr-FR" sz="1200" b="0" i="0" u="none" strike="noStrike" kern="1200" baseline="0" dirty="0">
                <a:solidFill>
                  <a:schemeClr val="tx1"/>
                </a:solidFill>
                <a:latin typeface="+mn-lt"/>
                <a:ea typeface="+mn-ea"/>
                <a:cs typeface="+mn-cs"/>
              </a:rPr>
              <a:t>d’animaux et de végétaux qui ne peuvent pas toujours s’adapter, et cela affecte à leur tour les moyens de production des plus pauvres, qui se voient aussi obligés d’émigrer avec une grande incertitude pour leur avenir et pour l'avenir de leurs enfants. L’augmentation du nombre de migrants fuyant la misère, accrue par la dégradation environnementale, est tragique ; »</a:t>
            </a:r>
          </a:p>
          <a:p>
            <a:r>
              <a:rPr lang="fr-FR" dirty="0"/>
              <a:t>Migration du climat : 4 km par an vers le nord soit 40 km par décade</a:t>
            </a:r>
          </a:p>
          <a:p>
            <a:r>
              <a:rPr lang="fr-FR" dirty="0"/>
              <a:t>Migrations climatiques : 100 à 300 millions de personnes menacées</a:t>
            </a:r>
          </a:p>
          <a:p>
            <a:r>
              <a:rPr lang="fr-FR" dirty="0"/>
              <a:t>Aide aux plus pauvres</a:t>
            </a:r>
          </a:p>
          <a:p>
            <a:endParaRPr lang="fr-FR" dirty="0"/>
          </a:p>
        </p:txBody>
      </p:sp>
      <p:sp>
        <p:nvSpPr>
          <p:cNvPr id="4" name="Espace réservé du numéro de diapositive 3"/>
          <p:cNvSpPr>
            <a:spLocks noGrp="1"/>
          </p:cNvSpPr>
          <p:nvPr>
            <p:ph type="sldNum" sz="quarter" idx="10"/>
          </p:nvPr>
        </p:nvSpPr>
        <p:spPr/>
        <p:txBody>
          <a:bodyPr/>
          <a:lstStyle/>
          <a:p>
            <a:fld id="{0A6D8F7D-6F6A-4A48-93F5-C9EC5446FC2B}" type="slidenum">
              <a:rPr lang="fr-FR" smtClean="0"/>
              <a:t>9</a:t>
            </a:fld>
            <a:endParaRPr lang="fr-FR"/>
          </a:p>
        </p:txBody>
      </p:sp>
    </p:spTree>
    <p:extLst>
      <p:ext uri="{BB962C8B-B14F-4D97-AF65-F5344CB8AC3E}">
        <p14:creationId xmlns:p14="http://schemas.microsoft.com/office/powerpoint/2010/main" val="1049952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tous</a:t>
            </a:r>
          </a:p>
          <a:p>
            <a:r>
              <a:rPr lang="fr-FR" dirty="0"/>
              <a:t>Et d’abord pour les pays les plus riches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193 C’est pourquoi l’heure est venue d’accepter une certaine décroissance dans quelques parties du monde, mettant à disposition des ressources pour une saine croissance en d’autres parties. Benoît XVI affirmait qu’« il est nécessaire que les sociétés technologiquement avancées soient disposées à favoriser des comportements plus sobres, réduisant leurs propres besoins d’énergie et améliorant les conditions de son utilisation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10</a:t>
            </a:fld>
            <a:endParaRPr lang="fr-FR"/>
          </a:p>
        </p:txBody>
      </p:sp>
    </p:spTree>
    <p:extLst>
      <p:ext uri="{BB962C8B-B14F-4D97-AF65-F5344CB8AC3E}">
        <p14:creationId xmlns:p14="http://schemas.microsoft.com/office/powerpoint/2010/main" val="2946353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129. il y a une grande variété de systèmes alimentaires ruraux de petites dimensions qui continuent à alimenter la plus grande partie de la population mondiale, en utilisant une faible proportion du territoire et de l’eau, et en produisant peu de déchets, que ce soit sur de petites parcelles agricoles, vergers, ou grâce à la chasse, à la cueillette et la pêche artisanale, entre autres. Les économies d’échelle, spécialement dans le secteur agricole, finissent par forcer les petits agriculteurs à vendre leurs terres ou à abandonner leurs cultures traditionnelles. </a:t>
            </a:r>
          </a:p>
          <a:p>
            <a:r>
              <a:rPr lang="fr-FR" sz="1200" b="0" i="0" u="none" strike="noStrike" kern="1200" baseline="0" dirty="0">
                <a:solidFill>
                  <a:schemeClr val="tx1"/>
                </a:solidFill>
                <a:latin typeface="+mn-lt"/>
                <a:ea typeface="+mn-ea"/>
                <a:cs typeface="+mn-cs"/>
              </a:rPr>
              <a:t>134. Même en l’absence de preuves irréfutables du préjudice que pourraient causer les céréales transgéniques aux êtres humains, et même si, dans certaines régions, leur utilisation est à l’origine d’une croissance économique qui a aidé à résoudre des problèmes, il y a des difficultés importantes qui ne doivent pas être relativisées. En de nombreux endroits, suite à l’introduction de ces cultures, on constate une concentration des terres productives entre les mains d’un petit nombre, due à « la disparition progressive des petits producteurs, qui, en conséquence de la perte de terres exploitables, se sont vus obligés de se retirer de la production </a:t>
            </a:r>
          </a:p>
          <a:p>
            <a:endParaRPr lang="fr-FR" sz="1200" b="0" i="0" u="none" strike="noStrike" kern="1200" baseline="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11</a:t>
            </a:fld>
            <a:endParaRPr lang="fr-FR"/>
          </a:p>
        </p:txBody>
      </p:sp>
    </p:spTree>
    <p:extLst>
      <p:ext uri="{BB962C8B-B14F-4D97-AF65-F5344CB8AC3E}">
        <p14:creationId xmlns:p14="http://schemas.microsoft.com/office/powerpoint/2010/main" val="875251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Une conversion (pas une transition) </a:t>
            </a:r>
          </a:p>
          <a:p>
            <a:r>
              <a:rPr lang="fr-FR" dirty="0"/>
              <a:t>Il y a tant de</a:t>
            </a:r>
            <a:r>
              <a:rPr lang="fr-FR" baseline="0" dirty="0"/>
              <a:t> choses que l’on peut faire ! (180)</a:t>
            </a:r>
            <a:endParaRPr lang="fr-FR" dirty="0"/>
          </a:p>
          <a:p>
            <a:endParaRPr lang="fr-FR" dirty="0"/>
          </a:p>
          <a:p>
            <a:r>
              <a:rPr lang="fr-FR" dirty="0"/>
              <a:t>6 pistes</a:t>
            </a:r>
            <a:r>
              <a:rPr lang="fr-FR" baseline="0" dirty="0"/>
              <a:t> : transport (le marcheur de Giacometti); alimentation (AMAP, produits locaux et de saison); réparation des biens; limiter les usages des communications électroniques</a:t>
            </a:r>
          </a:p>
          <a:p>
            <a:r>
              <a:rPr lang="fr-FR" baseline="0" dirty="0"/>
              <a:t>1 mail avec une grosse pièce jointe = 40 m en voiture, un centre serveur consomme l’électricité d’une ville de 40 000 hab., </a:t>
            </a:r>
            <a:r>
              <a:rPr lang="fr-FR" i="1" dirty="0"/>
              <a:t>Les centres de données, qui consomment 2 % de l'énergie mondiale, </a:t>
            </a:r>
            <a:r>
              <a:rPr lang="fr-FR" baseline="0" dirty="0"/>
              <a:t>il y a </a:t>
            </a:r>
            <a:r>
              <a:rPr lang="fr-FR" dirty="0"/>
              <a:t>en France, en 2013, plus de deux cents centres de données qui consomment plus de 7 % de l'électricité du pays</a:t>
            </a:r>
          </a:p>
          <a:p>
            <a:r>
              <a:rPr lang="fr-FR" baseline="0" dirty="0"/>
              <a:t>Agir donc personnellement, en groupe, et politiquement.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Vouloir concilier « la protection de la nature et le profit financier, ou la préservation de l'environnement et le progrès » retarderait seulement un peu l'effondrement (194). Cf les débats autour de la démission de Nicolas Hulot.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L’éducation  (209 à 215)</a:t>
            </a:r>
          </a:p>
          <a:p>
            <a:endParaRPr lang="fr-FR" baseline="0"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ABC8ADF9-9511-4F96-BD21-884FD9A90A7E}" type="slidenum">
              <a:rPr lang="fr-FR" smtClean="0"/>
              <a:t>12</a:t>
            </a:fld>
            <a:endParaRPr lang="fr-FR"/>
          </a:p>
        </p:txBody>
      </p:sp>
    </p:spTree>
    <p:extLst>
      <p:ext uri="{BB962C8B-B14F-4D97-AF65-F5344CB8AC3E}">
        <p14:creationId xmlns:p14="http://schemas.microsoft.com/office/powerpoint/2010/main" val="3731149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CEFB1CE-2564-4E71-9A96-59B9A448326F}" type="slidenum">
              <a:rPr lang="fr-FR" smtClean="0"/>
              <a:t>13</a:t>
            </a:fld>
            <a:endParaRPr lang="fr-FR"/>
          </a:p>
        </p:txBody>
      </p:sp>
    </p:spTree>
    <p:extLst>
      <p:ext uri="{BB962C8B-B14F-4D97-AF65-F5344CB8AC3E}">
        <p14:creationId xmlns:p14="http://schemas.microsoft.com/office/powerpoint/2010/main" val="2904144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Collectivement : groupes, associations,</a:t>
            </a:r>
            <a:r>
              <a:rPr lang="fr-FR" baseline="0" dirty="0"/>
              <a:t> coopératives, paroisses…</a:t>
            </a:r>
          </a:p>
          <a:p>
            <a:r>
              <a:rPr lang="fr-FR" baseline="0" dirty="0"/>
              <a:t>Politiquement : commune, département région, état…</a:t>
            </a:r>
          </a:p>
          <a:p>
            <a:endParaRPr lang="fr-FR" dirty="0"/>
          </a:p>
        </p:txBody>
      </p:sp>
      <p:sp>
        <p:nvSpPr>
          <p:cNvPr id="4" name="Espace réservé du numéro de diapositive 3"/>
          <p:cNvSpPr>
            <a:spLocks noGrp="1"/>
          </p:cNvSpPr>
          <p:nvPr>
            <p:ph type="sldNum" sz="quarter" idx="10"/>
          </p:nvPr>
        </p:nvSpPr>
        <p:spPr/>
        <p:txBody>
          <a:bodyPr/>
          <a:lstStyle/>
          <a:p>
            <a:fld id="{8200D72E-DC9A-487F-BF8C-10038899287F}" type="slidenum">
              <a:rPr lang="fr-FR" smtClean="0"/>
              <a:t>14</a:t>
            </a:fld>
            <a:endParaRPr lang="fr-FR"/>
          </a:p>
        </p:txBody>
      </p:sp>
    </p:spTree>
    <p:extLst>
      <p:ext uri="{BB962C8B-B14F-4D97-AF65-F5344CB8AC3E}">
        <p14:creationId xmlns:p14="http://schemas.microsoft.com/office/powerpoint/2010/main" val="887050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ABE639-2292-41D4-8086-DE3669D3291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AC7854C-9B5C-4F31-824B-BD773433E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12A1B24-6B82-43D2-A0D7-C5541DA9EB7C}"/>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0F05CF83-E7B4-4A9A-9D10-8545A0D612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107DAB-3F4E-4307-8969-FA776F4D2EC6}"/>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990573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C5F75A-9774-4FFA-8386-DDC52ADC752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A927135-3E14-47F9-BEAC-5A030A296A0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9E9944-C0BC-4499-80B9-99D58876648C}"/>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F8BE5735-9480-48FB-AEED-A0E1B5795D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96E928-A392-49D3-BD26-C8FF32C315CA}"/>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1402332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7EABB7-F6C7-43CE-9670-BE98FE13F67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66D52AB-094D-4993-8ABF-9CBFBCEEE9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EDBF860-016B-4F03-9256-E6AC214BCD4F}"/>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33A077D3-48E6-4B03-BF0E-476A7D170DD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E8F64E-61F8-4B6C-9994-1A368635476D}"/>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871971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F83164-4560-4AEF-ADB3-20520F17491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BAB437F-8A1E-4644-9C8F-2ECC2D00AA6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BAAA012-CFFD-4827-B012-A8D4CC7B592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DAEA772-20CB-443D-9601-838FA44E5222}"/>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6" name="Espace réservé du pied de page 5">
            <a:extLst>
              <a:ext uri="{FF2B5EF4-FFF2-40B4-BE49-F238E27FC236}">
                <a16:creationId xmlns:a16="http://schemas.microsoft.com/office/drawing/2014/main" id="{6CAC8CFF-83CF-4A6C-9F02-9DEB947F28D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92FCFC5-2205-4203-8FA4-93F608056D4C}"/>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539983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37E83-F329-459E-8F6D-367E79504CA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A3E0A4E-E9E8-4720-B1C7-92142A1B9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8A6DD8A-DC14-44FB-8E8E-2AA3278A416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143D1C4-30D8-4747-AB54-8CEE948EE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3921CE9-7BF9-4637-81A9-BDA29B136BA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BD33B97-AC18-4FF6-A881-3382D7075D74}"/>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8" name="Espace réservé du pied de page 7">
            <a:extLst>
              <a:ext uri="{FF2B5EF4-FFF2-40B4-BE49-F238E27FC236}">
                <a16:creationId xmlns:a16="http://schemas.microsoft.com/office/drawing/2014/main" id="{C15CD755-CF93-4043-8278-BC4E9D4626E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9FBDCB7-6F88-40B1-8435-BF55E4201899}"/>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867998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851F71-BA64-4065-8FD8-B905F97828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6C606E0-6DFB-4E3E-8C31-4B0707E587E7}"/>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4" name="Espace réservé du pied de page 3">
            <a:extLst>
              <a:ext uri="{FF2B5EF4-FFF2-40B4-BE49-F238E27FC236}">
                <a16:creationId xmlns:a16="http://schemas.microsoft.com/office/drawing/2014/main" id="{E2B80768-8EFD-4462-B03C-C61FC5A5970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C5ECC1F-F714-452B-8E87-56A256EC70BD}"/>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66253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A5F3D17-FCCA-4CBF-B1C5-6027E728D058}"/>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3" name="Espace réservé du pied de page 2">
            <a:extLst>
              <a:ext uri="{FF2B5EF4-FFF2-40B4-BE49-F238E27FC236}">
                <a16:creationId xmlns:a16="http://schemas.microsoft.com/office/drawing/2014/main" id="{337122F6-7B65-4E6D-B615-4F8FDF6E156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CECF49F-538B-4759-8D9C-E9459183F018}"/>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1244847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814861-6D56-49D7-B95F-34F9D904CF2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48AA01B-E473-4180-BD7D-1B063EC316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3760B42-9B26-4C20-9A88-E6215365D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3688D4-97C1-4DAE-A953-3CC0F960F0CF}"/>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6" name="Espace réservé du pied de page 5">
            <a:extLst>
              <a:ext uri="{FF2B5EF4-FFF2-40B4-BE49-F238E27FC236}">
                <a16:creationId xmlns:a16="http://schemas.microsoft.com/office/drawing/2014/main" id="{2A0048EB-107E-45FA-AB1E-13257F81419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24B2BC-6DDE-4883-A146-D9D4835EE725}"/>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23182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AD589-3BA8-40D6-92AD-589215AE114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3578E25-5288-43BF-B2C4-B82007315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9DD94E7-5094-4F7C-A726-DF87C6A744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20870B-FF7B-4997-9E38-EAEDEDA459D8}"/>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6" name="Espace réservé du pied de page 5">
            <a:extLst>
              <a:ext uri="{FF2B5EF4-FFF2-40B4-BE49-F238E27FC236}">
                <a16:creationId xmlns:a16="http://schemas.microsoft.com/office/drawing/2014/main" id="{A264760A-CC9D-45EA-BE99-0A989452CD4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6CDE733-0404-4308-A0EE-BB1F4F89509D}"/>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82361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36B8F4-50D3-43FE-AB8B-E2A55BD62C5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FBE6921-1023-4D7E-8A32-32F82372A20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692A4E-16AC-411B-A958-AC145B6E6A7D}"/>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8460790E-C4AC-42F2-9BB2-35C93B63910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EE9DBE-4DC7-42D2-B043-E6E9441C5CE0}"/>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1129008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DA3123-4C69-4FB7-BE11-FB4B208E3A6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59D2DFE-05E0-494E-ACB9-899097ACF3C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46741E-8618-4022-9C74-6E4BDE9F4E29}"/>
              </a:ext>
            </a:extLst>
          </p:cNvPr>
          <p:cNvSpPr>
            <a:spLocks noGrp="1"/>
          </p:cNvSpPr>
          <p:nvPr>
            <p:ph type="dt" sz="half" idx="10"/>
          </p:nvPr>
        </p:nvSpPr>
        <p:spPr/>
        <p:txBody>
          <a:body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DE36134D-1C29-4AB1-9066-770355EEDF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6E7BD7-9414-416E-8E8F-A4325EAB67A6}"/>
              </a:ext>
            </a:extLst>
          </p:cNvPr>
          <p:cNvSpPr>
            <a:spLocks noGrp="1"/>
          </p:cNvSpPr>
          <p:nvPr>
            <p:ph type="sldNum" sz="quarter" idx="12"/>
          </p:nvPr>
        </p:nvSpPr>
        <p:spPr/>
        <p:txBody>
          <a:bodyPr/>
          <a:lstStyle/>
          <a:p>
            <a:fld id="{529B5949-9AD5-43FD-8F9E-CEA29F1F7973}" type="slidenum">
              <a:rPr lang="fr-FR" smtClean="0"/>
              <a:t>‹N°›</a:t>
            </a:fld>
            <a:endParaRPr lang="fr-FR"/>
          </a:p>
        </p:txBody>
      </p:sp>
    </p:spTree>
    <p:extLst>
      <p:ext uri="{BB962C8B-B14F-4D97-AF65-F5344CB8AC3E}">
        <p14:creationId xmlns:p14="http://schemas.microsoft.com/office/powerpoint/2010/main" val="377923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B9BA78-B955-4840-BF73-F46953814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65B2EE7-AA41-45DB-9DEF-373E170A26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01CDC4-06F8-45CE-812B-A9BC42C823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93D4E-F5CD-437C-8C84-204D91032443}" type="datetimeFigureOut">
              <a:rPr lang="fr-FR" smtClean="0"/>
              <a:t>13/10/2019</a:t>
            </a:fld>
            <a:endParaRPr lang="fr-FR"/>
          </a:p>
        </p:txBody>
      </p:sp>
      <p:sp>
        <p:nvSpPr>
          <p:cNvPr id="5" name="Espace réservé du pied de page 4">
            <a:extLst>
              <a:ext uri="{FF2B5EF4-FFF2-40B4-BE49-F238E27FC236}">
                <a16:creationId xmlns:a16="http://schemas.microsoft.com/office/drawing/2014/main" id="{62A6AA57-7796-4699-922A-9C47029485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33BB539-0624-41EA-811F-EFEDD96A7C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9B5949-9AD5-43FD-8F9E-CEA29F1F7973}" type="slidenum">
              <a:rPr lang="fr-FR" smtClean="0"/>
              <a:t>‹N°›</a:t>
            </a:fld>
            <a:endParaRPr lang="fr-FR"/>
          </a:p>
        </p:txBody>
      </p:sp>
    </p:spTree>
    <p:extLst>
      <p:ext uri="{BB962C8B-B14F-4D97-AF65-F5344CB8AC3E}">
        <p14:creationId xmlns:p14="http://schemas.microsoft.com/office/powerpoint/2010/main" val="3473591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8.xml"/><Relationship Id="rId4"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gi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8CC6C-F54F-4FB7-8C86-BA1A3951BEEA}"/>
              </a:ext>
            </a:extLst>
          </p:cNvPr>
          <p:cNvSpPr>
            <a:spLocks noGrp="1"/>
          </p:cNvSpPr>
          <p:nvPr>
            <p:ph type="ctrTitle"/>
          </p:nvPr>
        </p:nvSpPr>
        <p:spPr/>
        <p:txBody>
          <a:bodyPr/>
          <a:lstStyle/>
          <a:p>
            <a:r>
              <a:rPr lang="fr-FR" b="1" dirty="0">
                <a:solidFill>
                  <a:srgbClr val="00B050"/>
                </a:solidFill>
              </a:rPr>
              <a:t>Laudato si</a:t>
            </a:r>
            <a:br>
              <a:rPr lang="fr-FR" b="1" dirty="0">
                <a:solidFill>
                  <a:srgbClr val="00B050"/>
                </a:solidFill>
              </a:rPr>
            </a:br>
            <a:r>
              <a:rPr lang="fr-FR" b="1" dirty="0">
                <a:solidFill>
                  <a:srgbClr val="00B050"/>
                </a:solidFill>
              </a:rPr>
              <a:t>un appel à la sobriété</a:t>
            </a:r>
          </a:p>
        </p:txBody>
      </p:sp>
      <p:sp>
        <p:nvSpPr>
          <p:cNvPr id="3" name="Sous-titre 2">
            <a:extLst>
              <a:ext uri="{FF2B5EF4-FFF2-40B4-BE49-F238E27FC236}">
                <a16:creationId xmlns:a16="http://schemas.microsoft.com/office/drawing/2014/main" id="{6511C929-B6F2-46F8-89FC-E7D2D29B6FFE}"/>
              </a:ext>
            </a:extLst>
          </p:cNvPr>
          <p:cNvSpPr>
            <a:spLocks noGrp="1"/>
          </p:cNvSpPr>
          <p:nvPr>
            <p:ph type="subTitle" idx="1"/>
          </p:nvPr>
        </p:nvSpPr>
        <p:spPr>
          <a:xfrm>
            <a:off x="1524000" y="4057650"/>
            <a:ext cx="9144000" cy="1200150"/>
          </a:xfrm>
        </p:spPr>
        <p:txBody>
          <a:bodyPr/>
          <a:lstStyle/>
          <a:p>
            <a:r>
              <a:rPr lang="fr-FR" dirty="0"/>
              <a:t>Dimanche 13 octobre 2019</a:t>
            </a:r>
          </a:p>
          <a:p>
            <a:r>
              <a:rPr lang="fr-FR" dirty="0"/>
              <a:t>Journées paysannes, Ste Anne d’Auray</a:t>
            </a:r>
          </a:p>
          <a:p>
            <a:endParaRPr lang="fr-FR" dirty="0"/>
          </a:p>
        </p:txBody>
      </p:sp>
    </p:spTree>
    <p:extLst>
      <p:ext uri="{BB962C8B-B14F-4D97-AF65-F5344CB8AC3E}">
        <p14:creationId xmlns:p14="http://schemas.microsoft.com/office/powerpoint/2010/main" val="3639249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 de texte 2"/>
          <p:cNvSpPr txBox="1">
            <a:spLocks noChangeArrowheads="1"/>
          </p:cNvSpPr>
          <p:nvPr/>
        </p:nvSpPr>
        <p:spPr bwMode="auto">
          <a:xfrm>
            <a:off x="4010168" y="2255461"/>
            <a:ext cx="4646351" cy="1131528"/>
          </a:xfrm>
          <a:prstGeom prst="rect">
            <a:avLst/>
          </a:prstGeom>
          <a:solidFill>
            <a:schemeClr val="accent6">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4400" b="1" dirty="0">
                <a:effectLst/>
                <a:latin typeface="Calibri" panose="020F0502020204030204" pitchFamily="34" charset="0"/>
                <a:ea typeface="Calibri" panose="020F0502020204030204" pitchFamily="34" charset="0"/>
                <a:cs typeface="Times New Roman" panose="02020603050405020304" pitchFamily="18" charset="0"/>
              </a:rPr>
              <a:t>Ecologie intégrale</a:t>
            </a:r>
            <a:r>
              <a:rPr lang="fr-FR" sz="4400" dirty="0">
                <a:effectLst/>
                <a:latin typeface="Calibri" panose="020F0502020204030204" pitchFamily="34" charset="0"/>
                <a:ea typeface="Calibri" panose="020F0502020204030204" pitchFamily="34" charset="0"/>
                <a:cs typeface="Times New Roman" panose="02020603050405020304" pitchFamily="18" charset="0"/>
              </a:rPr>
              <a:t> </a:t>
            </a:r>
            <a:br>
              <a:rPr lang="fr-FR" sz="2400" dirty="0">
                <a:effectLst/>
                <a:latin typeface="Calibri" panose="020F0502020204030204" pitchFamily="34" charset="0"/>
                <a:ea typeface="Calibri" panose="020F0502020204030204" pitchFamily="34" charset="0"/>
                <a:cs typeface="Times New Roman" panose="02020603050405020304" pitchFamily="18" charset="0"/>
              </a:rPr>
            </a:br>
            <a:r>
              <a:rPr lang="fr-FR" sz="2000" dirty="0">
                <a:effectLst/>
                <a:latin typeface="Calibri" panose="020F0502020204030204" pitchFamily="34" charset="0"/>
                <a:ea typeface="Calibri" panose="020F0502020204030204" pitchFamily="34" charset="0"/>
                <a:cs typeface="Times New Roman" panose="02020603050405020304" pitchFamily="18" charset="0"/>
              </a:rPr>
              <a:t>Chapitre IV, 137-162</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 de texte 2"/>
          <p:cNvSpPr txBox="1">
            <a:spLocks noChangeArrowheads="1"/>
          </p:cNvSpPr>
          <p:nvPr/>
        </p:nvSpPr>
        <p:spPr bwMode="auto">
          <a:xfrm>
            <a:off x="9375550" y="5267350"/>
            <a:ext cx="2520730" cy="1197379"/>
          </a:xfrm>
          <a:prstGeom prst="rect">
            <a:avLst/>
          </a:prstGeom>
          <a:solidFill>
            <a:schemeClr val="accent5">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dont écologie humaine</a:t>
            </a:r>
            <a:br>
              <a:rPr lang="fr-FR" sz="2000" dirty="0">
                <a:effectLst/>
                <a:latin typeface="Calibri" panose="020F0502020204030204" pitchFamily="34" charset="0"/>
                <a:ea typeface="Calibri" panose="020F0502020204030204" pitchFamily="34" charset="0"/>
                <a:cs typeface="Times New Roman" panose="02020603050405020304" pitchFamily="18" charset="0"/>
              </a:rPr>
            </a:br>
            <a:r>
              <a:rPr lang="fr-FR" sz="2000" dirty="0">
                <a:effectLst/>
                <a:latin typeface="Calibri" panose="020F0502020204030204" pitchFamily="34" charset="0"/>
                <a:ea typeface="Calibri" panose="020F0502020204030204" pitchFamily="34" charset="0"/>
                <a:cs typeface="Times New Roman" panose="02020603050405020304" pitchFamily="18" charset="0"/>
              </a:rPr>
              <a:t>148, 155, 156</a:t>
            </a:r>
          </a:p>
        </p:txBody>
      </p:sp>
      <p:sp>
        <p:nvSpPr>
          <p:cNvPr id="7" name="Zone de texte 3">
            <a:hlinkClick r:id="rId3" action="ppaction://hlinksldjump"/>
          </p:cNvPr>
          <p:cNvSpPr txBox="1">
            <a:spLocks noChangeArrowheads="1"/>
          </p:cNvSpPr>
          <p:nvPr/>
        </p:nvSpPr>
        <p:spPr bwMode="auto">
          <a:xfrm>
            <a:off x="3506401" y="3993933"/>
            <a:ext cx="2010640" cy="1329082"/>
          </a:xfrm>
          <a:prstGeom prst="rect">
            <a:avLst/>
          </a:prstGeom>
          <a:solidFill>
            <a:schemeClr val="accent3">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économique  </a:t>
            </a:r>
            <a:r>
              <a:rPr lang="fr-FR" sz="2000" dirty="0">
                <a:effectLst/>
                <a:latin typeface="Calibri" panose="020F0502020204030204" pitchFamily="34" charset="0"/>
                <a:ea typeface="Calibri" panose="020F0502020204030204" pitchFamily="34" charset="0"/>
                <a:cs typeface="Times New Roman" panose="02020603050405020304" pitchFamily="18" charset="0"/>
              </a:rPr>
              <a:t>141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Zone de texte 4">
            <a:hlinkClick r:id="rId4" action="ppaction://hlinksldjump"/>
          </p:cNvPr>
          <p:cNvSpPr txBox="1">
            <a:spLocks noChangeArrowheads="1"/>
          </p:cNvSpPr>
          <p:nvPr/>
        </p:nvSpPr>
        <p:spPr bwMode="auto">
          <a:xfrm>
            <a:off x="5879852" y="3993934"/>
            <a:ext cx="1503806" cy="1329082"/>
          </a:xfrm>
          <a:prstGeom prst="rect">
            <a:avLst/>
          </a:prstGeom>
          <a:solidFill>
            <a:schemeClr val="accent3">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sociale </a:t>
            </a:r>
            <a:r>
              <a:rPr lang="fr-FR" sz="2000" dirty="0">
                <a:effectLst/>
                <a:latin typeface="Calibri" panose="020F0502020204030204" pitchFamily="34" charset="0"/>
                <a:ea typeface="Calibri" panose="020F0502020204030204" pitchFamily="34" charset="0"/>
                <a:cs typeface="Times New Roman" panose="02020603050405020304" pitchFamily="18" charset="0"/>
              </a:rPr>
              <a:t>142</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 de texte 5">
            <a:hlinkClick r:id="rId5" action="ppaction://hlinksldjump"/>
          </p:cNvPr>
          <p:cNvSpPr txBox="1">
            <a:spLocks noChangeArrowheads="1"/>
          </p:cNvSpPr>
          <p:nvPr/>
        </p:nvSpPr>
        <p:spPr bwMode="auto">
          <a:xfrm>
            <a:off x="7537387" y="3993934"/>
            <a:ext cx="1684434" cy="1329082"/>
          </a:xfrm>
          <a:prstGeom prst="rect">
            <a:avLst/>
          </a:prstGeom>
          <a:solidFill>
            <a:schemeClr val="accent3">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culturelle </a:t>
            </a:r>
            <a:r>
              <a:rPr lang="fr-FR" sz="2000" dirty="0">
                <a:effectLst/>
                <a:latin typeface="Calibri" panose="020F0502020204030204" pitchFamily="34" charset="0"/>
                <a:ea typeface="Calibri" panose="020F0502020204030204" pitchFamily="34" charset="0"/>
                <a:cs typeface="Times New Roman" panose="02020603050405020304" pitchFamily="18" charset="0"/>
              </a:rPr>
              <a:t>143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 de texte 6">
            <a:hlinkClick r:id="rId6" action="ppaction://hlinksldjump"/>
          </p:cNvPr>
          <p:cNvSpPr txBox="1">
            <a:spLocks noChangeArrowheads="1"/>
          </p:cNvSpPr>
          <p:nvPr/>
        </p:nvSpPr>
        <p:spPr bwMode="auto">
          <a:xfrm>
            <a:off x="9436839" y="3928391"/>
            <a:ext cx="2463330" cy="1329082"/>
          </a:xfrm>
          <a:prstGeom prst="rect">
            <a:avLst/>
          </a:prstGeom>
          <a:solidFill>
            <a:schemeClr val="accent3">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E</a:t>
            </a:r>
            <a:r>
              <a:rPr lang="fr-FR" sz="2800" dirty="0">
                <a:effectLst/>
                <a:latin typeface="Calibri" panose="020F0502020204030204" pitchFamily="34" charset="0"/>
                <a:ea typeface="Calibri" panose="020F0502020204030204" pitchFamily="34" charset="0"/>
                <a:cs typeface="Times New Roman" panose="02020603050405020304" pitchFamily="18" charset="0"/>
              </a:rPr>
              <a:t>cologie de la vie quotidienne </a:t>
            </a:r>
            <a:r>
              <a:rPr lang="fr-FR" sz="2000" dirty="0">
                <a:effectLst/>
                <a:latin typeface="Calibri" panose="020F0502020204030204" pitchFamily="34" charset="0"/>
                <a:ea typeface="Calibri" panose="020F0502020204030204" pitchFamily="34" charset="0"/>
                <a:cs typeface="Times New Roman" panose="02020603050405020304" pitchFamily="18" charset="0"/>
              </a:rPr>
              <a:t>147</a:t>
            </a:r>
          </a:p>
        </p:txBody>
      </p:sp>
      <p:sp>
        <p:nvSpPr>
          <p:cNvPr id="11" name="Zone de texte 7"/>
          <p:cNvSpPr txBox="1">
            <a:spLocks noChangeArrowheads="1"/>
          </p:cNvSpPr>
          <p:nvPr/>
        </p:nvSpPr>
        <p:spPr bwMode="auto">
          <a:xfrm>
            <a:off x="291831" y="3993933"/>
            <a:ext cx="2848494" cy="1329082"/>
          </a:xfrm>
          <a:prstGeom prst="rect">
            <a:avLst/>
          </a:prstGeom>
          <a:solidFill>
            <a:schemeClr val="accent3">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environnementale </a:t>
            </a:r>
            <a:r>
              <a:rPr lang="fr-FR" sz="2000" dirty="0">
                <a:effectLst/>
                <a:latin typeface="Calibri" panose="020F0502020204030204" pitchFamily="34" charset="0"/>
                <a:ea typeface="Calibri" panose="020F0502020204030204" pitchFamily="34" charset="0"/>
                <a:cs typeface="Times New Roman" panose="02020603050405020304" pitchFamily="18" charset="0"/>
              </a:rPr>
              <a:t>138 à 140</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Zone de texte 2"/>
          <p:cNvSpPr txBox="1">
            <a:spLocks noChangeArrowheads="1"/>
          </p:cNvSpPr>
          <p:nvPr/>
        </p:nvSpPr>
        <p:spPr bwMode="auto">
          <a:xfrm>
            <a:off x="3983162" y="552120"/>
            <a:ext cx="2170430" cy="1297599"/>
          </a:xfrm>
          <a:prstGeom prst="rect">
            <a:avLst/>
          </a:prstGeom>
          <a:solidFill>
            <a:schemeClr val="accent6">
              <a:lumMod val="20000"/>
              <a:lumOff val="8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intégrale </a:t>
            </a:r>
            <a:br>
              <a:rPr lang="fr-FR" sz="2400" dirty="0">
                <a:effectLst/>
                <a:latin typeface="Calibri" panose="020F0502020204030204" pitchFamily="34" charset="0"/>
                <a:ea typeface="Calibri" panose="020F0502020204030204" pitchFamily="34" charset="0"/>
                <a:cs typeface="Times New Roman" panose="02020603050405020304" pitchFamily="18" charset="0"/>
              </a:rPr>
            </a:br>
            <a:r>
              <a:rPr lang="fr-FR" dirty="0">
                <a:effectLst/>
                <a:latin typeface="Calibri" panose="020F0502020204030204" pitchFamily="34" charset="0"/>
                <a:ea typeface="Calibri" panose="020F0502020204030204" pitchFamily="34" charset="0"/>
                <a:cs typeface="Times New Roman" panose="02020603050405020304" pitchFamily="18" charset="0"/>
              </a:rPr>
              <a:t>10 et 11, 62, 124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Zone de texte 2"/>
          <p:cNvSpPr txBox="1">
            <a:spLocks noChangeArrowheads="1"/>
          </p:cNvSpPr>
          <p:nvPr/>
        </p:nvSpPr>
        <p:spPr bwMode="auto">
          <a:xfrm>
            <a:off x="6326312" y="552120"/>
            <a:ext cx="2376118" cy="1297599"/>
          </a:xfrm>
          <a:prstGeom prst="rect">
            <a:avLst/>
          </a:prstGeom>
          <a:solidFill>
            <a:schemeClr val="accent4">
              <a:lumMod val="40000"/>
              <a:lumOff val="60000"/>
            </a:schemeClr>
          </a:solid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Ecologie superficielle </a:t>
            </a:r>
            <a:br>
              <a:rPr lang="fr-FR" sz="2400" dirty="0">
                <a:effectLst/>
                <a:latin typeface="Calibri" panose="020F0502020204030204" pitchFamily="34" charset="0"/>
                <a:ea typeface="Calibri" panose="020F0502020204030204" pitchFamily="34" charset="0"/>
                <a:cs typeface="Times New Roman" panose="02020603050405020304" pitchFamily="18" charset="0"/>
              </a:rPr>
            </a:br>
            <a:r>
              <a:rPr lang="fr-FR" dirty="0">
                <a:effectLst/>
                <a:latin typeface="Calibri" panose="020F0502020204030204" pitchFamily="34" charset="0"/>
                <a:ea typeface="Calibri" panose="020F0502020204030204" pitchFamily="34" charset="0"/>
                <a:cs typeface="Times New Roman" panose="02020603050405020304" pitchFamily="18" charset="0"/>
              </a:rPr>
              <a:t>59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Accolade ouvrante 13"/>
          <p:cNvSpPr/>
          <p:nvPr/>
        </p:nvSpPr>
        <p:spPr>
          <a:xfrm rot="5400000">
            <a:off x="6067582" y="-297158"/>
            <a:ext cx="531525" cy="7899819"/>
          </a:xfrm>
          <a:prstGeom prst="leftBrac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sz="2400"/>
          </a:p>
        </p:txBody>
      </p:sp>
    </p:spTree>
    <p:extLst>
      <p:ext uri="{BB962C8B-B14F-4D97-AF65-F5344CB8AC3E}">
        <p14:creationId xmlns:p14="http://schemas.microsoft.com/office/powerpoint/2010/main" val="71665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98554" y="452332"/>
            <a:ext cx="3463977" cy="1325563"/>
          </a:xfrm>
        </p:spPr>
        <p:txBody>
          <a:bodyPr/>
          <a:lstStyle/>
          <a:p>
            <a:pPr algn="ctr"/>
            <a:r>
              <a:rPr lang="fr-FR" dirty="0"/>
              <a:t>L’unité trinitaire</a:t>
            </a:r>
          </a:p>
        </p:txBody>
      </p:sp>
      <p:pic>
        <p:nvPicPr>
          <p:cNvPr id="5" name="Image 4"/>
          <p:cNvPicPr>
            <a:picLocks noChangeAspect="1"/>
          </p:cNvPicPr>
          <p:nvPr/>
        </p:nvPicPr>
        <p:blipFill>
          <a:blip r:embed="rId3"/>
          <a:stretch>
            <a:fillRect/>
          </a:stretch>
        </p:blipFill>
        <p:spPr>
          <a:xfrm>
            <a:off x="4494179" y="-8279"/>
            <a:ext cx="2509736" cy="3066081"/>
          </a:xfrm>
          <a:prstGeom prst="rect">
            <a:avLst/>
          </a:prstGeom>
        </p:spPr>
      </p:pic>
      <p:pic>
        <p:nvPicPr>
          <p:cNvPr id="6" name="Image 5"/>
          <p:cNvPicPr>
            <a:picLocks noChangeAspect="1"/>
          </p:cNvPicPr>
          <p:nvPr/>
        </p:nvPicPr>
        <p:blipFill>
          <a:blip r:embed="rId4"/>
          <a:stretch>
            <a:fillRect/>
          </a:stretch>
        </p:blipFill>
        <p:spPr>
          <a:xfrm>
            <a:off x="1322962" y="3856608"/>
            <a:ext cx="2574481" cy="2574481"/>
          </a:xfrm>
          <a:prstGeom prst="rect">
            <a:avLst/>
          </a:prstGeom>
        </p:spPr>
      </p:pic>
      <p:pic>
        <p:nvPicPr>
          <p:cNvPr id="7" name="Image 6"/>
          <p:cNvPicPr>
            <a:picLocks noChangeAspect="1"/>
          </p:cNvPicPr>
          <p:nvPr/>
        </p:nvPicPr>
        <p:blipFill>
          <a:blip r:embed="rId5"/>
          <a:stretch>
            <a:fillRect/>
          </a:stretch>
        </p:blipFill>
        <p:spPr>
          <a:xfrm>
            <a:off x="7555042" y="3720014"/>
            <a:ext cx="3635679" cy="2414318"/>
          </a:xfrm>
          <a:prstGeom prst="rect">
            <a:avLst/>
          </a:prstGeom>
        </p:spPr>
      </p:pic>
      <p:sp>
        <p:nvSpPr>
          <p:cNvPr id="4" name="Triangle isocèle 3"/>
          <p:cNvSpPr/>
          <p:nvPr/>
        </p:nvSpPr>
        <p:spPr>
          <a:xfrm>
            <a:off x="3897443" y="2368445"/>
            <a:ext cx="3792512" cy="2953063"/>
          </a:xfrm>
          <a:prstGeom prst="triangle">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6"/>
          <a:stretch>
            <a:fillRect/>
          </a:stretch>
        </p:blipFill>
        <p:spPr>
          <a:xfrm>
            <a:off x="5291527" y="3358410"/>
            <a:ext cx="927327" cy="1558424"/>
          </a:xfrm>
          <a:prstGeom prst="rect">
            <a:avLst/>
          </a:prstGeom>
          <a:solidFill>
            <a:schemeClr val="accent1">
              <a:lumMod val="20000"/>
              <a:lumOff val="80000"/>
            </a:schemeClr>
          </a:solidFill>
        </p:spPr>
      </p:pic>
      <p:sp>
        <p:nvSpPr>
          <p:cNvPr id="9" name="ZoneTexte 8"/>
          <p:cNvSpPr txBox="1"/>
          <p:nvPr/>
        </p:nvSpPr>
        <p:spPr>
          <a:xfrm>
            <a:off x="7555042" y="3496646"/>
            <a:ext cx="1004342" cy="369332"/>
          </a:xfrm>
          <a:prstGeom prst="rect">
            <a:avLst/>
          </a:prstGeom>
          <a:noFill/>
        </p:spPr>
        <p:txBody>
          <a:bodyPr wrap="square" rtlCol="0">
            <a:spAutoFit/>
          </a:bodyPr>
          <a:lstStyle/>
          <a:p>
            <a:r>
              <a:rPr lang="fr-FR" dirty="0">
                <a:solidFill>
                  <a:schemeClr val="bg2">
                    <a:lumMod val="50000"/>
                  </a:schemeClr>
                </a:solidFill>
              </a:rPr>
              <a:t>11, 225</a:t>
            </a:r>
          </a:p>
        </p:txBody>
      </p:sp>
      <p:sp>
        <p:nvSpPr>
          <p:cNvPr id="10" name="ZoneTexte 9"/>
          <p:cNvSpPr txBox="1"/>
          <p:nvPr/>
        </p:nvSpPr>
        <p:spPr>
          <a:xfrm>
            <a:off x="5291527" y="5431570"/>
            <a:ext cx="1004342" cy="369332"/>
          </a:xfrm>
          <a:prstGeom prst="rect">
            <a:avLst/>
          </a:prstGeom>
          <a:noFill/>
        </p:spPr>
        <p:txBody>
          <a:bodyPr wrap="square" rtlCol="0">
            <a:spAutoFit/>
          </a:bodyPr>
          <a:lstStyle/>
          <a:p>
            <a:pPr algn="ctr"/>
            <a:r>
              <a:rPr lang="fr-FR" dirty="0">
                <a:solidFill>
                  <a:schemeClr val="bg2">
                    <a:lumMod val="50000"/>
                  </a:schemeClr>
                </a:solidFill>
              </a:rPr>
              <a:t>91</a:t>
            </a:r>
          </a:p>
        </p:txBody>
      </p:sp>
      <p:sp>
        <p:nvSpPr>
          <p:cNvPr id="11" name="ZoneTexte 10"/>
          <p:cNvSpPr txBox="1"/>
          <p:nvPr/>
        </p:nvSpPr>
        <p:spPr>
          <a:xfrm>
            <a:off x="2478999" y="3350682"/>
            <a:ext cx="1004342" cy="369332"/>
          </a:xfrm>
          <a:prstGeom prst="rect">
            <a:avLst/>
          </a:prstGeom>
          <a:noFill/>
        </p:spPr>
        <p:txBody>
          <a:bodyPr wrap="square" rtlCol="0">
            <a:spAutoFit/>
          </a:bodyPr>
          <a:lstStyle/>
          <a:p>
            <a:pPr algn="ctr"/>
            <a:r>
              <a:rPr lang="fr-FR" dirty="0">
                <a:solidFill>
                  <a:schemeClr val="bg2">
                    <a:lumMod val="50000"/>
                  </a:schemeClr>
                </a:solidFill>
              </a:rPr>
              <a:t>14</a:t>
            </a:r>
          </a:p>
        </p:txBody>
      </p:sp>
      <p:sp>
        <p:nvSpPr>
          <p:cNvPr id="12" name="ZoneTexte 11"/>
          <p:cNvSpPr txBox="1"/>
          <p:nvPr/>
        </p:nvSpPr>
        <p:spPr>
          <a:xfrm>
            <a:off x="5291527" y="106712"/>
            <a:ext cx="1004342" cy="369332"/>
          </a:xfrm>
          <a:prstGeom prst="rect">
            <a:avLst/>
          </a:prstGeom>
          <a:noFill/>
        </p:spPr>
        <p:txBody>
          <a:bodyPr wrap="square" rtlCol="0">
            <a:spAutoFit/>
          </a:bodyPr>
          <a:lstStyle/>
          <a:p>
            <a:r>
              <a:rPr lang="fr-FR" dirty="0">
                <a:solidFill>
                  <a:schemeClr val="bg2">
                    <a:lumMod val="50000"/>
                  </a:schemeClr>
                </a:solidFill>
              </a:rPr>
              <a:t>240</a:t>
            </a:r>
          </a:p>
        </p:txBody>
      </p:sp>
      <p:sp>
        <p:nvSpPr>
          <p:cNvPr id="13" name="ZoneTexte 12"/>
          <p:cNvSpPr txBox="1"/>
          <p:nvPr/>
        </p:nvSpPr>
        <p:spPr>
          <a:xfrm>
            <a:off x="5354298" y="4553156"/>
            <a:ext cx="1004342" cy="369332"/>
          </a:xfrm>
          <a:prstGeom prst="rect">
            <a:avLst/>
          </a:prstGeom>
          <a:noFill/>
        </p:spPr>
        <p:txBody>
          <a:bodyPr wrap="square" rtlCol="0">
            <a:spAutoFit/>
          </a:bodyPr>
          <a:lstStyle/>
          <a:p>
            <a:pPr algn="ctr"/>
            <a:r>
              <a:rPr lang="fr-FR" dirty="0">
                <a:solidFill>
                  <a:schemeClr val="bg2">
                    <a:lumMod val="50000"/>
                  </a:schemeClr>
                </a:solidFill>
              </a:rPr>
              <a:t>66</a:t>
            </a:r>
          </a:p>
        </p:txBody>
      </p:sp>
      <p:sp>
        <p:nvSpPr>
          <p:cNvPr id="3" name="Flèche droite 2"/>
          <p:cNvSpPr/>
          <p:nvPr/>
        </p:nvSpPr>
        <p:spPr>
          <a:xfrm rot="16200000">
            <a:off x="5301242" y="2699358"/>
            <a:ext cx="974509" cy="3281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13"/>
          <p:cNvSpPr/>
          <p:nvPr/>
        </p:nvSpPr>
        <p:spPr>
          <a:xfrm rot="8660830">
            <a:off x="3795142" y="4634624"/>
            <a:ext cx="1585353" cy="419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droite 14"/>
          <p:cNvSpPr/>
          <p:nvPr/>
        </p:nvSpPr>
        <p:spPr>
          <a:xfrm rot="1930807">
            <a:off x="6179814" y="4643312"/>
            <a:ext cx="1585353" cy="419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8019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0D3F14C7-7B7A-4F9D-A6CB-BFFA8A75B9AC}"/>
              </a:ext>
            </a:extLst>
          </p:cNvPr>
          <p:cNvSpPr>
            <a:spLocks noGrp="1"/>
          </p:cNvSpPr>
          <p:nvPr>
            <p:ph sz="half" idx="2"/>
          </p:nvPr>
        </p:nvSpPr>
        <p:spPr>
          <a:xfrm>
            <a:off x="5632684" y="1417642"/>
            <a:ext cx="5939884" cy="2011358"/>
          </a:xfrm>
          <a:solidFill>
            <a:schemeClr val="accent4">
              <a:lumMod val="20000"/>
              <a:lumOff val="80000"/>
            </a:schemeClr>
          </a:solidFill>
        </p:spPr>
        <p:txBody>
          <a:bodyPr>
            <a:normAutofit/>
          </a:bodyPr>
          <a:lstStyle/>
          <a:p>
            <a:pPr marL="514350" indent="-514350">
              <a:buAutoNum type="arabicPlain" startAt="225"/>
            </a:pPr>
            <a:r>
              <a:rPr lang="fr-FR" sz="3200" dirty="0"/>
              <a:t> aucune personne ne peut mûrir dans une sobriété heureuse, sans être en paix avec elle-même. </a:t>
            </a:r>
          </a:p>
        </p:txBody>
      </p:sp>
      <p:pic>
        <p:nvPicPr>
          <p:cNvPr id="7" name="Espace réservé du contenu 4">
            <a:extLst>
              <a:ext uri="{FF2B5EF4-FFF2-40B4-BE49-F238E27FC236}">
                <a16:creationId xmlns:a16="http://schemas.microsoft.com/office/drawing/2014/main" id="{183012C0-1A31-46A0-BA42-19C2A80061E8}"/>
              </a:ext>
            </a:extLst>
          </p:cNvPr>
          <p:cNvPicPr>
            <a:picLocks noChangeAspect="1"/>
          </p:cNvPicPr>
          <p:nvPr/>
        </p:nvPicPr>
        <p:blipFill>
          <a:blip r:embed="rId3"/>
          <a:stretch>
            <a:fillRect/>
          </a:stretch>
        </p:blipFill>
        <p:spPr>
          <a:xfrm>
            <a:off x="619432" y="837631"/>
            <a:ext cx="3969048" cy="5765849"/>
          </a:xfrm>
          <a:prstGeom prst="rect">
            <a:avLst/>
          </a:prstGeom>
          <a:solidFill>
            <a:schemeClr val="accent4">
              <a:lumMod val="20000"/>
              <a:lumOff val="80000"/>
            </a:schemeClr>
          </a:solidFill>
        </p:spPr>
      </p:pic>
      <p:sp>
        <p:nvSpPr>
          <p:cNvPr id="2" name="Titre 1">
            <a:extLst>
              <a:ext uri="{FF2B5EF4-FFF2-40B4-BE49-F238E27FC236}">
                <a16:creationId xmlns:a16="http://schemas.microsoft.com/office/drawing/2014/main" id="{C187D4F7-1F5A-41DF-91F0-39E868AFE3AA}"/>
              </a:ext>
            </a:extLst>
          </p:cNvPr>
          <p:cNvSpPr>
            <a:spLocks noGrp="1"/>
          </p:cNvSpPr>
          <p:nvPr>
            <p:ph type="title"/>
          </p:nvPr>
        </p:nvSpPr>
        <p:spPr/>
        <p:txBody>
          <a:bodyPr/>
          <a:lstStyle/>
          <a:p>
            <a:pPr algn="ctr"/>
            <a:r>
              <a:rPr lang="fr-FR" dirty="0"/>
              <a:t>La sobriété selon le pape François</a:t>
            </a:r>
          </a:p>
        </p:txBody>
      </p:sp>
      <p:sp>
        <p:nvSpPr>
          <p:cNvPr id="3" name="Rectangle 2">
            <a:extLst>
              <a:ext uri="{FF2B5EF4-FFF2-40B4-BE49-F238E27FC236}">
                <a16:creationId xmlns:a16="http://schemas.microsoft.com/office/drawing/2014/main" id="{D20B015B-1344-4DF2-914C-021C95A0C818}"/>
              </a:ext>
            </a:extLst>
          </p:cNvPr>
          <p:cNvSpPr/>
          <p:nvPr/>
        </p:nvSpPr>
        <p:spPr>
          <a:xfrm>
            <a:off x="5632684" y="3720555"/>
            <a:ext cx="5939884" cy="2677656"/>
          </a:xfrm>
          <a:prstGeom prst="rect">
            <a:avLst/>
          </a:prstGeom>
          <a:solidFill>
            <a:schemeClr val="accent4">
              <a:lumMod val="20000"/>
              <a:lumOff val="80000"/>
            </a:schemeClr>
          </a:solidFill>
        </p:spPr>
        <p:txBody>
          <a:bodyPr wrap="square">
            <a:spAutoFit/>
          </a:bodyPr>
          <a:lstStyle/>
          <a:p>
            <a:r>
              <a:rPr lang="fr-FR" sz="2800" dirty="0"/>
              <a:t>11 La pauvreté et l’austérité de saint François n’étaient pas un ascétisme purement extérieur, mais quelque chose de plus radical : un renoncement à transformer la réalité en pur objet d'usage et de domination. </a:t>
            </a:r>
          </a:p>
        </p:txBody>
      </p:sp>
    </p:spTree>
    <p:extLst>
      <p:ext uri="{BB962C8B-B14F-4D97-AF65-F5344CB8AC3E}">
        <p14:creationId xmlns:p14="http://schemas.microsoft.com/office/powerpoint/2010/main" val="147633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FB9562C-E9A3-4F27-8EBF-E33FD0D38487}"/>
              </a:ext>
            </a:extLst>
          </p:cNvPr>
          <p:cNvPicPr>
            <a:picLocks noChangeAspect="1"/>
          </p:cNvPicPr>
          <p:nvPr/>
        </p:nvPicPr>
        <p:blipFill>
          <a:blip r:embed="rId3"/>
          <a:stretch>
            <a:fillRect/>
          </a:stretch>
        </p:blipFill>
        <p:spPr>
          <a:xfrm>
            <a:off x="954477" y="0"/>
            <a:ext cx="10283045" cy="6858000"/>
          </a:xfrm>
          <a:prstGeom prst="rect">
            <a:avLst/>
          </a:prstGeom>
        </p:spPr>
      </p:pic>
      <p:sp>
        <p:nvSpPr>
          <p:cNvPr id="5" name="Espace réservé du contenu 3"/>
          <p:cNvSpPr>
            <a:spLocks noGrp="1"/>
          </p:cNvSpPr>
          <p:nvPr>
            <p:ph sz="half" idx="2"/>
          </p:nvPr>
        </p:nvSpPr>
        <p:spPr>
          <a:xfrm>
            <a:off x="6218483" y="1442344"/>
            <a:ext cx="5690162" cy="4934008"/>
          </a:xfrm>
        </p:spPr>
        <p:txBody>
          <a:bodyPr>
            <a:noAutofit/>
          </a:bodyPr>
          <a:lstStyle/>
          <a:p>
            <a:r>
              <a:rPr lang="fr-FR" b="1" dirty="0">
                <a:solidFill>
                  <a:schemeClr val="bg1"/>
                </a:solidFill>
              </a:rPr>
              <a:t>La spiritualité chré­tienne propose une croissance par la </a:t>
            </a:r>
            <a:r>
              <a:rPr lang="fr-FR" b="1" dirty="0">
                <a:solidFill>
                  <a:schemeClr val="bg1"/>
                </a:solidFill>
                <a:hlinkClick r:id="" action="ppaction://noaction">
                  <a:extLst>
                    <a:ext uri="{A12FA001-AC4F-418D-AE19-62706E023703}">
                      <ahyp:hlinkClr xmlns:ahyp="http://schemas.microsoft.com/office/drawing/2018/hyperlinkcolor" val="tx"/>
                    </a:ext>
                  </a:extLst>
                </a:hlinkClick>
              </a:rPr>
              <a:t>sobriété</a:t>
            </a:r>
            <a:r>
              <a:rPr lang="fr-FR" b="1" dirty="0">
                <a:solidFill>
                  <a:schemeClr val="bg1"/>
                </a:solidFill>
              </a:rPr>
              <a:t>, et une capacité de jouir avec peu. C’est un retour à la simplicité  (222).</a:t>
            </a:r>
          </a:p>
          <a:p>
            <a:pPr marL="0" indent="0">
              <a:buNone/>
            </a:pPr>
            <a:endParaRPr lang="fr-FR" dirty="0">
              <a:solidFill>
                <a:schemeClr val="bg1"/>
              </a:solidFill>
            </a:endParaRPr>
          </a:p>
          <a:p>
            <a:endParaRPr lang="fr-FR" dirty="0">
              <a:solidFill>
                <a:schemeClr val="bg1"/>
              </a:solidFill>
            </a:endParaRPr>
          </a:p>
          <a:p>
            <a:r>
              <a:rPr lang="fr-FR" b="1" dirty="0">
                <a:solidFill>
                  <a:schemeClr val="bg1"/>
                </a:solidFill>
              </a:rPr>
              <a:t>La paix intérieure tient de la préservation de l’écologie et du bien commun, parce qu’elle se révèle dans un style de vie équilibré joint à une capacité d’admiration (225).</a:t>
            </a:r>
          </a:p>
        </p:txBody>
      </p:sp>
      <p:sp>
        <p:nvSpPr>
          <p:cNvPr id="6" name="Titre 1"/>
          <p:cNvSpPr>
            <a:spLocks noGrp="1"/>
          </p:cNvSpPr>
          <p:nvPr>
            <p:ph type="title"/>
          </p:nvPr>
        </p:nvSpPr>
        <p:spPr>
          <a:xfrm>
            <a:off x="838200" y="365125"/>
            <a:ext cx="8640337" cy="1077219"/>
          </a:xfrm>
        </p:spPr>
        <p:txBody>
          <a:bodyPr>
            <a:normAutofit fontScale="90000"/>
          </a:bodyPr>
          <a:lstStyle/>
          <a:p>
            <a:pPr algn="ctr"/>
            <a:r>
              <a:rPr lang="fr-FR" b="1" dirty="0">
                <a:ln w="0"/>
                <a:solidFill>
                  <a:schemeClr val="accent1"/>
                </a:solidFill>
                <a:effectLst>
                  <a:outerShdw blurRad="38100" dist="25400" dir="5400000" algn="ctr" rotWithShape="0">
                    <a:srgbClr val="6E747A">
                      <a:alpha val="43000"/>
                    </a:srgbClr>
                  </a:outerShdw>
                </a:effectLst>
              </a:rPr>
              <a:t>Pour une croissance spirituelle</a:t>
            </a:r>
            <a:br>
              <a:rPr lang="fr-FR" b="1" dirty="0">
                <a:ln w="0"/>
                <a:solidFill>
                  <a:schemeClr val="accent1"/>
                </a:solidFill>
                <a:effectLst>
                  <a:outerShdw blurRad="38100" dist="25400" dir="5400000" algn="ctr" rotWithShape="0">
                    <a:srgbClr val="6E747A">
                      <a:alpha val="43000"/>
                    </a:srgbClr>
                  </a:outerShdw>
                </a:effectLst>
              </a:rPr>
            </a:br>
            <a:endParaRPr lang="fr-FR" b="1" dirty="0">
              <a:ln w="0"/>
              <a:solidFill>
                <a:schemeClr val="accent1"/>
              </a:solidFill>
              <a:effectLst>
                <a:outerShdw blurRad="38100" dist="25400" dir="5400000" algn="ctr" rotWithShape="0">
                  <a:srgbClr val="6E747A">
                    <a:alpha val="43000"/>
                  </a:srgbClr>
                </a:outerShdw>
              </a:effectLst>
            </a:endParaRPr>
          </a:p>
        </p:txBody>
      </p:sp>
      <p:sp>
        <p:nvSpPr>
          <p:cNvPr id="7" name="Ellipse 6"/>
          <p:cNvSpPr/>
          <p:nvPr/>
        </p:nvSpPr>
        <p:spPr>
          <a:xfrm>
            <a:off x="1625600" y="2316480"/>
            <a:ext cx="3596640" cy="343408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2497455" y="2061141"/>
            <a:ext cx="1895475" cy="584775"/>
          </a:xfrm>
          <a:prstGeom prst="rect">
            <a:avLst/>
          </a:prstGeom>
          <a:solidFill>
            <a:schemeClr val="bg1"/>
          </a:solidFill>
        </p:spPr>
        <p:txBody>
          <a:bodyPr wrap="square" rtlCol="0">
            <a:spAutoFit/>
          </a:bodyPr>
          <a:lstStyle/>
          <a:p>
            <a:r>
              <a:rPr lang="fr-FR" sz="3200" dirty="0"/>
              <a:t>Simplicité</a:t>
            </a:r>
          </a:p>
        </p:txBody>
      </p:sp>
      <p:sp>
        <p:nvSpPr>
          <p:cNvPr id="9" name="ZoneTexte 8"/>
          <p:cNvSpPr txBox="1"/>
          <p:nvPr/>
        </p:nvSpPr>
        <p:spPr>
          <a:xfrm>
            <a:off x="828040" y="3601145"/>
            <a:ext cx="1612900" cy="584775"/>
          </a:xfrm>
          <a:prstGeom prst="rect">
            <a:avLst/>
          </a:prstGeom>
          <a:solidFill>
            <a:schemeClr val="bg1"/>
          </a:solidFill>
        </p:spPr>
        <p:txBody>
          <a:bodyPr wrap="square" rtlCol="0">
            <a:spAutoFit/>
          </a:bodyPr>
          <a:lstStyle/>
          <a:p>
            <a:r>
              <a:rPr lang="fr-FR" sz="3200" dirty="0"/>
              <a:t>Sobriété</a:t>
            </a:r>
          </a:p>
        </p:txBody>
      </p:sp>
      <p:sp>
        <p:nvSpPr>
          <p:cNvPr id="10" name="ZoneTexte 9"/>
          <p:cNvSpPr txBox="1"/>
          <p:nvPr/>
        </p:nvSpPr>
        <p:spPr>
          <a:xfrm>
            <a:off x="2497455" y="5299134"/>
            <a:ext cx="2178050" cy="1077218"/>
          </a:xfrm>
          <a:prstGeom prst="rect">
            <a:avLst/>
          </a:prstGeom>
          <a:solidFill>
            <a:schemeClr val="bg1"/>
          </a:solidFill>
        </p:spPr>
        <p:txBody>
          <a:bodyPr wrap="square" rtlCol="0">
            <a:spAutoFit/>
          </a:bodyPr>
          <a:lstStyle/>
          <a:p>
            <a:r>
              <a:rPr lang="fr-FR" sz="3200" dirty="0"/>
              <a:t>Respect de la création</a:t>
            </a:r>
          </a:p>
        </p:txBody>
      </p:sp>
      <p:sp>
        <p:nvSpPr>
          <p:cNvPr id="11" name="ZoneTexte 10"/>
          <p:cNvSpPr txBox="1"/>
          <p:nvPr/>
        </p:nvSpPr>
        <p:spPr>
          <a:xfrm>
            <a:off x="4220210" y="3601144"/>
            <a:ext cx="1951990" cy="1077218"/>
          </a:xfrm>
          <a:prstGeom prst="rect">
            <a:avLst/>
          </a:prstGeom>
          <a:solidFill>
            <a:schemeClr val="bg1"/>
          </a:solidFill>
        </p:spPr>
        <p:txBody>
          <a:bodyPr wrap="square" rtlCol="0">
            <a:spAutoFit/>
          </a:bodyPr>
          <a:lstStyle/>
          <a:p>
            <a:pPr algn="ctr"/>
            <a:r>
              <a:rPr lang="fr-FR" sz="3200" dirty="0"/>
              <a:t>Paix intérieure</a:t>
            </a:r>
          </a:p>
        </p:txBody>
      </p:sp>
      <p:sp>
        <p:nvSpPr>
          <p:cNvPr id="4" name="Flèche droite 3"/>
          <p:cNvSpPr/>
          <p:nvPr/>
        </p:nvSpPr>
        <p:spPr>
          <a:xfrm rot="3242466">
            <a:off x="4837246" y="3236747"/>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1"/>
          <p:cNvSpPr/>
          <p:nvPr/>
        </p:nvSpPr>
        <p:spPr>
          <a:xfrm rot="18669149">
            <a:off x="4671218" y="4804783"/>
            <a:ext cx="556627" cy="241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87460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32593"/>
            <a:ext cx="10515600" cy="1325563"/>
          </a:xfrm>
        </p:spPr>
        <p:txBody>
          <a:bodyPr>
            <a:normAutofit/>
          </a:bodyPr>
          <a:lstStyle/>
          <a:p>
            <a:pPr algn="ctr"/>
            <a:r>
              <a:rPr lang="fr-FR" b="1" dirty="0"/>
              <a:t>Pourquoi : la crise climatique</a:t>
            </a:r>
            <a:endParaRPr lang="fr-FR" dirty="0"/>
          </a:p>
        </p:txBody>
      </p:sp>
      <p:sp>
        <p:nvSpPr>
          <p:cNvPr id="4" name="Espace réservé du contenu 3"/>
          <p:cNvSpPr>
            <a:spLocks noGrp="1"/>
          </p:cNvSpPr>
          <p:nvPr>
            <p:ph sz="half" idx="1"/>
          </p:nvPr>
        </p:nvSpPr>
        <p:spPr/>
        <p:txBody>
          <a:bodyPr>
            <a:normAutofit fontScale="85000" lnSpcReduction="20000"/>
          </a:bodyPr>
          <a:lstStyle/>
          <a:p>
            <a:r>
              <a:rPr lang="fr-FR" dirty="0"/>
              <a:t>« Le changement climatique est un problème global aux graves répercussions environnementales, sociales, économiques, distributives ainsi que politiques, et constitue l’un des principaux défis actuels pour l’humanité. » (25)</a:t>
            </a:r>
          </a:p>
          <a:p>
            <a:r>
              <a:rPr lang="fr-FR" dirty="0"/>
              <a:t>l’action de l’homme en est responsable (23)</a:t>
            </a:r>
          </a:p>
          <a:p>
            <a:r>
              <a:rPr lang="fr-FR" dirty="0"/>
              <a:t>appel à l'action internationale (163 et suivants) </a:t>
            </a:r>
          </a:p>
          <a:p>
            <a:r>
              <a:rPr lang="fr-FR" dirty="0"/>
              <a:t>Réduire les émissions de GES et remplacer les énergies fossiles par les énergies renouvelables (28 et 165)</a:t>
            </a:r>
          </a:p>
          <a:p>
            <a:endParaRPr lang="fr-FR" dirty="0"/>
          </a:p>
        </p:txBody>
      </p:sp>
      <p:graphicFrame>
        <p:nvGraphicFramePr>
          <p:cNvPr id="7" name="Graphique 6"/>
          <p:cNvGraphicFramePr>
            <a:graphicFrameLocks/>
          </p:cNvGraphicFramePr>
          <p:nvPr/>
        </p:nvGraphicFramePr>
        <p:xfrm>
          <a:off x="6289430" y="1825625"/>
          <a:ext cx="5421923" cy="3520098"/>
        </p:xfrm>
        <a:graphic>
          <a:graphicData uri="http://schemas.openxmlformats.org/drawingml/2006/chart">
            <c:chart xmlns:c="http://schemas.openxmlformats.org/drawingml/2006/chart" xmlns:r="http://schemas.openxmlformats.org/officeDocument/2006/relationships" r:id="rId3"/>
          </a:graphicData>
        </a:graphic>
      </p:graphicFrame>
      <p:sp>
        <p:nvSpPr>
          <p:cNvPr id="9" name="ZoneTexte 8"/>
          <p:cNvSpPr txBox="1"/>
          <p:nvPr/>
        </p:nvSpPr>
        <p:spPr>
          <a:xfrm>
            <a:off x="9407769" y="5480660"/>
            <a:ext cx="2303584" cy="461665"/>
          </a:xfrm>
          <a:prstGeom prst="rect">
            <a:avLst/>
          </a:prstGeom>
          <a:noFill/>
        </p:spPr>
        <p:txBody>
          <a:bodyPr wrap="square" rtlCol="0">
            <a:spAutoFit/>
          </a:bodyPr>
          <a:lstStyle/>
          <a:p>
            <a:r>
              <a:rPr lang="fr-FR" sz="2400" dirty="0"/>
              <a:t>30 Gt par an</a:t>
            </a:r>
          </a:p>
        </p:txBody>
      </p:sp>
      <p:sp>
        <p:nvSpPr>
          <p:cNvPr id="10" name="Flèche vers le bas 9"/>
          <p:cNvSpPr/>
          <p:nvPr/>
        </p:nvSpPr>
        <p:spPr>
          <a:xfrm rot="18851912">
            <a:off x="9164217" y="4502793"/>
            <a:ext cx="776655" cy="123074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992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928400"/>
          </a:xfrm>
        </p:spPr>
        <p:txBody>
          <a:bodyPr>
            <a:normAutofit/>
          </a:bodyPr>
          <a:lstStyle/>
          <a:p>
            <a:pPr algn="ctr"/>
            <a:r>
              <a:rPr lang="fr-FR" b="1" dirty="0"/>
              <a:t>Pourquoi : nous avons dépassé nos limites</a:t>
            </a:r>
            <a:endParaRPr lang="fr-FR" dirty="0"/>
          </a:p>
        </p:txBody>
      </p:sp>
      <p:sp>
        <p:nvSpPr>
          <p:cNvPr id="3" name="Espace réservé du contenu 2"/>
          <p:cNvSpPr>
            <a:spLocks noGrp="1"/>
          </p:cNvSpPr>
          <p:nvPr>
            <p:ph sz="half" idx="1"/>
          </p:nvPr>
        </p:nvSpPr>
        <p:spPr>
          <a:xfrm>
            <a:off x="249381" y="1538754"/>
            <a:ext cx="6036300" cy="4969622"/>
          </a:xfrm>
        </p:spPr>
        <p:txBody>
          <a:bodyPr>
            <a:noAutofit/>
          </a:bodyPr>
          <a:lstStyle/>
          <a:p>
            <a:r>
              <a:rPr lang="fr-FR" sz="2600" dirty="0"/>
              <a:t>« Les limites maximales d’exploitation de la planète ont été dépassées » (27)</a:t>
            </a:r>
          </a:p>
          <a:p>
            <a:r>
              <a:rPr lang="fr-FR" sz="2600" dirty="0"/>
              <a:t>« C'est pourquoi l'heure est venue d'accepter une certaine décroissance dans quelques parties du monde. » (193)</a:t>
            </a:r>
          </a:p>
          <a:p>
            <a:r>
              <a:rPr lang="fr-FR" sz="2600" dirty="0"/>
              <a:t>« Ralentir un rythme déterminé de production et de consommation", ce qui "peut donner lieu à d'autres formes de progrès et de développement" (191). </a:t>
            </a:r>
          </a:p>
          <a:p>
            <a:pPr marL="0" indent="0">
              <a:buNone/>
            </a:pPr>
            <a:endParaRPr lang="fr-FR" sz="2600" dirty="0"/>
          </a:p>
          <a:p>
            <a:endParaRPr lang="fr-FR" sz="2600" dirty="0"/>
          </a:p>
        </p:txBody>
      </p:sp>
      <p:pic>
        <p:nvPicPr>
          <p:cNvPr id="5" name="Espace réservé du contenu 5"/>
          <p:cNvPicPr>
            <a:picLocks noGrp="1" noChangeAspect="1"/>
          </p:cNvPicPr>
          <p:nvPr>
            <p:ph sz="half" idx="2"/>
          </p:nvPr>
        </p:nvPicPr>
        <p:blipFill>
          <a:blip r:embed="rId3"/>
          <a:stretch>
            <a:fillRect/>
          </a:stretch>
        </p:blipFill>
        <p:spPr>
          <a:xfrm>
            <a:off x="6388667" y="2021207"/>
            <a:ext cx="1997775" cy="1970028"/>
          </a:xfrm>
          <a:prstGeom prst="rect">
            <a:avLst/>
          </a:prstGeom>
          <a:ln>
            <a:noFill/>
          </a:ln>
        </p:spPr>
      </p:pic>
      <p:sp>
        <p:nvSpPr>
          <p:cNvPr id="6" name="Ellipse 5"/>
          <p:cNvSpPr/>
          <p:nvPr/>
        </p:nvSpPr>
        <p:spPr>
          <a:xfrm>
            <a:off x="8427082" y="2021207"/>
            <a:ext cx="1821384" cy="19700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7" name="Corde 6"/>
          <p:cNvSpPr/>
          <p:nvPr/>
        </p:nvSpPr>
        <p:spPr>
          <a:xfrm rot="1197042">
            <a:off x="10344607" y="2111386"/>
            <a:ext cx="2018384" cy="1952443"/>
          </a:xfrm>
          <a:prstGeom prst="chor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8102091" y="4296915"/>
            <a:ext cx="2254335" cy="584775"/>
          </a:xfrm>
          <a:prstGeom prst="rect">
            <a:avLst/>
          </a:prstGeom>
        </p:spPr>
        <p:txBody>
          <a:bodyPr wrap="none">
            <a:spAutoFit/>
          </a:bodyPr>
          <a:lstStyle/>
          <a:p>
            <a:r>
              <a:rPr lang="fr-FR" sz="3200" b="1" dirty="0">
                <a:solidFill>
                  <a:srgbClr val="FF0000"/>
                </a:solidFill>
              </a:rPr>
              <a:t>2,5 planètes</a:t>
            </a:r>
          </a:p>
        </p:txBody>
      </p:sp>
    </p:spTree>
    <p:extLst>
      <p:ext uri="{BB962C8B-B14F-4D97-AF65-F5344CB8AC3E}">
        <p14:creationId xmlns:p14="http://schemas.microsoft.com/office/powerpoint/2010/main" val="151154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6172200" y="1615648"/>
            <a:ext cx="4771292" cy="4771292"/>
          </a:xfrm>
          <a:prstGeom prst="rect">
            <a:avLst/>
          </a:prstGeom>
        </p:spPr>
      </p:pic>
      <p:sp>
        <p:nvSpPr>
          <p:cNvPr id="2" name="Titre 1"/>
          <p:cNvSpPr>
            <a:spLocks noGrp="1"/>
          </p:cNvSpPr>
          <p:nvPr>
            <p:ph type="title"/>
          </p:nvPr>
        </p:nvSpPr>
        <p:spPr/>
        <p:txBody>
          <a:bodyPr/>
          <a:lstStyle/>
          <a:p>
            <a:pPr algn="ctr"/>
            <a:r>
              <a:rPr lang="fr-FR" b="1" dirty="0"/>
              <a:t>Pourquoi, protéger la Création</a:t>
            </a:r>
            <a:endParaRPr lang="fr-FR" dirty="0"/>
          </a:p>
        </p:txBody>
      </p:sp>
      <p:sp>
        <p:nvSpPr>
          <p:cNvPr id="3" name="Espace réservé du contenu 2"/>
          <p:cNvSpPr>
            <a:spLocks noGrp="1"/>
          </p:cNvSpPr>
          <p:nvPr>
            <p:ph sz="half" idx="1"/>
          </p:nvPr>
        </p:nvSpPr>
        <p:spPr/>
        <p:txBody>
          <a:bodyPr>
            <a:normAutofit/>
          </a:bodyPr>
          <a:lstStyle/>
          <a:p>
            <a:r>
              <a:rPr lang="fr-FR" dirty="0"/>
              <a:t>Les espèces végétales ou animales ont une valeur « en elles-mêmes » (33) </a:t>
            </a:r>
          </a:p>
          <a:p>
            <a:r>
              <a:rPr lang="fr-FR" dirty="0"/>
              <a:t>« nous n'en avons pas le droit » (33) de faire disparaître une espèce</a:t>
            </a:r>
          </a:p>
          <a:p>
            <a:r>
              <a:rPr lang="fr-FR" dirty="0"/>
              <a:t>« l'ensemble harmonieux d'organismes dans un espace déterminé, fonctionnant comme un système. » (140)</a:t>
            </a:r>
          </a:p>
          <a:p>
            <a:endParaRPr lang="fr-FR" dirty="0"/>
          </a:p>
        </p:txBody>
      </p:sp>
      <p:sp>
        <p:nvSpPr>
          <p:cNvPr id="4" name="Espace réservé du contenu 3"/>
          <p:cNvSpPr>
            <a:spLocks noGrp="1"/>
          </p:cNvSpPr>
          <p:nvPr>
            <p:ph sz="half" idx="2"/>
          </p:nvPr>
        </p:nvSpPr>
        <p:spPr>
          <a:xfrm>
            <a:off x="6172200" y="2004646"/>
            <a:ext cx="4771292" cy="4172317"/>
          </a:xfrm>
        </p:spPr>
        <p:txBody>
          <a:bodyPr>
            <a:noAutofit/>
          </a:bodyPr>
          <a:lstStyle/>
          <a:p>
            <a:pPr marL="0" indent="0">
              <a:buNone/>
            </a:pPr>
            <a:r>
              <a:rPr lang="fr-FR" sz="3200" b="1" dirty="0">
                <a:solidFill>
                  <a:srgbClr val="FFFF00"/>
                </a:solidFill>
              </a:rPr>
              <a:t>Comment je regarde la nature ?</a:t>
            </a:r>
          </a:p>
          <a:p>
            <a:r>
              <a:rPr lang="fr-FR" sz="3200" b="1" dirty="0">
                <a:solidFill>
                  <a:srgbClr val="FFFF00"/>
                </a:solidFill>
              </a:rPr>
              <a:t>Une ressource</a:t>
            </a:r>
          </a:p>
          <a:p>
            <a:r>
              <a:rPr lang="fr-FR" sz="3200" b="1" dirty="0">
                <a:solidFill>
                  <a:srgbClr val="FFFF00"/>
                </a:solidFill>
              </a:rPr>
              <a:t>Un environnement que j’aime admirer, contempler</a:t>
            </a:r>
          </a:p>
          <a:p>
            <a:r>
              <a:rPr lang="fr-FR" sz="3200" b="1" dirty="0">
                <a:solidFill>
                  <a:srgbClr val="FFFF00"/>
                </a:solidFill>
              </a:rPr>
              <a:t>Une création de Dieu que je respecte en tant que telle</a:t>
            </a:r>
          </a:p>
          <a:p>
            <a:endParaRPr lang="fr-FR" dirty="0">
              <a:solidFill>
                <a:srgbClr val="FFFF00"/>
              </a:solidFill>
            </a:endParaRPr>
          </a:p>
        </p:txBody>
      </p:sp>
    </p:spTree>
    <p:extLst>
      <p:ext uri="{BB962C8B-B14F-4D97-AF65-F5344CB8AC3E}">
        <p14:creationId xmlns:p14="http://schemas.microsoft.com/office/powerpoint/2010/main" val="31318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7158948-718C-4A12-8D76-FA6CE8A10402}"/>
              </a:ext>
            </a:extLst>
          </p:cNvPr>
          <p:cNvPicPr>
            <a:picLocks noChangeAspect="1"/>
          </p:cNvPicPr>
          <p:nvPr/>
        </p:nvPicPr>
        <p:blipFill>
          <a:blip r:embed="rId3"/>
          <a:stretch>
            <a:fillRect/>
          </a:stretch>
        </p:blipFill>
        <p:spPr>
          <a:xfrm>
            <a:off x="4785533" y="1690963"/>
            <a:ext cx="6937545" cy="4953732"/>
          </a:xfrm>
          <a:prstGeom prst="rect">
            <a:avLst/>
          </a:prstGeom>
        </p:spPr>
      </p:pic>
      <p:sp>
        <p:nvSpPr>
          <p:cNvPr id="2" name="Titre 1"/>
          <p:cNvSpPr>
            <a:spLocks noGrp="1"/>
          </p:cNvSpPr>
          <p:nvPr>
            <p:ph type="title"/>
          </p:nvPr>
        </p:nvSpPr>
        <p:spPr/>
        <p:txBody>
          <a:bodyPr/>
          <a:lstStyle/>
          <a:p>
            <a:r>
              <a:rPr lang="fr-FR" i="1" dirty="0">
                <a:solidFill>
                  <a:schemeClr val="bg1"/>
                </a:solidFill>
              </a:rPr>
              <a:t>« </a:t>
            </a:r>
            <a:r>
              <a:rPr lang="fr-FR" dirty="0">
                <a:solidFill>
                  <a:schemeClr val="bg1"/>
                </a:solidFill>
              </a:rPr>
              <a:t>écouter </a:t>
            </a:r>
            <a:r>
              <a:rPr lang="fr-FR" i="1" dirty="0">
                <a:solidFill>
                  <a:schemeClr val="bg1"/>
                </a:solidFill>
              </a:rPr>
              <a:t>tant la clameur de la terre que la clameur des pauvres</a:t>
            </a:r>
            <a:r>
              <a:rPr lang="fr-FR" dirty="0">
                <a:solidFill>
                  <a:schemeClr val="bg1"/>
                </a:solidFill>
              </a:rPr>
              <a:t>. » (49)</a:t>
            </a:r>
          </a:p>
        </p:txBody>
      </p:sp>
      <p:sp>
        <p:nvSpPr>
          <p:cNvPr id="3" name="Espace réservé du contenu 2"/>
          <p:cNvSpPr>
            <a:spLocks noGrp="1"/>
          </p:cNvSpPr>
          <p:nvPr>
            <p:ph sz="half" idx="1"/>
          </p:nvPr>
        </p:nvSpPr>
        <p:spPr>
          <a:xfrm>
            <a:off x="468922" y="2828662"/>
            <a:ext cx="5492262" cy="3712815"/>
          </a:xfrm>
        </p:spPr>
        <p:txBody>
          <a:bodyPr>
            <a:noAutofit/>
          </a:bodyPr>
          <a:lstStyle/>
          <a:p>
            <a:r>
              <a:rPr lang="fr-FR" sz="2400" b="1" dirty="0">
                <a:solidFill>
                  <a:schemeClr val="bg1"/>
                </a:solidFill>
              </a:rPr>
              <a:t>« Beaucoup de pauvres vivent dans des endroits .. affectés par le ..réchauffement, et leurs moyens de subsistance dépendent ..de l’écosystème » (25)</a:t>
            </a:r>
          </a:p>
          <a:p>
            <a:r>
              <a:rPr lang="fr-FR" sz="2400" b="1" dirty="0">
                <a:solidFill>
                  <a:schemeClr val="bg1"/>
                </a:solidFill>
              </a:rPr>
              <a:t>L’épuisement des ressources naturelles et l’épuisement des cultures des peuples (145).</a:t>
            </a:r>
          </a:p>
        </p:txBody>
      </p:sp>
    </p:spTree>
    <p:extLst>
      <p:ext uri="{BB962C8B-B14F-4D97-AF65-F5344CB8AC3E}">
        <p14:creationId xmlns:p14="http://schemas.microsoft.com/office/powerpoint/2010/main" val="341398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F13D1-BE07-4EFD-B81F-B07D0AE7E4E2}"/>
              </a:ext>
            </a:extLst>
          </p:cNvPr>
          <p:cNvSpPr>
            <a:spLocks noGrp="1"/>
          </p:cNvSpPr>
          <p:nvPr>
            <p:ph type="title"/>
          </p:nvPr>
        </p:nvSpPr>
        <p:spPr/>
        <p:txBody>
          <a:bodyPr/>
          <a:lstStyle/>
          <a:p>
            <a:pPr algn="ctr"/>
            <a:r>
              <a:rPr lang="fr-FR" dirty="0"/>
              <a:t>La sobriété pour qui ?</a:t>
            </a:r>
          </a:p>
        </p:txBody>
      </p:sp>
      <p:sp>
        <p:nvSpPr>
          <p:cNvPr id="5" name="Espace réservé du contenu 4">
            <a:extLst>
              <a:ext uri="{FF2B5EF4-FFF2-40B4-BE49-F238E27FC236}">
                <a16:creationId xmlns:a16="http://schemas.microsoft.com/office/drawing/2014/main" id="{5E694060-031B-45D4-8B4D-B45E66447202}"/>
              </a:ext>
            </a:extLst>
          </p:cNvPr>
          <p:cNvSpPr>
            <a:spLocks noGrp="1"/>
          </p:cNvSpPr>
          <p:nvPr>
            <p:ph sz="half" idx="2"/>
          </p:nvPr>
        </p:nvSpPr>
        <p:spPr/>
        <p:txBody>
          <a:bodyPr>
            <a:normAutofit/>
          </a:bodyPr>
          <a:lstStyle/>
          <a:p>
            <a:r>
              <a:rPr lang="fr-FR" dirty="0"/>
              <a:t>Carte EE</a:t>
            </a:r>
          </a:p>
        </p:txBody>
      </p:sp>
      <p:pic>
        <p:nvPicPr>
          <p:cNvPr id="6" name="Image 5" descr="Une image contenant carte&#10;&#10;Description générée automatiquement">
            <a:extLst>
              <a:ext uri="{FF2B5EF4-FFF2-40B4-BE49-F238E27FC236}">
                <a16:creationId xmlns:a16="http://schemas.microsoft.com/office/drawing/2014/main" id="{554B327F-D4FD-40C7-975E-9BA8F15A6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17" y="305858"/>
            <a:ext cx="10618543" cy="5905500"/>
          </a:xfrm>
          <a:prstGeom prst="rect">
            <a:avLst/>
          </a:prstGeom>
        </p:spPr>
      </p:pic>
      <p:sp>
        <p:nvSpPr>
          <p:cNvPr id="4" name="Espace réservé du contenu 3">
            <a:extLst>
              <a:ext uri="{FF2B5EF4-FFF2-40B4-BE49-F238E27FC236}">
                <a16:creationId xmlns:a16="http://schemas.microsoft.com/office/drawing/2014/main" id="{A0868BB7-DAAB-404F-B858-B1FF6910B338}"/>
              </a:ext>
            </a:extLst>
          </p:cNvPr>
          <p:cNvSpPr>
            <a:spLocks noGrp="1"/>
          </p:cNvSpPr>
          <p:nvPr>
            <p:ph sz="half" idx="1"/>
          </p:nvPr>
        </p:nvSpPr>
        <p:spPr>
          <a:xfrm>
            <a:off x="1358901" y="4903258"/>
            <a:ext cx="9321800" cy="1954742"/>
          </a:xfrm>
          <a:solidFill>
            <a:schemeClr val="bg1">
              <a:lumMod val="95000"/>
            </a:schemeClr>
          </a:solidFill>
        </p:spPr>
        <p:txBody>
          <a:bodyPr>
            <a:normAutofit/>
          </a:bodyPr>
          <a:lstStyle/>
          <a:p>
            <a:r>
              <a:rPr lang="fr-FR" dirty="0"/>
              <a:t> « vingt pour cent de la population mondiale consomment les ressources de telle manière qu’ils volent aux nations pauvres, et aux futures générations, ce dont elles ont besoin pour survivre ». LS 95  </a:t>
            </a:r>
            <a:r>
              <a:rPr lang="fr-FR" i="1" dirty="0"/>
              <a:t>les Évêques de Nouvelle Zélande </a:t>
            </a:r>
          </a:p>
          <a:p>
            <a:pPr marL="0" indent="0">
              <a:buNone/>
            </a:pPr>
            <a:endParaRPr lang="fr-FR" dirty="0"/>
          </a:p>
          <a:p>
            <a:endParaRPr lang="fr-FR" dirty="0"/>
          </a:p>
          <a:p>
            <a:endParaRPr lang="fr-FR" dirty="0"/>
          </a:p>
        </p:txBody>
      </p:sp>
      <p:sp>
        <p:nvSpPr>
          <p:cNvPr id="7" name="ZoneTexte 6">
            <a:extLst>
              <a:ext uri="{FF2B5EF4-FFF2-40B4-BE49-F238E27FC236}">
                <a16:creationId xmlns:a16="http://schemas.microsoft.com/office/drawing/2014/main" id="{EB3B26F3-D47C-4943-A688-55D7EE2B6D70}"/>
              </a:ext>
            </a:extLst>
          </p:cNvPr>
          <p:cNvSpPr txBox="1"/>
          <p:nvPr/>
        </p:nvSpPr>
        <p:spPr>
          <a:xfrm>
            <a:off x="4338407" y="1234937"/>
            <a:ext cx="1138768" cy="523220"/>
          </a:xfrm>
          <a:prstGeom prst="rect">
            <a:avLst/>
          </a:prstGeom>
          <a:noFill/>
        </p:spPr>
        <p:txBody>
          <a:bodyPr wrap="square" rtlCol="0">
            <a:spAutoFit/>
          </a:bodyPr>
          <a:lstStyle/>
          <a:p>
            <a:r>
              <a:rPr lang="fr-FR" sz="2800" dirty="0"/>
              <a:t>Qui</a:t>
            </a:r>
            <a:r>
              <a:rPr lang="fr-FR" dirty="0"/>
              <a:t> </a:t>
            </a:r>
            <a:r>
              <a:rPr lang="fr-FR" sz="2400" dirty="0"/>
              <a:t>?</a:t>
            </a:r>
          </a:p>
        </p:txBody>
      </p:sp>
    </p:spTree>
    <p:extLst>
      <p:ext uri="{BB962C8B-B14F-4D97-AF65-F5344CB8AC3E}">
        <p14:creationId xmlns:p14="http://schemas.microsoft.com/office/powerpoint/2010/main" val="3403953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9CD94F-EE6E-414A-A34C-C9C0F7AC4E91}"/>
              </a:ext>
            </a:extLst>
          </p:cNvPr>
          <p:cNvSpPr>
            <a:spLocks noGrp="1"/>
          </p:cNvSpPr>
          <p:nvPr>
            <p:ph type="title"/>
          </p:nvPr>
        </p:nvSpPr>
        <p:spPr/>
        <p:txBody>
          <a:bodyPr/>
          <a:lstStyle/>
          <a:p>
            <a:pPr algn="ctr"/>
            <a:r>
              <a:rPr lang="fr-FR" dirty="0"/>
              <a:t>Et les paysans ?</a:t>
            </a:r>
          </a:p>
        </p:txBody>
      </p:sp>
      <p:pic>
        <p:nvPicPr>
          <p:cNvPr id="8" name="Espace réservé du contenu 7" descr="Une image contenant herbe, extérieur, arbre, ciel&#10;&#10;Description générée automatiquement">
            <a:extLst>
              <a:ext uri="{FF2B5EF4-FFF2-40B4-BE49-F238E27FC236}">
                <a16:creationId xmlns:a16="http://schemas.microsoft.com/office/drawing/2014/main" id="{ED355173-29EC-47CC-A0BC-18003906ECE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200985"/>
            <a:ext cx="5181600" cy="3600617"/>
          </a:xfrm>
        </p:spPr>
      </p:pic>
      <p:pic>
        <p:nvPicPr>
          <p:cNvPr id="6" name="Espace réservé du contenu 5" descr="Une image contenant vache, herbe, extérieur, ciel&#10;&#10;Description générée automatiquement">
            <a:extLst>
              <a:ext uri="{FF2B5EF4-FFF2-40B4-BE49-F238E27FC236}">
                <a16:creationId xmlns:a16="http://schemas.microsoft.com/office/drawing/2014/main" id="{46BE9597-1A65-463F-B2A9-A4BF208B531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381750" y="2215356"/>
            <a:ext cx="4762500" cy="3571875"/>
          </a:xfrm>
        </p:spPr>
      </p:pic>
    </p:spTree>
    <p:extLst>
      <p:ext uri="{BB962C8B-B14F-4D97-AF65-F5344CB8AC3E}">
        <p14:creationId xmlns:p14="http://schemas.microsoft.com/office/powerpoint/2010/main" val="419491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chemeClr val="accent1"/>
                </a:solidFill>
              </a:rPr>
              <a:t>Vivre libres, une </a:t>
            </a:r>
            <a:r>
              <a:rPr lang="fr-FR" b="1" dirty="0">
                <a:solidFill>
                  <a:schemeClr val="accent1"/>
                </a:solidFill>
              </a:rPr>
              <a:t>conversion</a:t>
            </a:r>
            <a:r>
              <a:rPr lang="fr-FR" dirty="0">
                <a:solidFill>
                  <a:schemeClr val="accent1"/>
                </a:solidFill>
              </a:rPr>
              <a:t> écologique</a:t>
            </a:r>
          </a:p>
        </p:txBody>
      </p:sp>
      <p:pic>
        <p:nvPicPr>
          <p:cNvPr id="7" name="Espace réservé du contenu 6"/>
          <p:cNvPicPr>
            <a:picLocks noGrp="1" noChangeAspect="1"/>
          </p:cNvPicPr>
          <p:nvPr>
            <p:ph sz="half" idx="1"/>
          </p:nvPr>
        </p:nvPicPr>
        <p:blipFill>
          <a:blip r:embed="rId3"/>
          <a:stretch>
            <a:fillRect/>
          </a:stretch>
        </p:blipFill>
        <p:spPr>
          <a:xfrm>
            <a:off x="325342" y="3637575"/>
            <a:ext cx="1457325" cy="3057525"/>
          </a:xfrm>
          <a:prstGeom prst="rect">
            <a:avLst/>
          </a:prstGeom>
        </p:spPr>
      </p:pic>
      <p:sp>
        <p:nvSpPr>
          <p:cNvPr id="6" name="Espace réservé du contenu 5"/>
          <p:cNvSpPr>
            <a:spLocks noGrp="1"/>
          </p:cNvSpPr>
          <p:nvPr>
            <p:ph sz="half" idx="2"/>
          </p:nvPr>
        </p:nvSpPr>
        <p:spPr>
          <a:xfrm>
            <a:off x="838200" y="1719396"/>
            <a:ext cx="5070720" cy="1811949"/>
          </a:xfrm>
        </p:spPr>
        <p:txBody>
          <a:bodyPr>
            <a:normAutofit fontScale="92500"/>
          </a:bodyPr>
          <a:lstStyle/>
          <a:p>
            <a:pPr marL="0" indent="0">
              <a:buNone/>
            </a:pPr>
            <a:r>
              <a:rPr lang="fr-FR" sz="3200" dirty="0">
                <a:solidFill>
                  <a:schemeClr val="accent1">
                    <a:lumMod val="75000"/>
                  </a:schemeClr>
                </a:solidFill>
              </a:rPr>
              <a:t>Plus le cœur de la personne est vide, plus elle a besoin d’objets à acheter, à posséder et à consommer (204)</a:t>
            </a:r>
          </a:p>
        </p:txBody>
      </p:sp>
      <p:pic>
        <p:nvPicPr>
          <p:cNvPr id="9" name="Image 8"/>
          <p:cNvPicPr>
            <a:picLocks noChangeAspect="1"/>
          </p:cNvPicPr>
          <p:nvPr/>
        </p:nvPicPr>
        <p:blipFill>
          <a:blip r:embed="rId4"/>
          <a:stretch>
            <a:fillRect/>
          </a:stretch>
        </p:blipFill>
        <p:spPr>
          <a:xfrm>
            <a:off x="1868979" y="4413126"/>
            <a:ext cx="3602565" cy="2231549"/>
          </a:xfrm>
          <a:prstGeom prst="rect">
            <a:avLst/>
          </a:prstGeom>
        </p:spPr>
      </p:pic>
      <p:sp>
        <p:nvSpPr>
          <p:cNvPr id="3" name="ZoneTexte 2"/>
          <p:cNvSpPr txBox="1"/>
          <p:nvPr/>
        </p:nvSpPr>
        <p:spPr>
          <a:xfrm>
            <a:off x="5527040" y="230188"/>
            <a:ext cx="2519680" cy="707886"/>
          </a:xfrm>
          <a:prstGeom prst="rect">
            <a:avLst/>
          </a:prstGeom>
          <a:noFill/>
        </p:spPr>
        <p:txBody>
          <a:bodyPr wrap="square" rtlCol="0">
            <a:spAutoFit/>
          </a:bodyPr>
          <a:lstStyle/>
          <a:p>
            <a:r>
              <a:rPr lang="fr-FR" sz="4000" dirty="0">
                <a:solidFill>
                  <a:schemeClr val="accent1">
                    <a:lumMod val="60000"/>
                    <a:lumOff val="40000"/>
                  </a:schemeClr>
                </a:solidFill>
              </a:rPr>
              <a:t>Transition</a:t>
            </a:r>
          </a:p>
        </p:txBody>
      </p:sp>
      <p:sp>
        <p:nvSpPr>
          <p:cNvPr id="4" name="Multiplier 3"/>
          <p:cNvSpPr/>
          <p:nvPr/>
        </p:nvSpPr>
        <p:spPr>
          <a:xfrm>
            <a:off x="6217920" y="365124"/>
            <a:ext cx="1016000" cy="572949"/>
          </a:xfrm>
          <a:prstGeom prst="mathMultiply">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p:nvPicPr>
        <p:blipFill rotWithShape="1">
          <a:blip r:embed="rId5"/>
          <a:srcRect l="33166" t="30780" r="24167"/>
          <a:stretch/>
        </p:blipFill>
        <p:spPr>
          <a:xfrm>
            <a:off x="9146009" y="4413126"/>
            <a:ext cx="2445358" cy="2231549"/>
          </a:xfrm>
          <a:prstGeom prst="rect">
            <a:avLst/>
          </a:prstGeom>
        </p:spPr>
      </p:pic>
      <p:pic>
        <p:nvPicPr>
          <p:cNvPr id="8" name="Image 7"/>
          <p:cNvPicPr>
            <a:picLocks noChangeAspect="1"/>
          </p:cNvPicPr>
          <p:nvPr/>
        </p:nvPicPr>
        <p:blipFill rotWithShape="1">
          <a:blip r:embed="rId6"/>
          <a:srcRect r="6447"/>
          <a:stretch/>
        </p:blipFill>
        <p:spPr>
          <a:xfrm>
            <a:off x="5681299" y="4413126"/>
            <a:ext cx="3105242" cy="2281974"/>
          </a:xfrm>
          <a:prstGeom prst="rect">
            <a:avLst/>
          </a:prstGeom>
        </p:spPr>
      </p:pic>
      <p:sp>
        <p:nvSpPr>
          <p:cNvPr id="11" name="Rectangle 10">
            <a:extLst>
              <a:ext uri="{FF2B5EF4-FFF2-40B4-BE49-F238E27FC236}">
                <a16:creationId xmlns:a16="http://schemas.microsoft.com/office/drawing/2014/main" id="{ADD4FF63-318A-48D8-AEEF-F4ED9EC2581D}"/>
              </a:ext>
            </a:extLst>
          </p:cNvPr>
          <p:cNvSpPr/>
          <p:nvPr/>
        </p:nvSpPr>
        <p:spPr>
          <a:xfrm>
            <a:off x="6693976" y="1707288"/>
            <a:ext cx="4781258" cy="1815882"/>
          </a:xfrm>
          <a:prstGeom prst="rect">
            <a:avLst/>
          </a:prstGeom>
        </p:spPr>
        <p:txBody>
          <a:bodyPr wrap="square">
            <a:spAutoFit/>
          </a:bodyPr>
          <a:lstStyle/>
          <a:p>
            <a:r>
              <a:rPr lang="fr-FR" sz="2800" dirty="0">
                <a:solidFill>
                  <a:schemeClr val="accent2">
                    <a:lumMod val="75000"/>
                  </a:schemeClr>
                </a:solidFill>
              </a:rPr>
              <a:t>Un changement dans les styles de vie pourrait réussir à exercer une pression saine sur ceux qui détiennent le pouvoir (206)</a:t>
            </a:r>
          </a:p>
        </p:txBody>
      </p:sp>
    </p:spTree>
    <p:extLst>
      <p:ext uri="{BB962C8B-B14F-4D97-AF65-F5344CB8AC3E}">
        <p14:creationId xmlns:p14="http://schemas.microsoft.com/office/powerpoint/2010/main" val="199161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158426-4BEB-49AD-9050-EA5D5406018C}"/>
              </a:ext>
            </a:extLst>
          </p:cNvPr>
          <p:cNvSpPr>
            <a:spLocks noGrp="1"/>
          </p:cNvSpPr>
          <p:nvPr>
            <p:ph type="title"/>
          </p:nvPr>
        </p:nvSpPr>
        <p:spPr/>
        <p:txBody>
          <a:bodyPr/>
          <a:lstStyle/>
          <a:p>
            <a:pPr algn="ctr"/>
            <a:r>
              <a:rPr lang="fr-FR" dirty="0"/>
              <a:t>Le risque d’effondrement…</a:t>
            </a:r>
          </a:p>
        </p:txBody>
      </p:sp>
      <p:sp>
        <p:nvSpPr>
          <p:cNvPr id="3" name="Espace réservé du contenu 2">
            <a:extLst>
              <a:ext uri="{FF2B5EF4-FFF2-40B4-BE49-F238E27FC236}">
                <a16:creationId xmlns:a16="http://schemas.microsoft.com/office/drawing/2014/main" id="{B1044D6B-1C56-4E15-9F2F-4A15050D3119}"/>
              </a:ext>
            </a:extLst>
          </p:cNvPr>
          <p:cNvSpPr>
            <a:spLocks noGrp="1"/>
          </p:cNvSpPr>
          <p:nvPr>
            <p:ph sz="half" idx="1"/>
          </p:nvPr>
        </p:nvSpPr>
        <p:spPr>
          <a:solidFill>
            <a:schemeClr val="accent1">
              <a:lumMod val="20000"/>
              <a:lumOff val="80000"/>
            </a:schemeClr>
          </a:solidFill>
        </p:spPr>
        <p:txBody>
          <a:bodyPr>
            <a:normAutofit/>
          </a:bodyPr>
          <a:lstStyle/>
          <a:p>
            <a:pPr marL="0" indent="0">
              <a:buNone/>
            </a:pPr>
            <a:r>
              <a:rPr lang="fr-FR" sz="3200" dirty="0"/>
              <a:t>61 des symptômes d’un point de </a:t>
            </a:r>
            <a:r>
              <a:rPr lang="fr-FR" sz="3200" b="1" dirty="0"/>
              <a:t>rupture</a:t>
            </a:r>
            <a:r>
              <a:rPr lang="fr-FR" sz="3200" dirty="0"/>
              <a:t> semblent s’observer, à cause de la rapidité des changements et de la dégradation, qui se manifestent tant dans des catastrophes naturelles régionales que dans des crises sociales ou même financières </a:t>
            </a:r>
          </a:p>
          <a:p>
            <a:endParaRPr lang="fr-FR" sz="3200" dirty="0"/>
          </a:p>
        </p:txBody>
      </p:sp>
      <p:sp>
        <p:nvSpPr>
          <p:cNvPr id="4" name="Espace réservé du contenu 3">
            <a:extLst>
              <a:ext uri="{FF2B5EF4-FFF2-40B4-BE49-F238E27FC236}">
                <a16:creationId xmlns:a16="http://schemas.microsoft.com/office/drawing/2014/main" id="{877898A3-FB66-4F5A-8EAF-9D4F074581D3}"/>
              </a:ext>
            </a:extLst>
          </p:cNvPr>
          <p:cNvSpPr>
            <a:spLocks noGrp="1"/>
          </p:cNvSpPr>
          <p:nvPr>
            <p:ph sz="half" idx="2"/>
          </p:nvPr>
        </p:nvSpPr>
        <p:spPr>
          <a:solidFill>
            <a:schemeClr val="accent1">
              <a:lumMod val="20000"/>
              <a:lumOff val="80000"/>
            </a:schemeClr>
          </a:solidFill>
        </p:spPr>
        <p:txBody>
          <a:bodyPr>
            <a:normAutofit/>
          </a:bodyPr>
          <a:lstStyle/>
          <a:p>
            <a:pPr marL="0" indent="0">
              <a:buNone/>
            </a:pPr>
            <a:r>
              <a:rPr lang="fr-FR" sz="3200" dirty="0"/>
              <a:t>194 Il ne suffit pas de concilier, en un juste milieu, la protection de la nature et le profit financier, ou la préservation de l’environnement et le progrès. </a:t>
            </a:r>
          </a:p>
          <a:p>
            <a:pPr marL="0" indent="0">
              <a:buNone/>
            </a:pPr>
            <a:r>
              <a:rPr lang="fr-FR" sz="3200" dirty="0"/>
              <a:t>Sur ces questions, les justes milieux retardent seulement un peu </a:t>
            </a:r>
            <a:r>
              <a:rPr lang="fr-FR" sz="3200" b="1" dirty="0"/>
              <a:t>l’effondrement</a:t>
            </a:r>
            <a:r>
              <a:rPr lang="fr-FR" sz="3200" dirty="0"/>
              <a:t>. </a:t>
            </a:r>
          </a:p>
          <a:p>
            <a:endParaRPr lang="fr-FR" sz="3200" dirty="0"/>
          </a:p>
        </p:txBody>
      </p:sp>
      <p:sp>
        <p:nvSpPr>
          <p:cNvPr id="5" name="ZoneTexte 4">
            <a:extLst>
              <a:ext uri="{FF2B5EF4-FFF2-40B4-BE49-F238E27FC236}">
                <a16:creationId xmlns:a16="http://schemas.microsoft.com/office/drawing/2014/main" id="{B6D4B350-1545-422A-8D77-9E755D9775F9}"/>
              </a:ext>
            </a:extLst>
          </p:cNvPr>
          <p:cNvSpPr txBox="1"/>
          <p:nvPr/>
        </p:nvSpPr>
        <p:spPr>
          <a:xfrm>
            <a:off x="669073" y="365125"/>
            <a:ext cx="1784195" cy="707886"/>
          </a:xfrm>
          <a:prstGeom prst="rect">
            <a:avLst/>
          </a:prstGeom>
          <a:noFill/>
        </p:spPr>
        <p:txBody>
          <a:bodyPr wrap="square" rtlCol="0">
            <a:spAutoFit/>
          </a:bodyPr>
          <a:lstStyle/>
          <a:p>
            <a:r>
              <a:rPr lang="fr-FR" sz="4000" dirty="0"/>
              <a:t>Quand</a:t>
            </a:r>
          </a:p>
        </p:txBody>
      </p:sp>
    </p:spTree>
    <p:extLst>
      <p:ext uri="{BB962C8B-B14F-4D97-AF65-F5344CB8AC3E}">
        <p14:creationId xmlns:p14="http://schemas.microsoft.com/office/powerpoint/2010/main" val="3004583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362200" y="134911"/>
            <a:ext cx="7277100" cy="523220"/>
          </a:xfrm>
          <a:prstGeom prst="rect">
            <a:avLst/>
          </a:prstGeom>
          <a:noFill/>
        </p:spPr>
        <p:txBody>
          <a:bodyPr wrap="square" rtlCol="0">
            <a:spAutoFit/>
          </a:bodyPr>
          <a:lstStyle/>
          <a:p>
            <a:r>
              <a:rPr lang="fr-FR" sz="2800" dirty="0"/>
              <a:t>Il y a tant de choses que l’on peut faire ! (LS 180)</a:t>
            </a:r>
          </a:p>
        </p:txBody>
      </p:sp>
      <p:graphicFrame>
        <p:nvGraphicFramePr>
          <p:cNvPr id="3" name="Tableau 2"/>
          <p:cNvGraphicFramePr>
            <a:graphicFrameLocks noGrp="1"/>
          </p:cNvGraphicFramePr>
          <p:nvPr>
            <p:extLst>
              <p:ext uri="{D42A27DB-BD31-4B8C-83A1-F6EECF244321}">
                <p14:modId xmlns:p14="http://schemas.microsoft.com/office/powerpoint/2010/main" val="823863483"/>
              </p:ext>
            </p:extLst>
          </p:nvPr>
        </p:nvGraphicFramePr>
        <p:xfrm>
          <a:off x="526225" y="891213"/>
          <a:ext cx="10949049" cy="5281210"/>
        </p:xfrm>
        <a:graphic>
          <a:graphicData uri="http://schemas.openxmlformats.org/drawingml/2006/table">
            <a:tbl>
              <a:tblPr firstRow="1" bandRow="1">
                <a:tableStyleId>{5C22544A-7EE6-4342-B048-85BDC9FD1C3A}</a:tableStyleId>
              </a:tblPr>
              <a:tblGrid>
                <a:gridCol w="2407475">
                  <a:extLst>
                    <a:ext uri="{9D8B030D-6E8A-4147-A177-3AD203B41FA5}">
                      <a16:colId xmlns:a16="http://schemas.microsoft.com/office/drawing/2014/main" val="20000"/>
                    </a:ext>
                  </a:extLst>
                </a:gridCol>
                <a:gridCol w="2343150">
                  <a:extLst>
                    <a:ext uri="{9D8B030D-6E8A-4147-A177-3AD203B41FA5}">
                      <a16:colId xmlns:a16="http://schemas.microsoft.com/office/drawing/2014/main" val="20001"/>
                    </a:ext>
                  </a:extLst>
                </a:gridCol>
                <a:gridCol w="2939462">
                  <a:extLst>
                    <a:ext uri="{9D8B030D-6E8A-4147-A177-3AD203B41FA5}">
                      <a16:colId xmlns:a16="http://schemas.microsoft.com/office/drawing/2014/main" val="20002"/>
                    </a:ext>
                  </a:extLst>
                </a:gridCol>
                <a:gridCol w="3258962">
                  <a:extLst>
                    <a:ext uri="{9D8B030D-6E8A-4147-A177-3AD203B41FA5}">
                      <a16:colId xmlns:a16="http://schemas.microsoft.com/office/drawing/2014/main" val="20003"/>
                    </a:ext>
                  </a:extLst>
                </a:gridCol>
              </a:tblGrid>
              <a:tr h="1004494">
                <a:tc>
                  <a:txBody>
                    <a:bodyPr/>
                    <a:lstStyle/>
                    <a:p>
                      <a:endParaRPr lang="fr-FR" dirty="0"/>
                    </a:p>
                  </a:txBody>
                  <a:tcPr/>
                </a:tc>
                <a:tc>
                  <a:txBody>
                    <a:bodyPr/>
                    <a:lstStyle/>
                    <a:p>
                      <a:pPr algn="ctr"/>
                      <a:r>
                        <a:rPr lang="fr-FR" sz="2800" dirty="0" err="1"/>
                        <a:t>Personnelle-ment</a:t>
                      </a:r>
                      <a:r>
                        <a:rPr lang="fr-FR" sz="2800" baseline="0" dirty="0"/>
                        <a:t> </a:t>
                      </a:r>
                      <a:endParaRPr lang="fr-FR" sz="2800" dirty="0"/>
                    </a:p>
                  </a:txBody>
                  <a:tcPr/>
                </a:tc>
                <a:tc>
                  <a:txBody>
                    <a:bodyPr/>
                    <a:lstStyle/>
                    <a:p>
                      <a:pPr algn="ctr"/>
                      <a:r>
                        <a:rPr lang="fr-FR" sz="2800" dirty="0"/>
                        <a:t>Collectivement </a:t>
                      </a:r>
                    </a:p>
                  </a:txBody>
                  <a:tcPr/>
                </a:tc>
                <a:tc>
                  <a:txBody>
                    <a:bodyPr/>
                    <a:lstStyle/>
                    <a:p>
                      <a:pPr algn="ctr"/>
                      <a:r>
                        <a:rPr lang="fr-FR" sz="2800" dirty="0"/>
                        <a:t>Politiquement </a:t>
                      </a:r>
                    </a:p>
                  </a:txBody>
                  <a:tcPr/>
                </a:tc>
                <a:extLst>
                  <a:ext uri="{0D108BD9-81ED-4DB2-BD59-A6C34878D82A}">
                    <a16:rowId xmlns:a16="http://schemas.microsoft.com/office/drawing/2014/main" val="10000"/>
                  </a:ext>
                </a:extLst>
              </a:tr>
              <a:tr h="735657">
                <a:tc>
                  <a:txBody>
                    <a:bodyPr/>
                    <a:lstStyle/>
                    <a:p>
                      <a:pPr marL="0" algn="l" defTabSz="914400" rtl="0" eaLnBrk="1" latinLnBrk="0" hangingPunct="1"/>
                      <a:r>
                        <a:rPr lang="fr-FR" sz="3200" kern="1200" dirty="0">
                          <a:solidFill>
                            <a:schemeClr val="dk1"/>
                          </a:solidFill>
                          <a:latin typeface="+mn-lt"/>
                          <a:ea typeface="+mn-ea"/>
                          <a:cs typeface="+mn-cs"/>
                        </a:rPr>
                        <a:t>Alimentation </a:t>
                      </a:r>
                    </a:p>
                  </a:txBody>
                  <a:tcPr/>
                </a:tc>
                <a:tc>
                  <a:txBody>
                    <a:bodyPr/>
                    <a:lstStyle/>
                    <a:p>
                      <a:endParaRPr lang="fr-FR" sz="1200" dirty="0"/>
                    </a:p>
                  </a:txBody>
                  <a:tcPr/>
                </a:tc>
                <a:tc>
                  <a:txBody>
                    <a:bodyPr/>
                    <a:lstStyle/>
                    <a:p>
                      <a:endParaRPr lang="fr-FR" sz="1200" dirty="0"/>
                    </a:p>
                  </a:txBody>
                  <a:tcPr/>
                </a:tc>
                <a:tc>
                  <a:txBody>
                    <a:bodyPr/>
                    <a:lstStyle/>
                    <a:p>
                      <a:pPr algn="ctr"/>
                      <a:r>
                        <a:rPr lang="fr-FR" sz="3200" strike="dblStrike" baseline="0" dirty="0">
                          <a:solidFill>
                            <a:srgbClr val="FF0000"/>
                          </a:solidFill>
                        </a:rPr>
                        <a:t>CETA</a:t>
                      </a:r>
                    </a:p>
                  </a:txBody>
                  <a:tcPr/>
                </a:tc>
                <a:extLst>
                  <a:ext uri="{0D108BD9-81ED-4DB2-BD59-A6C34878D82A}">
                    <a16:rowId xmlns:a16="http://schemas.microsoft.com/office/drawing/2014/main" val="10001"/>
                  </a:ext>
                </a:extLst>
              </a:tr>
              <a:tr h="735106">
                <a:tc>
                  <a:txBody>
                    <a:bodyPr/>
                    <a:lstStyle/>
                    <a:p>
                      <a:r>
                        <a:rPr lang="fr-FR" sz="3200" dirty="0"/>
                        <a:t>Biens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2400" dirty="0">
                          <a:effectLst/>
                          <a:latin typeface="Book Antiqua" panose="02040602050305030304" pitchFamily="18" charset="0"/>
                          <a:ea typeface="Calibri" panose="020F0502020204030204" pitchFamily="34" charset="0"/>
                          <a:cs typeface="Times New Roman" panose="02020603050405020304" pitchFamily="18" charset="0"/>
                        </a:rPr>
                        <a:t>Loi sur l’obsolescence</a:t>
                      </a:r>
                    </a:p>
                  </a:txBody>
                  <a:tcPr marL="68580" marR="68580" marT="9525" marB="0"/>
                </a:tc>
                <a:extLst>
                  <a:ext uri="{0D108BD9-81ED-4DB2-BD59-A6C34878D82A}">
                    <a16:rowId xmlns:a16="http://schemas.microsoft.com/office/drawing/2014/main" val="10002"/>
                  </a:ext>
                </a:extLst>
              </a:tr>
              <a:tr h="950137">
                <a:tc>
                  <a:txBody>
                    <a:bodyPr/>
                    <a:lstStyle/>
                    <a:p>
                      <a:r>
                        <a:rPr lang="fr-FR" sz="3200" dirty="0"/>
                        <a:t>Logement </a:t>
                      </a:r>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92D050"/>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789016">
                <a:tc>
                  <a:txBody>
                    <a:bodyPr/>
                    <a:lstStyle/>
                    <a:p>
                      <a:r>
                        <a:rPr lang="fr-FR" sz="3200" dirty="0"/>
                        <a:t>Transports</a:t>
                      </a:r>
                      <a:r>
                        <a:rPr lang="fr-FR" sz="3200" baseline="0" dirty="0"/>
                        <a:t> </a:t>
                      </a:r>
                      <a:endParaRPr lang="fr-FR" sz="3200" dirty="0"/>
                    </a:p>
                  </a:txBody>
                  <a:tcPr/>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0"/>
                        </a:spcAft>
                      </a:pP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1">
                        <a:lumMod val="40000"/>
                        <a:lumOff val="60000"/>
                      </a:schemeClr>
                    </a:solidFill>
                  </a:tcPr>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3200" b="1"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9525" marB="0"/>
                </a:tc>
                <a:extLst>
                  <a:ext uri="{0D108BD9-81ED-4DB2-BD59-A6C34878D82A}">
                    <a16:rowId xmlns:a16="http://schemas.microsoft.com/office/drawing/2014/main" val="10004"/>
                  </a:ext>
                </a:extLst>
              </a:tr>
              <a:tr h="1066800">
                <a:tc>
                  <a:txBody>
                    <a:bodyPr/>
                    <a:lstStyle/>
                    <a:p>
                      <a:r>
                        <a:rPr lang="fr-FR" sz="3200" dirty="0"/>
                        <a:t>Services</a:t>
                      </a:r>
                      <a:r>
                        <a:rPr lang="fr-FR" sz="3200" baseline="0" dirty="0"/>
                        <a:t> </a:t>
                      </a:r>
                    </a:p>
                    <a:p>
                      <a:endParaRPr lang="fr-FR" sz="3200" dirty="0"/>
                    </a:p>
                  </a:txBody>
                  <a:tcPr/>
                </a:tc>
                <a:tc>
                  <a:txBody>
                    <a:bodyPr/>
                    <a:lstStyle/>
                    <a:p>
                      <a:pPr algn="ctr">
                        <a:lnSpc>
                          <a:spcPct val="107000"/>
                        </a:lnSpc>
                        <a:spcAft>
                          <a:spcPts val="0"/>
                        </a:spcAft>
                      </a:pPr>
                      <a:r>
                        <a:rPr lang="fr-FR" sz="32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Banque éthique</a:t>
                      </a:r>
                    </a:p>
                  </a:txBody>
                  <a:tcPr marL="68580" marR="68580" marT="9525" marB="0"/>
                </a:tc>
                <a:tc>
                  <a:txBody>
                    <a:bodyPr/>
                    <a:lstStyle/>
                    <a:p>
                      <a:pPr algn="ctr">
                        <a:lnSpc>
                          <a:spcPct val="107000"/>
                        </a:lnSpc>
                        <a:spcAft>
                          <a:spcPts val="0"/>
                        </a:spcAft>
                      </a:pPr>
                      <a:r>
                        <a:rPr lang="fr-FR"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350.org</a:t>
                      </a:r>
                    </a:p>
                  </a:txBody>
                  <a:tcPr marL="68580" marR="68580" marT="9525" marB="0"/>
                </a:tc>
                <a:tc>
                  <a:txBody>
                    <a:bodyPr/>
                    <a:lstStyle/>
                    <a:p>
                      <a:pPr>
                        <a:lnSpc>
                          <a:spcPct val="107000"/>
                        </a:lnSpc>
                        <a:spcAft>
                          <a:spcPts val="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00B0F0"/>
                    </a:solidFill>
                  </a:tcPr>
                </a:tc>
                <a:extLst>
                  <a:ext uri="{0D108BD9-81ED-4DB2-BD59-A6C34878D82A}">
                    <a16:rowId xmlns:a16="http://schemas.microsoft.com/office/drawing/2014/main" val="10005"/>
                  </a:ext>
                </a:extLst>
              </a:tr>
            </a:tbl>
          </a:graphicData>
        </a:graphic>
      </p:graphicFrame>
      <p:pic>
        <p:nvPicPr>
          <p:cNvPr id="5" name="Image 4"/>
          <p:cNvPicPr>
            <a:picLocks noChangeAspect="1"/>
          </p:cNvPicPr>
          <p:nvPr/>
        </p:nvPicPr>
        <p:blipFill rotWithShape="1">
          <a:blip r:embed="rId3"/>
          <a:srcRect r="48667"/>
          <a:stretch/>
        </p:blipFill>
        <p:spPr>
          <a:xfrm>
            <a:off x="3343084" y="2474395"/>
            <a:ext cx="1728532" cy="821286"/>
          </a:xfrm>
          <a:prstGeom prst="rect">
            <a:avLst/>
          </a:prstGeom>
        </p:spPr>
      </p:pic>
      <p:pic>
        <p:nvPicPr>
          <p:cNvPr id="6" name="Image 5" descr="temperature ambiante: Closeup of a womans hand setting the room temperature By Thermostat - - GREEN POWER energy SAVING concep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6418" y="3310500"/>
            <a:ext cx="1602992" cy="973600"/>
          </a:xfrm>
          <a:prstGeom prst="rect">
            <a:avLst/>
          </a:prstGeom>
          <a:noFill/>
          <a:ln>
            <a:noFill/>
          </a:ln>
        </p:spPr>
      </p:pic>
      <p:pic>
        <p:nvPicPr>
          <p:cNvPr id="8" name="Image 7"/>
          <p:cNvPicPr>
            <a:picLocks noChangeAspect="1"/>
          </p:cNvPicPr>
          <p:nvPr/>
        </p:nvPicPr>
        <p:blipFill rotWithShape="1">
          <a:blip r:embed="rId5"/>
          <a:srcRect t="75833"/>
          <a:stretch/>
        </p:blipFill>
        <p:spPr>
          <a:xfrm>
            <a:off x="5393562" y="2559308"/>
            <a:ext cx="2898128" cy="727629"/>
          </a:xfrm>
          <a:prstGeom prst="rect">
            <a:avLst/>
          </a:prstGeom>
        </p:spPr>
      </p:pic>
      <p:pic>
        <p:nvPicPr>
          <p:cNvPr id="9" name="Image 8" descr="covoiturage: concept de partage de voitures. Partage de l'économie et collaborative vecteur de consommation Illustration. Mains tenant véhicule casse-tête. Illustration"/>
          <p:cNvPicPr/>
          <p:nvPr/>
        </p:nvPicPr>
        <p:blipFill rotWithShape="1">
          <a:blip r:embed="rId6" cstate="print">
            <a:extLst>
              <a:ext uri="{28A0092B-C50C-407E-A947-70E740481C1C}">
                <a14:useLocalDpi xmlns:a14="http://schemas.microsoft.com/office/drawing/2010/main" val="0"/>
              </a:ext>
            </a:extLst>
          </a:blip>
          <a:srcRect l="20274" t="25441" r="20641" b="13443"/>
          <a:stretch/>
        </p:blipFill>
        <p:spPr bwMode="auto">
          <a:xfrm>
            <a:off x="6457950" y="4209864"/>
            <a:ext cx="971550" cy="921543"/>
          </a:xfrm>
          <a:prstGeom prst="rect">
            <a:avLst/>
          </a:prstGeom>
          <a:noFill/>
          <a:ln>
            <a:noFill/>
          </a:ln>
          <a:extLst>
            <a:ext uri="{53640926-AAD7-44D8-BBD7-CCE9431645EC}">
              <a14:shadowObscured xmlns:a14="http://schemas.microsoft.com/office/drawing/2010/main"/>
            </a:ext>
          </a:extLst>
        </p:spPr>
      </p:pic>
      <p:pic>
        <p:nvPicPr>
          <p:cNvPr id="10" name="Image 9" descr="http://cliparts.tout-images.com/vehicules/velos/033.gif"/>
          <p:cNvPicPr/>
          <p:nvPr/>
        </p:nvPicPr>
        <p:blipFill>
          <a:blip r:embed="rId7">
            <a:extLst>
              <a:ext uri="{28A0092B-C50C-407E-A947-70E740481C1C}">
                <a14:useLocalDpi xmlns:a14="http://schemas.microsoft.com/office/drawing/2010/main" val="0"/>
              </a:ext>
            </a:extLst>
          </a:blip>
          <a:srcRect/>
          <a:stretch>
            <a:fillRect/>
          </a:stretch>
        </p:blipFill>
        <p:spPr bwMode="auto">
          <a:xfrm>
            <a:off x="3733800" y="4209864"/>
            <a:ext cx="1407172" cy="940407"/>
          </a:xfrm>
          <a:prstGeom prst="rect">
            <a:avLst/>
          </a:prstGeom>
          <a:noFill/>
          <a:ln>
            <a:noFill/>
          </a:ln>
        </p:spPr>
      </p:pic>
      <p:pic>
        <p:nvPicPr>
          <p:cNvPr id="11" name="Image 10"/>
          <p:cNvPicPr>
            <a:picLocks noChangeAspect="1"/>
          </p:cNvPicPr>
          <p:nvPr/>
        </p:nvPicPr>
        <p:blipFill rotWithShape="1">
          <a:blip r:embed="rId8"/>
          <a:srcRect l="9110" t="11333" r="5822" b="21556"/>
          <a:stretch/>
        </p:blipFill>
        <p:spPr>
          <a:xfrm>
            <a:off x="9239601" y="5070057"/>
            <a:ext cx="1321752" cy="1042752"/>
          </a:xfrm>
          <a:prstGeom prst="rect">
            <a:avLst/>
          </a:prstGeom>
        </p:spPr>
      </p:pic>
      <p:sp>
        <p:nvSpPr>
          <p:cNvPr id="12" name="Ellipse 11"/>
          <p:cNvSpPr/>
          <p:nvPr/>
        </p:nvSpPr>
        <p:spPr>
          <a:xfrm>
            <a:off x="9430101" y="4322200"/>
            <a:ext cx="799749" cy="7859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rotWithShape="1">
          <a:blip r:embed="rId9"/>
          <a:srcRect t="9936" b="25938"/>
          <a:stretch/>
        </p:blipFill>
        <p:spPr>
          <a:xfrm>
            <a:off x="6324600" y="1850776"/>
            <a:ext cx="1104900" cy="708532"/>
          </a:xfrm>
          <a:prstGeom prst="rect">
            <a:avLst/>
          </a:prstGeom>
        </p:spPr>
      </p:pic>
      <p:sp>
        <p:nvSpPr>
          <p:cNvPr id="4" name="ZoneTexte 3"/>
          <p:cNvSpPr txBox="1"/>
          <p:nvPr/>
        </p:nvSpPr>
        <p:spPr>
          <a:xfrm>
            <a:off x="8291690" y="2559308"/>
            <a:ext cx="3183584" cy="830997"/>
          </a:xfrm>
          <a:prstGeom prst="rect">
            <a:avLst/>
          </a:prstGeom>
          <a:solidFill>
            <a:schemeClr val="bg1"/>
          </a:solidFill>
        </p:spPr>
        <p:txBody>
          <a:bodyPr wrap="square" rtlCol="0">
            <a:spAutoFit/>
          </a:bodyPr>
          <a:lstStyle/>
          <a:p>
            <a:pPr algn="ctr"/>
            <a:r>
              <a:rPr lang="fr-FR" sz="2400" dirty="0">
                <a:latin typeface="Century Schoolbook" panose="02040604050505020304" pitchFamily="18" charset="0"/>
              </a:rPr>
              <a:t>Loi sur l’obsolescence</a:t>
            </a:r>
          </a:p>
        </p:txBody>
      </p:sp>
      <p:sp>
        <p:nvSpPr>
          <p:cNvPr id="13" name="ZoneTexte 12"/>
          <p:cNvSpPr txBox="1"/>
          <p:nvPr/>
        </p:nvSpPr>
        <p:spPr>
          <a:xfrm>
            <a:off x="2865557" y="5188557"/>
            <a:ext cx="2528005" cy="830997"/>
          </a:xfrm>
          <a:prstGeom prst="rect">
            <a:avLst/>
          </a:prstGeom>
          <a:solidFill>
            <a:schemeClr val="bg1"/>
          </a:solidFill>
        </p:spPr>
        <p:txBody>
          <a:bodyPr wrap="square" rtlCol="0">
            <a:spAutoFit/>
          </a:bodyPr>
          <a:lstStyle/>
          <a:p>
            <a:r>
              <a:rPr lang="fr-FR" sz="2400" dirty="0">
                <a:latin typeface="Century Schoolbook" panose="02040604050505020304" pitchFamily="18" charset="0"/>
              </a:rPr>
              <a:t>Banque </a:t>
            </a:r>
          </a:p>
          <a:p>
            <a:r>
              <a:rPr lang="fr-FR" sz="2400" dirty="0">
                <a:latin typeface="Century Schoolbook" panose="02040604050505020304" pitchFamily="18" charset="0"/>
              </a:rPr>
              <a:t>éthique</a:t>
            </a:r>
          </a:p>
        </p:txBody>
      </p:sp>
      <p:pic>
        <p:nvPicPr>
          <p:cNvPr id="14" name="Image 13">
            <a:extLst>
              <a:ext uri="{FF2B5EF4-FFF2-40B4-BE49-F238E27FC236}">
                <a16:creationId xmlns:a16="http://schemas.microsoft.com/office/drawing/2014/main" id="{13888982-D717-4822-873E-E73121242908}"/>
              </a:ext>
            </a:extLst>
          </p:cNvPr>
          <p:cNvPicPr>
            <a:picLocks noChangeAspect="1"/>
          </p:cNvPicPr>
          <p:nvPr/>
        </p:nvPicPr>
        <p:blipFill>
          <a:blip r:embed="rId10"/>
          <a:stretch>
            <a:fillRect/>
          </a:stretch>
        </p:blipFill>
        <p:spPr>
          <a:xfrm>
            <a:off x="9167144" y="3368874"/>
            <a:ext cx="1394209" cy="928758"/>
          </a:xfrm>
          <a:prstGeom prst="rect">
            <a:avLst/>
          </a:prstGeom>
        </p:spPr>
      </p:pic>
    </p:spTree>
    <p:extLst>
      <p:ext uri="{BB962C8B-B14F-4D97-AF65-F5344CB8AC3E}">
        <p14:creationId xmlns:p14="http://schemas.microsoft.com/office/powerpoint/2010/main" val="387174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3"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1742</Words>
  <Application>Microsoft Office PowerPoint</Application>
  <PresentationFormat>Grand écran</PresentationFormat>
  <Paragraphs>181</Paragraphs>
  <Slides>14</Slides>
  <Notes>14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Book Antiqua</vt:lpstr>
      <vt:lpstr>Calibri</vt:lpstr>
      <vt:lpstr>Calibri Light</vt:lpstr>
      <vt:lpstr>Century Schoolbook</vt:lpstr>
      <vt:lpstr>Thème Office</vt:lpstr>
      <vt:lpstr>Laudato si un appel à la sobriété</vt:lpstr>
      <vt:lpstr>Présentation PowerPoint</vt:lpstr>
      <vt:lpstr>L’unité trinitaire</vt:lpstr>
      <vt:lpstr>La sobriété selon le pape François</vt:lpstr>
      <vt:lpstr>Pour une croissance spirituelle </vt:lpstr>
      <vt:lpstr>Pourquoi : la crise climatique</vt:lpstr>
      <vt:lpstr>Pourquoi : nous avons dépassé nos limites</vt:lpstr>
      <vt:lpstr>Pourquoi, protéger la Création</vt:lpstr>
      <vt:lpstr>« écouter tant la clameur de la terre que la clameur des pauvres. » (49)</vt:lpstr>
      <vt:lpstr>La sobriété pour qui ?</vt:lpstr>
      <vt:lpstr>Et les paysans ?</vt:lpstr>
      <vt:lpstr>Vivre libres, une conversion écologique</vt:lpstr>
      <vt:lpstr>Le risque d’effondrement…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 un appel à la sobriété</dc:title>
  <dc:creator>arnaud du crest</dc:creator>
  <cp:lastModifiedBy>arnaud du crest</cp:lastModifiedBy>
  <cp:revision>23</cp:revision>
  <cp:lastPrinted>2019-10-07T08:15:24Z</cp:lastPrinted>
  <dcterms:created xsi:type="dcterms:W3CDTF">2019-09-16T14:10:22Z</dcterms:created>
  <dcterms:modified xsi:type="dcterms:W3CDTF">2019-10-13T13:19:49Z</dcterms:modified>
</cp:coreProperties>
</file>