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drawings/drawing2.xml" ContentType="application/vnd.openxmlformats-officedocument.drawingml.chartshape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3.xml" ContentType="application/vnd.openxmlformats-officedocument.drawingml.chartshapes+xml"/>
  <Override PartName="/ppt/notesSlides/notesSlide13.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4.xml" ContentType="application/vnd.openxmlformats-officedocument.drawingml.chartshapes+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5.xml" ContentType="application/vnd.openxmlformats-officedocument.drawingml.chartshapes+xml"/>
  <Override PartName="/ppt/notesSlides/notesSlide14.xml" ContentType="application/vnd.openxmlformats-officedocument.presentationml.notesSlide+xml"/>
  <Override PartName="/ppt/charts/chart6.xml" ContentType="application/vnd.openxmlformats-officedocument.drawingml.chart+xml"/>
  <Override PartName="/ppt/drawings/drawing6.xml" ContentType="application/vnd.openxmlformats-officedocument.drawingml.chartshape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7.xml" ContentType="application/vnd.openxmlformats-officedocument.drawingml.chartshape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9.xml" ContentType="application/vnd.openxmlformats-officedocument.presentationml.notesSl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8.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318" r:id="rId3"/>
    <p:sldId id="307" r:id="rId4"/>
    <p:sldId id="311" r:id="rId5"/>
    <p:sldId id="303" r:id="rId6"/>
    <p:sldId id="284" r:id="rId7"/>
    <p:sldId id="305" r:id="rId8"/>
    <p:sldId id="270" r:id="rId9"/>
    <p:sldId id="298" r:id="rId10"/>
    <p:sldId id="317" r:id="rId11"/>
    <p:sldId id="319" r:id="rId12"/>
    <p:sldId id="320" r:id="rId13"/>
    <p:sldId id="316" r:id="rId14"/>
    <p:sldId id="312" r:id="rId15"/>
    <p:sldId id="276" r:id="rId16"/>
    <p:sldId id="308" r:id="rId17"/>
    <p:sldId id="309" r:id="rId18"/>
    <p:sldId id="306" r:id="rId19"/>
    <p:sldId id="315" r:id="rId20"/>
    <p:sldId id="321" r:id="rId21"/>
    <p:sldId id="267" r:id="rId22"/>
    <p:sldId id="313" r:id="rId23"/>
    <p:sldId id="262" r:id="rId24"/>
    <p:sldId id="310" r:id="rId25"/>
    <p:sldId id="314" r:id="rId2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BACD1"/>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7535" autoAdjust="0"/>
  </p:normalViewPr>
  <p:slideViewPr>
    <p:cSldViewPr snapToGrid="0">
      <p:cViewPr varScale="1">
        <p:scale>
          <a:sx n="65" d="100"/>
          <a:sy n="65" d="100"/>
        </p:scale>
        <p:origin x="93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D:\Mes%20documents\Desktop\Arnaud\1%20Interventions%20et%20ecrits\1%20Textes%20en%20chantier\1%20Huile%20de%20coude\Graphiques%20Huile%20de%20coude%20(version%202).xlsb.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C:\Users\adu\Desktop\&#224;%20classer\Meadows%2030%20ans\tabl%20meadows.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3" Type="http://schemas.openxmlformats.org/officeDocument/2006/relationships/oleObject" Target="file:///D:\Mes%20documents\Desktop\Arnaud\1%20Documentation\Empreinte_ecologique\GFN\France%202017.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oleObject" Target="file:///D:\Mes%20documents\Desktop\Arnaud\1%20Documentation\1%20Statistiques\Environnement\Taux%20ozone.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5.xm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oleObject" Target="file:///D:\Mes%20documents\Desktop\Arnaud\1%20Documentation\Empreinte_ecologique\GFN\NFA%202016%20Public%20Data.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D:\Mes%20documents\Desktop\Arnaud\1%20Documentation\Energie\Capex%20Opex.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oleObject" Target="file:///D:\Mes%20documents\Desktop\Arnaud\1%20Documentation\1%20Statistiques\Transports\Vitesse.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72003499562554"/>
          <c:y val="0.1190721649484536"/>
          <c:w val="0.83216885389326334"/>
          <c:h val="0.67292556213978405"/>
        </c:manualLayout>
      </c:layout>
      <c:areaChart>
        <c:grouping val="standard"/>
        <c:varyColors val="0"/>
        <c:ser>
          <c:idx val="2"/>
          <c:order val="1"/>
          <c:tx>
            <c:strRef>
              <c:f>'[6]EE population'!$C$3</c:f>
              <c:strCache>
                <c:ptCount val="1"/>
                <c:pt idx="0">
                  <c:v>Biocapacité par personne</c:v>
                </c:pt>
              </c:strCache>
            </c:strRef>
          </c:tx>
          <c:spPr>
            <a:solidFill>
              <a:srgbClr val="92D050"/>
            </a:solidFill>
            <a:ln>
              <a:noFill/>
            </a:ln>
            <a:effectLst/>
          </c:spPr>
          <c:cat>
            <c:numRef>
              <c:f>'[6]EE population'!$A$4:$A$21</c:f>
              <c:numCache>
                <c:formatCode>General</c:formatCode>
                <c:ptCount val="18"/>
                <c:pt idx="0">
                  <c:v>3.3291219999999999</c:v>
                </c:pt>
                <c:pt idx="1">
                  <c:v>3.691173</c:v>
                </c:pt>
                <c:pt idx="2">
                  <c:v>4.0710199999999999</c:v>
                </c:pt>
                <c:pt idx="3">
                  <c:v>4.4490489999999996</c:v>
                </c:pt>
                <c:pt idx="4">
                  <c:v>4.8636020000000002</c:v>
                </c:pt>
                <c:pt idx="5">
                  <c:v>5.3208169999999999</c:v>
                </c:pt>
                <c:pt idx="6">
                  <c:v>5.741822</c:v>
                </c:pt>
                <c:pt idx="7">
                  <c:v>6.1276999999999999</c:v>
                </c:pt>
                <c:pt idx="8">
                  <c:v>6.5140950000000002</c:v>
                </c:pt>
                <c:pt idx="9">
                  <c:v>6.9161830000000002</c:v>
                </c:pt>
                <c:pt idx="10">
                  <c:v>7.3247822249999999</c:v>
                </c:pt>
                <c:pt idx="11">
                  <c:v>7.716749042</c:v>
                </c:pt>
                <c:pt idx="12">
                  <c:v>8.0834127589999998</c:v>
                </c:pt>
                <c:pt idx="13">
                  <c:v>8.424937474</c:v>
                </c:pt>
                <c:pt idx="14">
                  <c:v>8.7434469519999993</c:v>
                </c:pt>
                <c:pt idx="15">
                  <c:v>9.0386871510000013</c:v>
                </c:pt>
                <c:pt idx="16">
                  <c:v>9.3084381779999994</c:v>
                </c:pt>
                <c:pt idx="17">
                  <c:v>9.5509448910000003</c:v>
                </c:pt>
              </c:numCache>
            </c:numRef>
          </c:cat>
          <c:val>
            <c:numRef>
              <c:f>'[6]EE population'!$C$4:$C$21</c:f>
              <c:numCache>
                <c:formatCode>General</c:formatCode>
                <c:ptCount val="18"/>
                <c:pt idx="0">
                  <c:v>3.6045539935154074</c:v>
                </c:pt>
                <c:pt idx="1">
                  <c:v>3.2509990726525144</c:v>
                </c:pt>
                <c:pt idx="2">
                  <c:v>2.9476642217429538</c:v>
                </c:pt>
                <c:pt idx="3">
                  <c:v>2.6972056275397285</c:v>
                </c:pt>
                <c:pt idx="4">
                  <c:v>2.4673071521888508</c:v>
                </c:pt>
                <c:pt idx="5">
                  <c:v>2.255292749215017</c:v>
                </c:pt>
                <c:pt idx="6">
                  <c:v>2.0899289458990542</c:v>
                </c:pt>
                <c:pt idx="7">
                  <c:v>1.9583204138583807</c:v>
                </c:pt>
                <c:pt idx="8">
                  <c:v>1.8421591947922158</c:v>
                </c:pt>
                <c:pt idx="9">
                  <c:v>1.7350610878861938</c:v>
                </c:pt>
                <c:pt idx="10">
                  <c:v>1.6382739624726523</c:v>
                </c:pt>
                <c:pt idx="11">
                  <c:v>1.5550589937145192</c:v>
                </c:pt>
                <c:pt idx="12">
                  <c:v>1.4845214957802702</c:v>
                </c:pt>
                <c:pt idx="13">
                  <c:v>1.4243429149513471</c:v>
                </c:pt>
                <c:pt idx="14">
                  <c:v>1.3724564311853105</c:v>
                </c:pt>
                <c:pt idx="15">
                  <c:v>1.3276264350705369</c:v>
                </c:pt>
                <c:pt idx="16">
                  <c:v>1.28915289230382</c:v>
                </c:pt>
                <c:pt idx="17">
                  <c:v>1.2564201905622743</c:v>
                </c:pt>
              </c:numCache>
            </c:numRef>
          </c:val>
          <c:extLst>
            <c:ext xmlns:c16="http://schemas.microsoft.com/office/drawing/2014/chart" uri="{C3380CC4-5D6E-409C-BE32-E72D297353CC}">
              <c16:uniqueId val="{00000000-365A-4ABF-A7B4-6E251B96D212}"/>
            </c:ext>
          </c:extLst>
        </c:ser>
        <c:dLbls>
          <c:showLegendKey val="0"/>
          <c:showVal val="0"/>
          <c:showCatName val="0"/>
          <c:showSerName val="0"/>
          <c:showPercent val="0"/>
          <c:showBubbleSize val="0"/>
        </c:dLbls>
        <c:axId val="32568208"/>
        <c:axId val="32569384"/>
      </c:areaChart>
      <c:lineChart>
        <c:grouping val="standard"/>
        <c:varyColors val="0"/>
        <c:ser>
          <c:idx val="1"/>
          <c:order val="0"/>
          <c:tx>
            <c:strRef>
              <c:f>'[6]EE population'!$B$3</c:f>
              <c:strCache>
                <c:ptCount val="1"/>
                <c:pt idx="0">
                  <c:v>Empreinte écologique par personne en tendance</c:v>
                </c:pt>
              </c:strCache>
            </c:strRef>
          </c:tx>
          <c:spPr>
            <a:ln w="38100" cap="rnd">
              <a:solidFill>
                <a:schemeClr val="accent2"/>
              </a:solidFill>
              <a:round/>
            </a:ln>
            <a:effectLst/>
          </c:spPr>
          <c:marker>
            <c:symbol val="none"/>
          </c:marker>
          <c:cat>
            <c:numRef>
              <c:f>'[6]EE population'!$A$4:$A$21</c:f>
              <c:numCache>
                <c:formatCode>General</c:formatCode>
                <c:ptCount val="18"/>
                <c:pt idx="0">
                  <c:v>3.3291219999999999</c:v>
                </c:pt>
                <c:pt idx="1">
                  <c:v>3.691173</c:v>
                </c:pt>
                <c:pt idx="2">
                  <c:v>4.0710199999999999</c:v>
                </c:pt>
                <c:pt idx="3">
                  <c:v>4.4490489999999996</c:v>
                </c:pt>
                <c:pt idx="4">
                  <c:v>4.8636020000000002</c:v>
                </c:pt>
                <c:pt idx="5">
                  <c:v>5.3208169999999999</c:v>
                </c:pt>
                <c:pt idx="6">
                  <c:v>5.741822</c:v>
                </c:pt>
                <c:pt idx="7">
                  <c:v>6.1276999999999999</c:v>
                </c:pt>
                <c:pt idx="8">
                  <c:v>6.5140950000000002</c:v>
                </c:pt>
                <c:pt idx="9">
                  <c:v>6.9161830000000002</c:v>
                </c:pt>
                <c:pt idx="10">
                  <c:v>7.3247822249999999</c:v>
                </c:pt>
                <c:pt idx="11">
                  <c:v>7.716749042</c:v>
                </c:pt>
                <c:pt idx="12">
                  <c:v>8.0834127589999998</c:v>
                </c:pt>
                <c:pt idx="13">
                  <c:v>8.424937474</c:v>
                </c:pt>
                <c:pt idx="14">
                  <c:v>8.7434469519999993</c:v>
                </c:pt>
                <c:pt idx="15">
                  <c:v>9.0386871510000013</c:v>
                </c:pt>
                <c:pt idx="16">
                  <c:v>9.3084381779999994</c:v>
                </c:pt>
                <c:pt idx="17">
                  <c:v>9.5509448910000003</c:v>
                </c:pt>
              </c:numCache>
            </c:numRef>
          </c:cat>
          <c:val>
            <c:numRef>
              <c:f>'[6]EE population'!$B$4:$B$21</c:f>
              <c:numCache>
                <c:formatCode>General</c:formatCode>
                <c:ptCount val="18"/>
                <c:pt idx="0">
                  <c:v>2.6</c:v>
                </c:pt>
                <c:pt idx="1">
                  <c:v>2.8</c:v>
                </c:pt>
                <c:pt idx="2">
                  <c:v>2.8</c:v>
                </c:pt>
                <c:pt idx="3">
                  <c:v>2.8</c:v>
                </c:pt>
                <c:pt idx="4">
                  <c:v>2.6</c:v>
                </c:pt>
                <c:pt idx="5">
                  <c:v>2.7</c:v>
                </c:pt>
                <c:pt idx="6">
                  <c:v>2.5</c:v>
                </c:pt>
                <c:pt idx="7">
                  <c:v>2.5</c:v>
                </c:pt>
                <c:pt idx="8">
                  <c:v>2.7</c:v>
                </c:pt>
                <c:pt idx="9">
                  <c:v>2.6</c:v>
                </c:pt>
                <c:pt idx="10">
                  <c:v>2.6</c:v>
                </c:pt>
                <c:pt idx="11">
                  <c:v>2.6</c:v>
                </c:pt>
                <c:pt idx="12">
                  <c:v>2.6</c:v>
                </c:pt>
                <c:pt idx="13">
                  <c:v>2.6</c:v>
                </c:pt>
                <c:pt idx="14">
                  <c:v>2.6</c:v>
                </c:pt>
                <c:pt idx="15">
                  <c:v>2.6</c:v>
                </c:pt>
                <c:pt idx="16">
                  <c:v>2.6</c:v>
                </c:pt>
                <c:pt idx="17">
                  <c:v>2.6</c:v>
                </c:pt>
              </c:numCache>
            </c:numRef>
          </c:val>
          <c:smooth val="0"/>
          <c:extLst>
            <c:ext xmlns:c16="http://schemas.microsoft.com/office/drawing/2014/chart" uri="{C3380CC4-5D6E-409C-BE32-E72D297353CC}">
              <c16:uniqueId val="{00000001-365A-4ABF-A7B4-6E251B96D212}"/>
            </c:ext>
          </c:extLst>
        </c:ser>
        <c:ser>
          <c:idx val="0"/>
          <c:order val="2"/>
          <c:tx>
            <c:strRef>
              <c:f>'[6]EE population'!$D$3</c:f>
              <c:strCache>
                <c:ptCount val="1"/>
                <c:pt idx="0">
                  <c:v>Objectif</c:v>
                </c:pt>
              </c:strCache>
            </c:strRef>
          </c:tx>
          <c:spPr>
            <a:ln w="38100" cap="rnd">
              <a:solidFill>
                <a:schemeClr val="accent2"/>
              </a:solidFill>
              <a:prstDash val="sysDash"/>
              <a:round/>
            </a:ln>
            <a:effectLst/>
          </c:spPr>
          <c:marker>
            <c:symbol val="none"/>
          </c:marker>
          <c:cat>
            <c:numRef>
              <c:f>'[6]EE population'!$A$4:$A$21</c:f>
              <c:numCache>
                <c:formatCode>General</c:formatCode>
                <c:ptCount val="18"/>
                <c:pt idx="0">
                  <c:v>3.3291219999999999</c:v>
                </c:pt>
                <c:pt idx="1">
                  <c:v>3.691173</c:v>
                </c:pt>
                <c:pt idx="2">
                  <c:v>4.0710199999999999</c:v>
                </c:pt>
                <c:pt idx="3">
                  <c:v>4.4490489999999996</c:v>
                </c:pt>
                <c:pt idx="4">
                  <c:v>4.8636020000000002</c:v>
                </c:pt>
                <c:pt idx="5">
                  <c:v>5.3208169999999999</c:v>
                </c:pt>
                <c:pt idx="6">
                  <c:v>5.741822</c:v>
                </c:pt>
                <c:pt idx="7">
                  <c:v>6.1276999999999999</c:v>
                </c:pt>
                <c:pt idx="8">
                  <c:v>6.5140950000000002</c:v>
                </c:pt>
                <c:pt idx="9">
                  <c:v>6.9161830000000002</c:v>
                </c:pt>
                <c:pt idx="10">
                  <c:v>7.3247822249999999</c:v>
                </c:pt>
                <c:pt idx="11">
                  <c:v>7.716749042</c:v>
                </c:pt>
                <c:pt idx="12">
                  <c:v>8.0834127589999998</c:v>
                </c:pt>
                <c:pt idx="13">
                  <c:v>8.424937474</c:v>
                </c:pt>
                <c:pt idx="14">
                  <c:v>8.7434469519999993</c:v>
                </c:pt>
                <c:pt idx="15">
                  <c:v>9.0386871510000013</c:v>
                </c:pt>
                <c:pt idx="16">
                  <c:v>9.3084381779999994</c:v>
                </c:pt>
                <c:pt idx="17">
                  <c:v>9.5509448910000003</c:v>
                </c:pt>
              </c:numCache>
            </c:numRef>
          </c:cat>
          <c:val>
            <c:numRef>
              <c:f>'[6]EE population'!$D$4:$D$21</c:f>
              <c:numCache>
                <c:formatCode>General</c:formatCode>
                <c:ptCount val="18"/>
                <c:pt idx="9">
                  <c:v>2.6</c:v>
                </c:pt>
                <c:pt idx="10">
                  <c:v>2.2999999999999998</c:v>
                </c:pt>
                <c:pt idx="11">
                  <c:v>2</c:v>
                </c:pt>
                <c:pt idx="12">
                  <c:v>1.8</c:v>
                </c:pt>
                <c:pt idx="13">
                  <c:v>1.6</c:v>
                </c:pt>
                <c:pt idx="14">
                  <c:v>1.4</c:v>
                </c:pt>
                <c:pt idx="15">
                  <c:v>1.3</c:v>
                </c:pt>
              </c:numCache>
            </c:numRef>
          </c:val>
          <c:smooth val="0"/>
          <c:extLst>
            <c:ext xmlns:c16="http://schemas.microsoft.com/office/drawing/2014/chart" uri="{C3380CC4-5D6E-409C-BE32-E72D297353CC}">
              <c16:uniqueId val="{00000002-365A-4ABF-A7B4-6E251B96D212}"/>
            </c:ext>
          </c:extLst>
        </c:ser>
        <c:dLbls>
          <c:showLegendKey val="0"/>
          <c:showVal val="0"/>
          <c:showCatName val="0"/>
          <c:showSerName val="0"/>
          <c:showPercent val="0"/>
          <c:showBubbleSize val="0"/>
        </c:dLbls>
        <c:marker val="1"/>
        <c:smooth val="0"/>
        <c:axId val="32568208"/>
        <c:axId val="32569384"/>
      </c:lineChart>
      <c:catAx>
        <c:axId val="32568208"/>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a:t>Population mondiale (Milliards)</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title>
        <c:numFmt formatCode="0.0"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crossAx val="32569384"/>
        <c:crosses val="autoZero"/>
        <c:auto val="1"/>
        <c:lblAlgn val="ctr"/>
        <c:lblOffset val="100"/>
        <c:tickLblSkip val="2"/>
        <c:noMultiLvlLbl val="0"/>
      </c:catAx>
      <c:valAx>
        <c:axId val="325693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a:t>Empreinte écologique par personne (gha)</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crossAx val="32568208"/>
        <c:crosses val="autoZero"/>
        <c:crossBetween val="between"/>
      </c:valAx>
      <c:spPr>
        <a:noFill/>
        <a:ln>
          <a:noFill/>
        </a:ln>
        <a:effectLst/>
      </c:spPr>
    </c:plotArea>
    <c:plotVisOnly val="1"/>
    <c:dispBlanksAs val="gap"/>
    <c:showDLblsOverMax val="0"/>
  </c:chart>
  <c:spPr>
    <a:noFill/>
    <a:ln>
      <a:noFill/>
    </a:ln>
    <a:effectLst/>
  </c:spPr>
  <c:txPr>
    <a:bodyPr/>
    <a:lstStyle/>
    <a:p>
      <a:pPr>
        <a:defRPr sz="1600"/>
      </a:pPr>
      <a:endParaRPr lang="fr-FR"/>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fr-FR"/>
              <a:t>Retour sur investissement en énergie </a:t>
            </a:r>
          </a:p>
          <a:p>
            <a:pPr>
              <a:defRPr/>
            </a:pPr>
            <a:r>
              <a:rPr lang="fr-FR"/>
              <a:t>(valeurs moyennes)</a:t>
            </a:r>
          </a:p>
        </c:rich>
      </c:tx>
      <c:overlay val="0"/>
    </c:title>
    <c:autoTitleDeleted val="0"/>
    <c:plotArea>
      <c:layout/>
      <c:barChart>
        <c:barDir val="col"/>
        <c:grouping val="clustered"/>
        <c:varyColors val="0"/>
        <c:ser>
          <c:idx val="0"/>
          <c:order val="0"/>
          <c:invertIfNegative val="0"/>
          <c:dPt>
            <c:idx val="0"/>
            <c:invertIfNegative val="0"/>
            <c:bubble3D val="0"/>
            <c:spPr>
              <a:solidFill>
                <a:srgbClr val="FF0000"/>
              </a:solidFill>
              <a:ln>
                <a:noFill/>
              </a:ln>
            </c:spPr>
            <c:extLst>
              <c:ext xmlns:c16="http://schemas.microsoft.com/office/drawing/2014/chart" uri="{C3380CC4-5D6E-409C-BE32-E72D297353CC}">
                <c16:uniqueId val="{00000001-71E3-4BBC-98C0-E0C4A32049CC}"/>
              </c:ext>
            </c:extLst>
          </c:dPt>
          <c:dPt>
            <c:idx val="1"/>
            <c:invertIfNegative val="0"/>
            <c:bubble3D val="0"/>
            <c:spPr>
              <a:solidFill>
                <a:srgbClr val="FF0000"/>
              </a:solidFill>
            </c:spPr>
            <c:extLst>
              <c:ext xmlns:c16="http://schemas.microsoft.com/office/drawing/2014/chart" uri="{C3380CC4-5D6E-409C-BE32-E72D297353CC}">
                <c16:uniqueId val="{00000003-71E3-4BBC-98C0-E0C4A32049CC}"/>
              </c:ext>
            </c:extLst>
          </c:dPt>
          <c:dPt>
            <c:idx val="3"/>
            <c:invertIfNegative val="0"/>
            <c:bubble3D val="0"/>
            <c:spPr>
              <a:solidFill>
                <a:srgbClr val="FF0000"/>
              </a:solidFill>
            </c:spPr>
            <c:extLst>
              <c:ext xmlns:c16="http://schemas.microsoft.com/office/drawing/2014/chart" uri="{C3380CC4-5D6E-409C-BE32-E72D297353CC}">
                <c16:uniqueId val="{00000005-71E3-4BBC-98C0-E0C4A32049CC}"/>
              </c:ext>
            </c:extLst>
          </c:dPt>
          <c:dPt>
            <c:idx val="5"/>
            <c:invertIfNegative val="0"/>
            <c:bubble3D val="0"/>
            <c:spPr>
              <a:solidFill>
                <a:srgbClr val="FF0000"/>
              </a:solidFill>
            </c:spPr>
            <c:extLst>
              <c:ext xmlns:c16="http://schemas.microsoft.com/office/drawing/2014/chart" uri="{C3380CC4-5D6E-409C-BE32-E72D297353CC}">
                <c16:uniqueId val="{00000007-71E3-4BBC-98C0-E0C4A32049CC}"/>
              </c:ext>
            </c:extLst>
          </c:dPt>
          <c:dPt>
            <c:idx val="6"/>
            <c:invertIfNegative val="0"/>
            <c:bubble3D val="0"/>
            <c:spPr>
              <a:solidFill>
                <a:srgbClr val="FF0000"/>
              </a:solidFill>
            </c:spPr>
            <c:extLst>
              <c:ext xmlns:c16="http://schemas.microsoft.com/office/drawing/2014/chart" uri="{C3380CC4-5D6E-409C-BE32-E72D297353CC}">
                <c16:uniqueId val="{00000009-71E3-4BBC-98C0-E0C4A32049CC}"/>
              </c:ext>
            </c:extLst>
          </c:dPt>
          <c:dPt>
            <c:idx val="7"/>
            <c:invertIfNegative val="0"/>
            <c:bubble3D val="0"/>
            <c:spPr>
              <a:solidFill>
                <a:srgbClr val="FF0000"/>
              </a:solidFill>
            </c:spPr>
            <c:extLst>
              <c:ext xmlns:c16="http://schemas.microsoft.com/office/drawing/2014/chart" uri="{C3380CC4-5D6E-409C-BE32-E72D297353CC}">
                <c16:uniqueId val="{0000000B-71E3-4BBC-98C0-E0C4A32049CC}"/>
              </c:ext>
            </c:extLst>
          </c:dPt>
          <c:dPt>
            <c:idx val="9"/>
            <c:invertIfNegative val="0"/>
            <c:bubble3D val="0"/>
            <c:spPr>
              <a:solidFill>
                <a:srgbClr val="FF0000"/>
              </a:solidFill>
            </c:spPr>
            <c:extLst>
              <c:ext xmlns:c16="http://schemas.microsoft.com/office/drawing/2014/chart" uri="{C3380CC4-5D6E-409C-BE32-E72D297353CC}">
                <c16:uniqueId val="{0000000D-71E3-4BBC-98C0-E0C4A32049CC}"/>
              </c:ext>
            </c:extLst>
          </c:dPt>
          <c:cat>
            <c:strRef>
              <c:f>ensemble!$K$3:$K$15</c:f>
              <c:strCache>
                <c:ptCount val="13"/>
                <c:pt idx="0">
                  <c:v>pétrole (1930)</c:v>
                </c:pt>
                <c:pt idx="1">
                  <c:v>charbon (2005)</c:v>
                </c:pt>
                <c:pt idx="2">
                  <c:v>hydraulique</c:v>
                </c:pt>
                <c:pt idx="3">
                  <c:v>pétrole (1970)</c:v>
                </c:pt>
                <c:pt idx="4">
                  <c:v>éolien</c:v>
                </c:pt>
                <c:pt idx="5">
                  <c:v>gaz naturel</c:v>
                </c:pt>
                <c:pt idx="6">
                  <c:v>nucléaire</c:v>
                </c:pt>
                <c:pt idx="7">
                  <c:v>pétrole (2000)</c:v>
                </c:pt>
                <c:pt idx="8">
                  <c:v>photovoltaïque</c:v>
                </c:pt>
                <c:pt idx="9">
                  <c:v>shistes bitumineux</c:v>
                </c:pt>
                <c:pt idx="10">
                  <c:v>chevaux</c:v>
                </c:pt>
                <c:pt idx="11">
                  <c:v>biodiesel</c:v>
                </c:pt>
                <c:pt idx="12">
                  <c:v>esclavage romain</c:v>
                </c:pt>
              </c:strCache>
            </c:strRef>
          </c:cat>
          <c:val>
            <c:numRef>
              <c:f>ensemble!$L$3:$L$15</c:f>
              <c:numCache>
                <c:formatCode>General</c:formatCode>
                <c:ptCount val="13"/>
                <c:pt idx="0">
                  <c:v>100</c:v>
                </c:pt>
                <c:pt idx="1">
                  <c:v>80</c:v>
                </c:pt>
                <c:pt idx="2">
                  <c:v>40</c:v>
                </c:pt>
                <c:pt idx="3">
                  <c:v>30</c:v>
                </c:pt>
                <c:pt idx="4">
                  <c:v>28</c:v>
                </c:pt>
                <c:pt idx="5">
                  <c:v>18</c:v>
                </c:pt>
                <c:pt idx="6">
                  <c:v>18</c:v>
                </c:pt>
                <c:pt idx="7">
                  <c:v>12</c:v>
                </c:pt>
                <c:pt idx="8">
                  <c:v>8</c:v>
                </c:pt>
                <c:pt idx="9">
                  <c:v>8</c:v>
                </c:pt>
                <c:pt idx="10">
                  <c:v>4</c:v>
                </c:pt>
                <c:pt idx="11">
                  <c:v>3</c:v>
                </c:pt>
                <c:pt idx="12">
                  <c:v>2</c:v>
                </c:pt>
              </c:numCache>
            </c:numRef>
          </c:val>
          <c:extLst>
            <c:ext xmlns:c16="http://schemas.microsoft.com/office/drawing/2014/chart" uri="{C3380CC4-5D6E-409C-BE32-E72D297353CC}">
              <c16:uniqueId val="{0000000E-71E3-4BBC-98C0-E0C4A32049CC}"/>
            </c:ext>
          </c:extLst>
        </c:ser>
        <c:dLbls>
          <c:showLegendKey val="0"/>
          <c:showVal val="0"/>
          <c:showCatName val="0"/>
          <c:showSerName val="0"/>
          <c:showPercent val="0"/>
          <c:showBubbleSize val="0"/>
        </c:dLbls>
        <c:gapWidth val="150"/>
        <c:axId val="353666736"/>
        <c:axId val="353665952"/>
      </c:barChart>
      <c:catAx>
        <c:axId val="353666736"/>
        <c:scaling>
          <c:orientation val="minMax"/>
        </c:scaling>
        <c:delete val="0"/>
        <c:axPos val="b"/>
        <c:numFmt formatCode="General" sourceLinked="0"/>
        <c:majorTickMark val="out"/>
        <c:minorTickMark val="none"/>
        <c:tickLblPos val="nextTo"/>
        <c:crossAx val="353665952"/>
        <c:crosses val="autoZero"/>
        <c:auto val="1"/>
        <c:lblAlgn val="ctr"/>
        <c:lblOffset val="100"/>
        <c:noMultiLvlLbl val="0"/>
      </c:catAx>
      <c:valAx>
        <c:axId val="353665952"/>
        <c:scaling>
          <c:orientation val="minMax"/>
          <c:max val="100"/>
        </c:scaling>
        <c:delete val="0"/>
        <c:axPos val="l"/>
        <c:majorGridlines/>
        <c:numFmt formatCode="General" sourceLinked="1"/>
        <c:majorTickMark val="out"/>
        <c:minorTickMark val="none"/>
        <c:tickLblPos val="nextTo"/>
        <c:crossAx val="353666736"/>
        <c:crosses val="autoZero"/>
        <c:crossBetween val="between"/>
      </c:valAx>
    </c:plotArea>
    <c:plotVisOnly val="1"/>
    <c:dispBlanksAs val="gap"/>
    <c:showDLblsOverMax val="0"/>
  </c:chart>
  <c:spPr>
    <a:ln>
      <a:noFill/>
    </a:ln>
  </c:spPr>
  <c:txPr>
    <a:bodyPr/>
    <a:lstStyle/>
    <a:p>
      <a:pPr>
        <a:defRPr sz="1600"/>
      </a:pPr>
      <a:endParaRPr lang="fr-FR"/>
    </a:p>
  </c:tx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US" sz="2800"/>
              <a:t>Biocapacité et Empreinte, France 2013</a:t>
            </a:r>
          </a:p>
        </c:rich>
      </c:tx>
      <c:layout>
        <c:manualLayout>
          <c:xMode val="edge"/>
          <c:yMode val="edge"/>
          <c:x val="0.12130473877068677"/>
          <c:y val="3.5185185185185187E-2"/>
        </c:manualLayout>
      </c:layout>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0.13172003499562554"/>
          <c:y val="0.17171296296296296"/>
          <c:w val="0.8162060367454067"/>
          <c:h val="0.60493875765529315"/>
        </c:manualLayout>
      </c:layout>
      <c:barChart>
        <c:barDir val="col"/>
        <c:grouping val="clustered"/>
        <c:varyColors val="0"/>
        <c:ser>
          <c:idx val="0"/>
          <c:order val="0"/>
          <c:tx>
            <c:v>Biocapacité/p</c:v>
          </c:tx>
          <c:spPr>
            <a:solidFill>
              <a:srgbClr val="00B050"/>
            </a:solidFill>
            <a:ln>
              <a:noFill/>
            </a:ln>
            <a:effectLst/>
          </c:spPr>
          <c:invertIfNegative val="0"/>
          <c:cat>
            <c:strRef>
              <c:f>'EE Biocapacite 2013'!$C$2:$H$2</c:f>
              <c:strCache>
                <c:ptCount val="6"/>
                <c:pt idx="0">
                  <c:v>Cultures</c:v>
                </c:pt>
                <c:pt idx="1">
                  <c:v>Pâtures</c:v>
                </c:pt>
                <c:pt idx="2">
                  <c:v>Pêche</c:v>
                </c:pt>
                <c:pt idx="3">
                  <c:v>Forêt prod.</c:v>
                </c:pt>
                <c:pt idx="4">
                  <c:v>Construction</c:v>
                </c:pt>
                <c:pt idx="5">
                  <c:v>Carbone</c:v>
                </c:pt>
              </c:strCache>
            </c:strRef>
          </c:cat>
          <c:val>
            <c:numRef>
              <c:f>'EE Biocapacite 2013'!$C$3:$H$3</c:f>
              <c:numCache>
                <c:formatCode>0.00</c:formatCode>
                <c:ptCount val="6"/>
                <c:pt idx="0">
                  <c:v>1.4924667079448399</c:v>
                </c:pt>
                <c:pt idx="1">
                  <c:v>0.15984845581814</c:v>
                </c:pt>
                <c:pt idx="2">
                  <c:v>0.112886482355686</c:v>
                </c:pt>
                <c:pt idx="3">
                  <c:v>0.96107224700776395</c:v>
                </c:pt>
                <c:pt idx="4">
                  <c:v>0.18415077283881101</c:v>
                </c:pt>
                <c:pt idx="5">
                  <c:v>0</c:v>
                </c:pt>
              </c:numCache>
            </c:numRef>
          </c:val>
          <c:extLst>
            <c:ext xmlns:c16="http://schemas.microsoft.com/office/drawing/2014/chart" uri="{C3380CC4-5D6E-409C-BE32-E72D297353CC}">
              <c16:uniqueId val="{00000000-FFCA-4AF7-B314-BB0713A1FF76}"/>
            </c:ext>
          </c:extLst>
        </c:ser>
        <c:ser>
          <c:idx val="1"/>
          <c:order val="1"/>
          <c:tx>
            <c:v>Empreinte/p</c:v>
          </c:tx>
          <c:spPr>
            <a:solidFill>
              <a:srgbClr val="FF0000"/>
            </a:solidFill>
            <a:ln>
              <a:noFill/>
            </a:ln>
            <a:effectLst/>
          </c:spPr>
          <c:invertIfNegative val="0"/>
          <c:cat>
            <c:strRef>
              <c:f>'EE Biocapacite 2013'!$C$2:$H$2</c:f>
              <c:strCache>
                <c:ptCount val="6"/>
                <c:pt idx="0">
                  <c:v>Cultures</c:v>
                </c:pt>
                <c:pt idx="1">
                  <c:v>Pâtures</c:v>
                </c:pt>
                <c:pt idx="2">
                  <c:v>Pêche</c:v>
                </c:pt>
                <c:pt idx="3">
                  <c:v>Forêt prod.</c:v>
                </c:pt>
                <c:pt idx="4">
                  <c:v>Construction</c:v>
                </c:pt>
                <c:pt idx="5">
                  <c:v>Carbone</c:v>
                </c:pt>
              </c:strCache>
            </c:strRef>
          </c:cat>
          <c:val>
            <c:numRef>
              <c:f>'EE Biocapacite 2013'!$C$4:$H$4</c:f>
              <c:numCache>
                <c:formatCode>0.00</c:formatCode>
                <c:ptCount val="6"/>
                <c:pt idx="0">
                  <c:v>1.04098301208564</c:v>
                </c:pt>
                <c:pt idx="1">
                  <c:v>0.26697797171450199</c:v>
                </c:pt>
                <c:pt idx="2">
                  <c:v>0.196493358262947</c:v>
                </c:pt>
                <c:pt idx="3">
                  <c:v>0.52265602963262503</c:v>
                </c:pt>
                <c:pt idx="4">
                  <c:v>0.18415077283881101</c:v>
                </c:pt>
                <c:pt idx="5">
                  <c:v>2.8515344837466601</c:v>
                </c:pt>
              </c:numCache>
            </c:numRef>
          </c:val>
          <c:extLst>
            <c:ext xmlns:c16="http://schemas.microsoft.com/office/drawing/2014/chart" uri="{C3380CC4-5D6E-409C-BE32-E72D297353CC}">
              <c16:uniqueId val="{00000001-FFCA-4AF7-B314-BB0713A1FF76}"/>
            </c:ext>
          </c:extLst>
        </c:ser>
        <c:dLbls>
          <c:showLegendKey val="0"/>
          <c:showVal val="0"/>
          <c:showCatName val="0"/>
          <c:showSerName val="0"/>
          <c:showPercent val="0"/>
          <c:showBubbleSize val="0"/>
        </c:dLbls>
        <c:gapWidth val="219"/>
        <c:overlap val="-27"/>
        <c:axId val="445212640"/>
        <c:axId val="445213624"/>
      </c:barChart>
      <c:catAx>
        <c:axId val="445212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fr-FR"/>
          </a:p>
        </c:txPr>
        <c:crossAx val="445213624"/>
        <c:crosses val="autoZero"/>
        <c:auto val="1"/>
        <c:lblAlgn val="ctr"/>
        <c:lblOffset val="100"/>
        <c:noMultiLvlLbl val="0"/>
      </c:catAx>
      <c:valAx>
        <c:axId val="4452136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a:t>Ha par personne</a:t>
                </a: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fr-FR"/>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fr-FR"/>
          </a:p>
        </c:txPr>
        <c:crossAx val="445212640"/>
        <c:crosses val="autoZero"/>
        <c:crossBetween val="between"/>
      </c:valAx>
      <c:spPr>
        <a:noFill/>
        <a:ln>
          <a:noFill/>
        </a:ln>
        <a:effectLst/>
      </c:spPr>
    </c:plotArea>
    <c:legend>
      <c:legendPos val="r"/>
      <c:layout>
        <c:manualLayout>
          <c:xMode val="edge"/>
          <c:yMode val="edge"/>
          <c:x val="0.15188942296533189"/>
          <c:y val="0.15263808690580344"/>
          <c:w val="0.24990257365370314"/>
          <c:h val="0.15625109361329836"/>
        </c:manualLayout>
      </c:layout>
      <c:overlay val="0"/>
      <c:spPr>
        <a:solidFill>
          <a:schemeClr val="bg1"/>
        </a:solid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chemeClr val="accent6">
        <a:lumMod val="20000"/>
        <a:lumOff val="80000"/>
      </a:schemeClr>
    </a:solidFill>
    <a:ln w="9525" cap="flat" cmpd="sng" algn="ctr">
      <a:noFill/>
      <a:round/>
    </a:ln>
    <a:effectLst/>
  </c:spPr>
  <c:txPr>
    <a:bodyPr/>
    <a:lstStyle/>
    <a:p>
      <a:pPr>
        <a:defRPr sz="2000"/>
      </a:pPr>
      <a:endParaRPr lang="fr-FR"/>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areaChart>
        <c:grouping val="standard"/>
        <c:varyColors val="0"/>
        <c:ser>
          <c:idx val="1"/>
          <c:order val="0"/>
          <c:tx>
            <c:v>Taux d'ozone</c:v>
          </c:tx>
          <c:spPr>
            <a:solidFill>
              <a:schemeClr val="accent1">
                <a:tint val="77000"/>
              </a:schemeClr>
            </a:solidFill>
            <a:ln>
              <a:noFill/>
            </a:ln>
            <a:effectLst/>
          </c:spPr>
          <c:cat>
            <c:numRef>
              <c:f>Feuil1!$A$2:$A$30</c:f>
              <c:numCache>
                <c:formatCode>General</c:formatCode>
                <c:ptCount val="29"/>
                <c:pt idx="0">
                  <c:v>1960</c:v>
                </c:pt>
                <c:pt idx="1">
                  <c:v>1965</c:v>
                </c:pt>
                <c:pt idx="2">
                  <c:v>1970</c:v>
                </c:pt>
                <c:pt idx="3">
                  <c:v>1975</c:v>
                </c:pt>
                <c:pt idx="4">
                  <c:v>1980</c:v>
                </c:pt>
                <c:pt idx="5">
                  <c:v>1985</c:v>
                </c:pt>
                <c:pt idx="6">
                  <c:v>1990</c:v>
                </c:pt>
                <c:pt idx="7">
                  <c:v>1995</c:v>
                </c:pt>
                <c:pt idx="8">
                  <c:v>2000</c:v>
                </c:pt>
                <c:pt idx="9">
                  <c:v>2005</c:v>
                </c:pt>
                <c:pt idx="10">
                  <c:v>2010</c:v>
                </c:pt>
                <c:pt idx="11">
                  <c:v>2015</c:v>
                </c:pt>
                <c:pt idx="12">
                  <c:v>2020</c:v>
                </c:pt>
                <c:pt idx="13">
                  <c:v>2025</c:v>
                </c:pt>
                <c:pt idx="14">
                  <c:v>2030</c:v>
                </c:pt>
                <c:pt idx="15">
                  <c:v>2035</c:v>
                </c:pt>
                <c:pt idx="16">
                  <c:v>2040</c:v>
                </c:pt>
                <c:pt idx="17">
                  <c:v>2045</c:v>
                </c:pt>
                <c:pt idx="18">
                  <c:v>2050</c:v>
                </c:pt>
                <c:pt idx="19">
                  <c:v>2055</c:v>
                </c:pt>
                <c:pt idx="20">
                  <c:v>2060</c:v>
                </c:pt>
                <c:pt idx="21">
                  <c:v>2065</c:v>
                </c:pt>
                <c:pt idx="22">
                  <c:v>2070</c:v>
                </c:pt>
                <c:pt idx="23">
                  <c:v>2075</c:v>
                </c:pt>
                <c:pt idx="24">
                  <c:v>2080</c:v>
                </c:pt>
                <c:pt idx="25">
                  <c:v>2085</c:v>
                </c:pt>
                <c:pt idx="26">
                  <c:v>2090</c:v>
                </c:pt>
                <c:pt idx="27">
                  <c:v>2095</c:v>
                </c:pt>
                <c:pt idx="28">
                  <c:v>2100</c:v>
                </c:pt>
              </c:numCache>
            </c:numRef>
          </c:cat>
          <c:val>
            <c:numRef>
              <c:f>Feuil1!$B$2:$B$30</c:f>
              <c:numCache>
                <c:formatCode>General</c:formatCode>
                <c:ptCount val="29"/>
                <c:pt idx="0">
                  <c:v>294.5</c:v>
                </c:pt>
                <c:pt idx="1">
                  <c:v>294</c:v>
                </c:pt>
                <c:pt idx="2">
                  <c:v>294</c:v>
                </c:pt>
                <c:pt idx="3">
                  <c:v>294</c:v>
                </c:pt>
                <c:pt idx="4">
                  <c:v>293</c:v>
                </c:pt>
                <c:pt idx="5">
                  <c:v>288</c:v>
                </c:pt>
                <c:pt idx="6">
                  <c:v>287</c:v>
                </c:pt>
                <c:pt idx="7">
                  <c:v>286</c:v>
                </c:pt>
                <c:pt idx="8">
                  <c:v>285</c:v>
                </c:pt>
                <c:pt idx="9">
                  <c:v>285.5</c:v>
                </c:pt>
                <c:pt idx="10">
                  <c:v>285</c:v>
                </c:pt>
                <c:pt idx="11">
                  <c:v>286</c:v>
                </c:pt>
                <c:pt idx="12">
                  <c:v>287</c:v>
                </c:pt>
                <c:pt idx="13">
                  <c:v>287.5</c:v>
                </c:pt>
                <c:pt idx="14">
                  <c:v>288</c:v>
                </c:pt>
                <c:pt idx="15">
                  <c:v>289</c:v>
                </c:pt>
                <c:pt idx="16">
                  <c:v>290</c:v>
                </c:pt>
                <c:pt idx="17">
                  <c:v>291</c:v>
                </c:pt>
                <c:pt idx="18">
                  <c:v>293</c:v>
                </c:pt>
                <c:pt idx="19">
                  <c:v>294</c:v>
                </c:pt>
                <c:pt idx="20">
                  <c:v>295</c:v>
                </c:pt>
                <c:pt idx="21">
                  <c:v>295.5</c:v>
                </c:pt>
                <c:pt idx="22">
                  <c:v>296</c:v>
                </c:pt>
                <c:pt idx="23">
                  <c:v>296.5</c:v>
                </c:pt>
                <c:pt idx="24">
                  <c:v>297</c:v>
                </c:pt>
                <c:pt idx="25">
                  <c:v>297</c:v>
                </c:pt>
                <c:pt idx="26">
                  <c:v>296</c:v>
                </c:pt>
                <c:pt idx="27">
                  <c:v>295.5</c:v>
                </c:pt>
                <c:pt idx="28">
                  <c:v>296</c:v>
                </c:pt>
              </c:numCache>
            </c:numRef>
          </c:val>
          <c:extLst>
            <c:ext xmlns:c16="http://schemas.microsoft.com/office/drawing/2014/chart" uri="{C3380CC4-5D6E-409C-BE32-E72D297353CC}">
              <c16:uniqueId val="{00000000-D84A-479D-95A6-C4E880AACDB2}"/>
            </c:ext>
          </c:extLst>
        </c:ser>
        <c:dLbls>
          <c:showLegendKey val="0"/>
          <c:showVal val="0"/>
          <c:showCatName val="0"/>
          <c:showSerName val="0"/>
          <c:showPercent val="0"/>
          <c:showBubbleSize val="0"/>
        </c:dLbls>
        <c:axId val="374658384"/>
        <c:axId val="374658712"/>
      </c:areaChart>
      <c:catAx>
        <c:axId val="3746583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crossAx val="374658712"/>
        <c:crosses val="autoZero"/>
        <c:auto val="1"/>
        <c:lblAlgn val="ctr"/>
        <c:lblOffset val="100"/>
        <c:tickLblSkip val="4"/>
        <c:noMultiLvlLbl val="0"/>
      </c:catAx>
      <c:valAx>
        <c:axId val="374658712"/>
        <c:scaling>
          <c:orientation val="minMax"/>
          <c:min val="27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crossAx val="374658384"/>
        <c:crosses val="autoZero"/>
        <c:crossBetween val="midCat"/>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fr-FR"/>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Empreinte et biocapacité (gha)</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stacked"/>
        <c:varyColors val="0"/>
        <c:ser>
          <c:idx val="0"/>
          <c:order val="0"/>
          <c:tx>
            <c:strRef>
              <c:f>'graphique monde'!$B$8</c:f>
              <c:strCache>
                <c:ptCount val="1"/>
                <c:pt idx="0">
                  <c:v>Empreinte physique</c:v>
                </c:pt>
              </c:strCache>
            </c:strRef>
          </c:tx>
          <c:spPr>
            <a:solidFill>
              <a:srgbClr val="00B050"/>
            </a:solidFill>
            <a:ln>
              <a:noFill/>
            </a:ln>
            <a:effectLst/>
          </c:spPr>
          <c:invertIfNegative val="0"/>
          <c:cat>
            <c:strRef>
              <c:f>'graphique monde'!$A$9:$A$13</c:f>
              <c:strCache>
                <c:ptCount val="5"/>
                <c:pt idx="0">
                  <c:v>Afrique</c:v>
                </c:pt>
                <c:pt idx="1">
                  <c:v>Monde</c:v>
                </c:pt>
                <c:pt idx="2">
                  <c:v>Europe 27</c:v>
                </c:pt>
                <c:pt idx="3">
                  <c:v>France</c:v>
                </c:pt>
                <c:pt idx="4">
                  <c:v>Am. du Sud</c:v>
                </c:pt>
              </c:strCache>
            </c:strRef>
          </c:cat>
          <c:val>
            <c:numRef>
              <c:f>'graphique monde'!$B$9:$B$13</c:f>
              <c:numCache>
                <c:formatCode>General</c:formatCode>
                <c:ptCount val="5"/>
                <c:pt idx="0">
                  <c:v>1.0999999999999999</c:v>
                </c:pt>
                <c:pt idx="1">
                  <c:v>1.0999999999999999</c:v>
                </c:pt>
                <c:pt idx="2">
                  <c:v>2</c:v>
                </c:pt>
                <c:pt idx="3">
                  <c:v>2.2499999999999996</c:v>
                </c:pt>
                <c:pt idx="4">
                  <c:v>1.7</c:v>
                </c:pt>
              </c:numCache>
            </c:numRef>
          </c:val>
          <c:extLst>
            <c:ext xmlns:c16="http://schemas.microsoft.com/office/drawing/2014/chart" uri="{C3380CC4-5D6E-409C-BE32-E72D297353CC}">
              <c16:uniqueId val="{00000000-0FE4-4E0C-91FE-4A92CD009042}"/>
            </c:ext>
          </c:extLst>
        </c:ser>
        <c:ser>
          <c:idx val="1"/>
          <c:order val="1"/>
          <c:tx>
            <c:strRef>
              <c:f>'graphique monde'!$C$8</c:f>
              <c:strCache>
                <c:ptCount val="1"/>
                <c:pt idx="0">
                  <c:v>Empreinte carbone</c:v>
                </c:pt>
              </c:strCache>
            </c:strRef>
          </c:tx>
          <c:spPr>
            <a:solidFill>
              <a:schemeClr val="tx1">
                <a:lumMod val="50000"/>
                <a:lumOff val="50000"/>
              </a:schemeClr>
            </a:solidFill>
            <a:ln>
              <a:noFill/>
            </a:ln>
            <a:effectLst/>
          </c:spPr>
          <c:invertIfNegative val="0"/>
          <c:cat>
            <c:strRef>
              <c:f>'graphique monde'!$A$9:$A$13</c:f>
              <c:strCache>
                <c:ptCount val="5"/>
                <c:pt idx="0">
                  <c:v>Afrique</c:v>
                </c:pt>
                <c:pt idx="1">
                  <c:v>Monde</c:v>
                </c:pt>
                <c:pt idx="2">
                  <c:v>Europe 27</c:v>
                </c:pt>
                <c:pt idx="3">
                  <c:v>France</c:v>
                </c:pt>
                <c:pt idx="4">
                  <c:v>Am. du Sud</c:v>
                </c:pt>
              </c:strCache>
            </c:strRef>
          </c:cat>
          <c:val>
            <c:numRef>
              <c:f>'graphique monde'!$C$9:$C$13</c:f>
              <c:numCache>
                <c:formatCode>General</c:formatCode>
                <c:ptCount val="5"/>
                <c:pt idx="0">
                  <c:v>1.3</c:v>
                </c:pt>
                <c:pt idx="1">
                  <c:v>1.7</c:v>
                </c:pt>
                <c:pt idx="2">
                  <c:v>2.8</c:v>
                </c:pt>
                <c:pt idx="3">
                  <c:v>2.85</c:v>
                </c:pt>
                <c:pt idx="4">
                  <c:v>1.2</c:v>
                </c:pt>
              </c:numCache>
            </c:numRef>
          </c:val>
          <c:extLst>
            <c:ext xmlns:c16="http://schemas.microsoft.com/office/drawing/2014/chart" uri="{C3380CC4-5D6E-409C-BE32-E72D297353CC}">
              <c16:uniqueId val="{00000001-0FE4-4E0C-91FE-4A92CD009042}"/>
            </c:ext>
          </c:extLst>
        </c:ser>
        <c:dLbls>
          <c:showLegendKey val="0"/>
          <c:showVal val="0"/>
          <c:showCatName val="0"/>
          <c:showSerName val="0"/>
          <c:showPercent val="0"/>
          <c:showBubbleSize val="0"/>
        </c:dLbls>
        <c:gapWidth val="219"/>
        <c:overlap val="100"/>
        <c:axId val="747670608"/>
        <c:axId val="747671920"/>
      </c:barChart>
      <c:lineChart>
        <c:grouping val="standard"/>
        <c:varyColors val="0"/>
        <c:ser>
          <c:idx val="2"/>
          <c:order val="2"/>
          <c:tx>
            <c:strRef>
              <c:f>'graphique monde'!$D$8</c:f>
              <c:strCache>
                <c:ptCount val="1"/>
                <c:pt idx="0">
                  <c:v>Biocapacité</c:v>
                </c:pt>
              </c:strCache>
            </c:strRef>
          </c:tx>
          <c:spPr>
            <a:ln w="57150" cap="rnd">
              <a:solidFill>
                <a:srgbClr val="00B050"/>
              </a:solidFill>
              <a:round/>
            </a:ln>
            <a:effectLst/>
          </c:spPr>
          <c:marker>
            <c:symbol val="none"/>
          </c:marker>
          <c:cat>
            <c:strRef>
              <c:f>'graphique monde'!$A$9:$A$13</c:f>
              <c:strCache>
                <c:ptCount val="5"/>
                <c:pt idx="0">
                  <c:v>Afrique</c:v>
                </c:pt>
                <c:pt idx="1">
                  <c:v>Monde</c:v>
                </c:pt>
                <c:pt idx="2">
                  <c:v>Europe 27</c:v>
                </c:pt>
                <c:pt idx="3">
                  <c:v>France</c:v>
                </c:pt>
                <c:pt idx="4">
                  <c:v>Am. du Sud</c:v>
                </c:pt>
              </c:strCache>
            </c:strRef>
          </c:cat>
          <c:val>
            <c:numRef>
              <c:f>'graphique monde'!$D$9:$D$13</c:f>
              <c:numCache>
                <c:formatCode>General</c:formatCode>
                <c:ptCount val="5"/>
                <c:pt idx="0">
                  <c:v>0.7</c:v>
                </c:pt>
                <c:pt idx="1">
                  <c:v>1.7</c:v>
                </c:pt>
                <c:pt idx="2">
                  <c:v>2.2999999999999998</c:v>
                </c:pt>
                <c:pt idx="3">
                  <c:v>3.1</c:v>
                </c:pt>
                <c:pt idx="4">
                  <c:v>5.2</c:v>
                </c:pt>
              </c:numCache>
            </c:numRef>
          </c:val>
          <c:smooth val="0"/>
          <c:extLst>
            <c:ext xmlns:c16="http://schemas.microsoft.com/office/drawing/2014/chart" uri="{C3380CC4-5D6E-409C-BE32-E72D297353CC}">
              <c16:uniqueId val="{00000002-0FE4-4E0C-91FE-4A92CD009042}"/>
            </c:ext>
          </c:extLst>
        </c:ser>
        <c:dLbls>
          <c:showLegendKey val="0"/>
          <c:showVal val="0"/>
          <c:showCatName val="0"/>
          <c:showSerName val="0"/>
          <c:showPercent val="0"/>
          <c:showBubbleSize val="0"/>
        </c:dLbls>
        <c:marker val="1"/>
        <c:smooth val="0"/>
        <c:axId val="747670608"/>
        <c:axId val="747671920"/>
      </c:lineChart>
      <c:catAx>
        <c:axId val="747670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crossAx val="747671920"/>
        <c:crosses val="autoZero"/>
        <c:auto val="1"/>
        <c:lblAlgn val="ctr"/>
        <c:lblOffset val="100"/>
        <c:noMultiLvlLbl val="0"/>
      </c:catAx>
      <c:valAx>
        <c:axId val="747671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crossAx val="74767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fr-FR"/>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Ecological Footprint Per Person and HDI of</a:t>
            </a:r>
            <a:r>
              <a:rPr lang="en-US" baseline="0"/>
              <a:t> </a:t>
            </a:r>
          </a:p>
          <a:p>
            <a:pPr>
              <a:defRPr/>
            </a:pPr>
            <a:r>
              <a:rPr lang="en-US" baseline="0"/>
              <a:t>Nations</a:t>
            </a:r>
            <a:r>
              <a:rPr lang="en-US"/>
              <a:t> by World Regions (2012)</a:t>
            </a:r>
          </a:p>
        </c:rich>
      </c:tx>
      <c:layout>
        <c:manualLayout>
          <c:xMode val="edge"/>
          <c:yMode val="edge"/>
          <c:x val="0.18438595776106384"/>
          <c:y val="1.7694265772908717E-2"/>
        </c:manualLayout>
      </c:layout>
      <c:overlay val="1"/>
    </c:title>
    <c:autoTitleDeleted val="0"/>
    <c:plotArea>
      <c:layout>
        <c:manualLayout>
          <c:layoutTarget val="inner"/>
          <c:xMode val="edge"/>
          <c:yMode val="edge"/>
          <c:x val="1.6323143816189861E-2"/>
          <c:y val="6.441854376703339E-2"/>
          <c:w val="0.91410839857437665"/>
          <c:h val="0.81665358991527959"/>
        </c:manualLayout>
      </c:layout>
      <c:scatterChart>
        <c:scatterStyle val="lineMarker"/>
        <c:varyColors val="0"/>
        <c:ser>
          <c:idx val="0"/>
          <c:order val="0"/>
          <c:tx>
            <c:v>Africa</c:v>
          </c:tx>
          <c:spPr>
            <a:ln w="28575">
              <a:noFill/>
            </a:ln>
          </c:spPr>
          <c:marker>
            <c:symbol val="circle"/>
            <c:size val="7"/>
            <c:spPr>
              <a:solidFill>
                <a:srgbClr val="FFC000"/>
              </a:solidFill>
              <a:ln>
                <a:noFill/>
              </a:ln>
            </c:spPr>
          </c:marker>
          <c:xVal>
            <c:numLit>
              <c:formatCode>General</c:formatCode>
              <c:ptCount val="49"/>
              <c:pt idx="0">
                <c:v>0.38636800000000188</c:v>
              </c:pt>
              <c:pt idx="1">
                <c:v>0.55398499999999951</c:v>
              </c:pt>
              <c:pt idx="2">
                <c:v>0.50200500000000003</c:v>
              </c:pt>
              <c:pt idx="3">
                <c:v>0.38860500000000031</c:v>
              </c:pt>
              <c:pt idx="4">
                <c:v>0.429037</c:v>
              </c:pt>
              <c:pt idx="5">
                <c:v>0.38038900000000153</c:v>
              </c:pt>
              <c:pt idx="6">
                <c:v>0.53095099999999951</c:v>
              </c:pt>
              <c:pt idx="7">
                <c:v>0.76896799999999998</c:v>
              </c:pt>
              <c:pt idx="8">
                <c:v>0.49632600000000188</c:v>
              </c:pt>
              <c:pt idx="9">
                <c:v>0.47965800000000008</c:v>
              </c:pt>
              <c:pt idx="10">
                <c:v>0.48602700000000032</c:v>
              </c:pt>
              <c:pt idx="11">
                <c:v>0.41059800000000002</c:v>
              </c:pt>
              <c:pt idx="12">
                <c:v>0.48361400000000032</c:v>
              </c:pt>
              <c:pt idx="13">
                <c:v>0.4837010000000001</c:v>
              </c:pt>
              <c:pt idx="14">
                <c:v>0.52364699999999997</c:v>
              </c:pt>
              <c:pt idx="15">
                <c:v>0.37010500000000002</c:v>
              </c:pt>
              <c:pt idx="16">
                <c:v>0.50111199999999956</c:v>
              </c:pt>
              <c:pt idx="17">
                <c:v>0.55580099999999999</c:v>
              </c:pt>
              <c:pt idx="18">
                <c:v>0.66992400000000296</c:v>
              </c:pt>
              <c:pt idx="19">
                <c:v>0.36541400000000135</c:v>
              </c:pt>
              <c:pt idx="20">
                <c:v>0.33276300000000031</c:v>
              </c:pt>
              <c:pt idx="21">
                <c:v>0.56070699999999996</c:v>
              </c:pt>
              <c:pt idx="22">
                <c:v>0.55638100000000001</c:v>
              </c:pt>
              <c:pt idx="23">
                <c:v>0.71942600000000001</c:v>
              </c:pt>
              <c:pt idx="24">
                <c:v>0.61412500000000259</c:v>
              </c:pt>
              <c:pt idx="25">
                <c:v>0.78892200000000001</c:v>
              </c:pt>
              <c:pt idx="26">
                <c:v>0.71526699999999777</c:v>
              </c:pt>
              <c:pt idx="27">
                <c:v>0.680535</c:v>
              </c:pt>
              <c:pt idx="28">
                <c:v>0.65365800000000296</c:v>
              </c:pt>
              <c:pt idx="29">
                <c:v>0.62032699999999996</c:v>
              </c:pt>
              <c:pt idx="30">
                <c:v>0.48082800000000148</c:v>
              </c:pt>
              <c:pt idx="31">
                <c:v>0.68137499999999951</c:v>
              </c:pt>
              <c:pt idx="32">
                <c:v>0.52906900000000001</c:v>
              </c:pt>
              <c:pt idx="33">
                <c:v>0.4072070000000001</c:v>
              </c:pt>
              <c:pt idx="34">
                <c:v>0.39571100000000031</c:v>
              </c:pt>
              <c:pt idx="35">
                <c:v>0.40578400000000031</c:v>
              </c:pt>
              <c:pt idx="36">
                <c:v>0.57100099999999998</c:v>
              </c:pt>
              <c:pt idx="37">
                <c:v>0.48415000000000002</c:v>
              </c:pt>
              <c:pt idx="38">
                <c:v>0.46972200000000008</c:v>
              </c:pt>
              <c:pt idx="39">
                <c:v>0.48450400000000032</c:v>
              </c:pt>
              <c:pt idx="40">
                <c:v>0.38465400000000038</c:v>
              </c:pt>
              <c:pt idx="41">
                <c:v>0.44806000000000001</c:v>
              </c:pt>
              <c:pt idx="42">
                <c:v>0.367508000000001</c:v>
              </c:pt>
              <c:pt idx="43">
                <c:v>0.63497800000000271</c:v>
              </c:pt>
              <c:pt idx="44">
                <c:v>0.43801000000000112</c:v>
              </c:pt>
              <c:pt idx="45">
                <c:v>0.33537700000000153</c:v>
              </c:pt>
              <c:pt idx="46">
                <c:v>0.47347800000000112</c:v>
              </c:pt>
              <c:pt idx="47">
                <c:v>0.39094800000000135</c:v>
              </c:pt>
              <c:pt idx="48">
                <c:v>0.500197</c:v>
              </c:pt>
            </c:numLit>
          </c:xVal>
          <c:yVal>
            <c:numLit>
              <c:formatCode>General</c:formatCode>
              <c:ptCount val="49"/>
              <c:pt idx="0">
                <c:v>0.62142120367125164</c:v>
              </c:pt>
              <c:pt idx="1">
                <c:v>0.990118697493929</c:v>
              </c:pt>
              <c:pt idx="2">
                <c:v>0.86519405084731604</c:v>
              </c:pt>
              <c:pt idx="3">
                <c:v>0.86801343077501203</c:v>
              </c:pt>
              <c:pt idx="4">
                <c:v>1.0188606971825529</c:v>
              </c:pt>
              <c:pt idx="5">
                <c:v>0.42006665340733101</c:v>
              </c:pt>
              <c:pt idx="6">
                <c:v>1.0348172874268999</c:v>
              </c:pt>
              <c:pt idx="7">
                <c:v>3.4551721808665787</c:v>
              </c:pt>
              <c:pt idx="8">
                <c:v>0.98893150837706456</c:v>
              </c:pt>
              <c:pt idx="9">
                <c:v>1.2435068551473247</c:v>
              </c:pt>
              <c:pt idx="10">
                <c:v>1.0276586014161999</c:v>
              </c:pt>
              <c:pt idx="11">
                <c:v>0.80759978015344702</c:v>
              </c:pt>
              <c:pt idx="12">
                <c:v>1.3659031245128301</c:v>
              </c:pt>
              <c:pt idx="13">
                <c:v>1.32209863539186</c:v>
              </c:pt>
              <c:pt idx="14">
                <c:v>0.93473407794253505</c:v>
              </c:pt>
              <c:pt idx="15">
                <c:v>1.4556276265178598</c:v>
              </c:pt>
              <c:pt idx="16">
                <c:v>1.16876493839395</c:v>
              </c:pt>
              <c:pt idx="17">
                <c:v>3.9696901747758178</c:v>
              </c:pt>
              <c:pt idx="18">
                <c:v>2.0162985758523999</c:v>
              </c:pt>
              <c:pt idx="19">
                <c:v>1.2443906267473499</c:v>
              </c:pt>
              <c:pt idx="20">
                <c:v>0.81666446860662401</c:v>
              </c:pt>
              <c:pt idx="21">
                <c:v>1.2856987542641241</c:v>
              </c:pt>
              <c:pt idx="22">
                <c:v>1.485021726959076</c:v>
              </c:pt>
              <c:pt idx="23">
                <c:v>2.3360730830199166</c:v>
              </c:pt>
              <c:pt idx="24">
                <c:v>1.6784059008849401</c:v>
              </c:pt>
              <c:pt idx="25">
                <c:v>3.6932678409006212</c:v>
              </c:pt>
              <c:pt idx="26">
                <c:v>2.1159717042415211</c:v>
              </c:pt>
              <c:pt idx="27">
                <c:v>2.1459860906872401</c:v>
              </c:pt>
              <c:pt idx="28">
                <c:v>3.3074114147616198</c:v>
              </c:pt>
              <c:pt idx="29">
                <c:v>2.4827403118862867</c:v>
              </c:pt>
              <c:pt idx="30">
                <c:v>1.656824632845376</c:v>
              </c:pt>
              <c:pt idx="31">
                <c:v>3.8261431606404197</c:v>
              </c:pt>
              <c:pt idx="32">
                <c:v>2.0135926662495001</c:v>
              </c:pt>
              <c:pt idx="33">
                <c:v>1.2131209040899198</c:v>
              </c:pt>
              <c:pt idx="34">
                <c:v>1.5349943484111255</c:v>
              </c:pt>
              <c:pt idx="35">
                <c:v>1.5291828390014239</c:v>
              </c:pt>
              <c:pt idx="36">
                <c:v>1.972310989224964</c:v>
              </c:pt>
              <c:pt idx="37">
                <c:v>1.2100054176896859</c:v>
              </c:pt>
              <c:pt idx="38">
                <c:v>1.1265432333155301</c:v>
              </c:pt>
              <c:pt idx="39">
                <c:v>2.5430851338541967</c:v>
              </c:pt>
              <c:pt idx="40">
                <c:v>1.20589112439021</c:v>
              </c:pt>
              <c:pt idx="41">
                <c:v>1.2733612064328255</c:v>
              </c:pt>
              <c:pt idx="42">
                <c:v>1.2352235010064898</c:v>
              </c:pt>
              <c:pt idx="43">
                <c:v>2.5217631431910998</c:v>
              </c:pt>
              <c:pt idx="44">
                <c:v>1.0323288423589598</c:v>
              </c:pt>
              <c:pt idx="45">
                <c:v>1.5617555204183444</c:v>
              </c:pt>
              <c:pt idx="46">
                <c:v>1.4103276202529598</c:v>
              </c:pt>
              <c:pt idx="47">
                <c:v>1.4077581971903055</c:v>
              </c:pt>
              <c:pt idx="48">
                <c:v>1.1632803898171999</c:v>
              </c:pt>
            </c:numLit>
          </c:yVal>
          <c:smooth val="0"/>
          <c:extLst>
            <c:ext xmlns:c16="http://schemas.microsoft.com/office/drawing/2014/chart" uri="{C3380CC4-5D6E-409C-BE32-E72D297353CC}">
              <c16:uniqueId val="{00000000-C39A-4BB2-BB8D-D9FB52375127}"/>
            </c:ext>
          </c:extLst>
        </c:ser>
        <c:ser>
          <c:idx val="1"/>
          <c:order val="1"/>
          <c:tx>
            <c:v>Middle East/Central Asia</c:v>
          </c:tx>
          <c:spPr>
            <a:ln w="28575">
              <a:noFill/>
            </a:ln>
          </c:spPr>
          <c:marker>
            <c:symbol val="circle"/>
            <c:size val="7"/>
            <c:spPr>
              <a:solidFill>
                <a:srgbClr val="FF0000"/>
              </a:solidFill>
              <a:ln>
                <a:noFill/>
              </a:ln>
            </c:spPr>
          </c:marker>
          <c:xVal>
            <c:numLit>
              <c:formatCode>General</c:formatCode>
              <c:ptCount val="23"/>
              <c:pt idx="0">
                <c:v>0.46567600000000031</c:v>
              </c:pt>
              <c:pt idx="1">
                <c:v>0.72804400000000258</c:v>
              </c:pt>
              <c:pt idx="2">
                <c:v>0.74465099999999995</c:v>
              </c:pt>
              <c:pt idx="3">
                <c:v>0.81337499999999996</c:v>
              </c:pt>
              <c:pt idx="4">
                <c:v>0.74108700000000005</c:v>
              </c:pt>
              <c:pt idx="5">
                <c:v>0.74940600000000002</c:v>
              </c:pt>
              <c:pt idx="6">
                <c:v>0.64070300000000235</c:v>
              </c:pt>
              <c:pt idx="7">
                <c:v>0.88642500000000002</c:v>
              </c:pt>
              <c:pt idx="8">
                <c:v>0.74427200000000004</c:v>
              </c:pt>
              <c:pt idx="9">
                <c:v>0.75451500000000005</c:v>
              </c:pt>
              <c:pt idx="10">
                <c:v>0.81349400000000005</c:v>
              </c:pt>
              <c:pt idx="11">
                <c:v>0.62121000000000004</c:v>
              </c:pt>
              <c:pt idx="12">
                <c:v>0.76375600000000199</c:v>
              </c:pt>
              <c:pt idx="13">
                <c:v>0.78056699999999646</c:v>
              </c:pt>
              <c:pt idx="14">
                <c:v>0.85007200000000005</c:v>
              </c:pt>
              <c:pt idx="15">
                <c:v>0.83302399999999999</c:v>
              </c:pt>
              <c:pt idx="16">
                <c:v>0.66153799999999996</c:v>
              </c:pt>
              <c:pt idx="17">
                <c:v>0.60339299999999996</c:v>
              </c:pt>
              <c:pt idx="18">
                <c:v>0.75615200000000005</c:v>
              </c:pt>
              <c:pt idx="19">
                <c:v>0.69344499999999998</c:v>
              </c:pt>
              <c:pt idx="20">
                <c:v>0.82527099999999998</c:v>
              </c:pt>
              <c:pt idx="21">
                <c:v>0.657053000000002</c:v>
              </c:pt>
              <c:pt idx="22">
                <c:v>0.498529000000001</c:v>
              </c:pt>
            </c:numLit>
          </c:xVal>
          <c:yVal>
            <c:numLit>
              <c:formatCode>General</c:formatCode>
              <c:ptCount val="23"/>
              <c:pt idx="0">
                <c:v>0.79476031743894004</c:v>
              </c:pt>
              <c:pt idx="1">
                <c:v>2.2329839624028698</c:v>
              </c:pt>
              <c:pt idx="2">
                <c:v>2.3099026391934765</c:v>
              </c:pt>
              <c:pt idx="3">
                <c:v>7.4889394904761124</c:v>
              </c:pt>
              <c:pt idx="4">
                <c:v>1.5789069717145101</c:v>
              </c:pt>
              <c:pt idx="5">
                <c:v>2.7853440113620089</c:v>
              </c:pt>
              <c:pt idx="6">
                <c:v>1.8800896710766239</c:v>
              </c:pt>
              <c:pt idx="7">
                <c:v>6.2199126600658907</c:v>
              </c:pt>
              <c:pt idx="8">
                <c:v>2.0984345093735999</c:v>
              </c:pt>
              <c:pt idx="9">
                <c:v>5.5487823071366797</c:v>
              </c:pt>
              <c:pt idx="10">
                <c:v>8.1327628313927303</c:v>
              </c:pt>
              <c:pt idx="11">
                <c:v>1.90663452737037</c:v>
              </c:pt>
              <c:pt idx="12">
                <c:v>3.8395329903443267</c:v>
              </c:pt>
              <c:pt idx="13">
                <c:v>7.5195378416075345</c:v>
              </c:pt>
              <c:pt idx="14">
                <c:v>10.803424136921741</c:v>
              </c:pt>
              <c:pt idx="15">
                <c:v>5.614569208547775</c:v>
              </c:pt>
              <c:pt idx="16">
                <c:v>1.5078600787063798</c:v>
              </c:pt>
              <c:pt idx="17">
                <c:v>0.90634804837945604</c:v>
              </c:pt>
              <c:pt idx="18">
                <c:v>3.3324431825776188</c:v>
              </c:pt>
              <c:pt idx="19">
                <c:v>5.4691289274788204</c:v>
              </c:pt>
              <c:pt idx="20">
                <c:v>10.9752553864768</c:v>
              </c:pt>
              <c:pt idx="21">
                <c:v>2.3193066849707527</c:v>
              </c:pt>
              <c:pt idx="22">
                <c:v>1.0252402931172298</c:v>
              </c:pt>
            </c:numLit>
          </c:yVal>
          <c:smooth val="0"/>
          <c:extLst>
            <c:ext xmlns:c16="http://schemas.microsoft.com/office/drawing/2014/chart" uri="{C3380CC4-5D6E-409C-BE32-E72D297353CC}">
              <c16:uniqueId val="{00000001-C39A-4BB2-BB8D-D9FB52375127}"/>
            </c:ext>
          </c:extLst>
        </c:ser>
        <c:ser>
          <c:idx val="2"/>
          <c:order val="2"/>
          <c:tx>
            <c:v>Asia-Pacific</c:v>
          </c:tx>
          <c:spPr>
            <a:ln w="28575">
              <a:noFill/>
            </a:ln>
          </c:spPr>
          <c:marker>
            <c:symbol val="circle"/>
            <c:size val="7"/>
            <c:spPr>
              <a:solidFill>
                <a:schemeClr val="bg2">
                  <a:lumMod val="25000"/>
                </a:schemeClr>
              </a:solidFill>
              <a:ln>
                <a:noFill/>
              </a:ln>
            </c:spPr>
          </c:marker>
          <c:xVal>
            <c:numLit>
              <c:formatCode>General</c:formatCode>
              <c:ptCount val="28"/>
              <c:pt idx="0">
                <c:v>0.88830699999999729</c:v>
              </c:pt>
              <c:pt idx="1">
                <c:v>0.69206500000000004</c:v>
              </c:pt>
              <c:pt idx="2">
                <c:v>0.88845599999999958</c:v>
              </c:pt>
              <c:pt idx="3">
                <c:v>0.71491800000000005</c:v>
              </c:pt>
              <c:pt idx="4">
                <c:v>0.89941699999999702</c:v>
              </c:pt>
              <c:pt idx="5">
                <c:v>0.719997000000002</c:v>
              </c:pt>
              <c:pt idx="6">
                <c:v>0.63511499999999999</c:v>
              </c:pt>
              <c:pt idx="7">
                <c:v>0.61569200000000224</c:v>
              </c:pt>
              <c:pt idx="8">
                <c:v>0.68118299999999776</c:v>
              </c:pt>
              <c:pt idx="9">
                <c:v>0.85206199999999999</c:v>
              </c:pt>
              <c:pt idx="10">
                <c:v>0.56464600000000065</c:v>
              </c:pt>
              <c:pt idx="11">
                <c:v>0.6560390000000027</c:v>
              </c:pt>
              <c:pt idx="12">
                <c:v>0.57935000000000003</c:v>
              </c:pt>
              <c:pt idx="13">
                <c:v>0.52038899999999799</c:v>
              </c:pt>
              <c:pt idx="14">
                <c:v>0.7703250000000027</c:v>
              </c:pt>
              <c:pt idx="15">
                <c:v>0.58323099999999739</c:v>
              </c:pt>
              <c:pt idx="16">
                <c:v>0.55384800000000223</c:v>
              </c:pt>
              <c:pt idx="17">
                <c:v>0.58034699999999728</c:v>
              </c:pt>
              <c:pt idx="18">
                <c:v>0.53693000000000002</c:v>
              </c:pt>
              <c:pt idx="19">
                <c:v>0.53524899999999997</c:v>
              </c:pt>
              <c:pt idx="20">
                <c:v>0.74545399999999951</c:v>
              </c:pt>
              <c:pt idx="21">
                <c:v>0.93140699999999776</c:v>
              </c:pt>
              <c:pt idx="22">
                <c:v>0.90849999999999997</c:v>
              </c:pt>
              <c:pt idx="23">
                <c:v>0.48947400000000135</c:v>
              </c:pt>
              <c:pt idx="24">
                <c:v>0.72178100000000223</c:v>
              </c:pt>
              <c:pt idx="25">
                <c:v>0.489923000000001</c:v>
              </c:pt>
              <c:pt idx="26">
                <c:v>0.70382400000000223</c:v>
              </c:pt>
              <c:pt idx="27">
                <c:v>0.69287900000000235</c:v>
              </c:pt>
            </c:numLit>
          </c:xVal>
          <c:yVal>
            <c:numLit>
              <c:formatCode>General</c:formatCode>
              <c:ptCount val="28"/>
              <c:pt idx="0">
                <c:v>5.6882795772469255</c:v>
              </c:pt>
              <c:pt idx="1">
                <c:v>6.0818803209632399</c:v>
              </c:pt>
              <c:pt idx="2">
                <c:v>5.0208011732559745</c:v>
              </c:pt>
              <c:pt idx="3">
                <c:v>3.3830281827137787</c:v>
              </c:pt>
              <c:pt idx="4">
                <c:v>7.9747583990737034</c:v>
              </c:pt>
              <c:pt idx="5">
                <c:v>2.6636309492302002</c:v>
              </c:pt>
              <c:pt idx="6">
                <c:v>1.6495970839230401</c:v>
              </c:pt>
              <c:pt idx="7">
                <c:v>0.478002259561572</c:v>
              </c:pt>
              <c:pt idx="8">
                <c:v>1.57715696550496</c:v>
              </c:pt>
              <c:pt idx="9">
                <c:v>4.0581909594021095</c:v>
              </c:pt>
              <c:pt idx="10">
                <c:v>1.2189217400870338</c:v>
              </c:pt>
              <c:pt idx="11">
                <c:v>1.1002461614830561</c:v>
              </c:pt>
              <c:pt idx="12">
                <c:v>1.2074048514677798</c:v>
              </c:pt>
              <c:pt idx="13">
                <c:v>1.4313012182377538</c:v>
              </c:pt>
              <c:pt idx="14">
                <c:v>3.707663138561399</c:v>
              </c:pt>
              <c:pt idx="15">
                <c:v>1.1592693488550498</c:v>
              </c:pt>
              <c:pt idx="16">
                <c:v>0.72198207806875303</c:v>
              </c:pt>
              <c:pt idx="17">
                <c:v>4.8449576932938196</c:v>
              </c:pt>
              <c:pt idx="18">
                <c:v>0.97764177997382296</c:v>
              </c:pt>
              <c:pt idx="19">
                <c:v>0.78942370957778296</c:v>
              </c:pt>
              <c:pt idx="20">
                <c:v>1.3248958626843899</c:v>
              </c:pt>
              <c:pt idx="21">
                <c:v>9.3057072263284724</c:v>
              </c:pt>
              <c:pt idx="22">
                <c:v>5.5978616350564696</c:v>
              </c:pt>
              <c:pt idx="23">
                <c:v>1.285124673194225</c:v>
              </c:pt>
              <c:pt idx="24">
                <c:v>2.8977818137971401</c:v>
              </c:pt>
              <c:pt idx="25">
                <c:v>1.9117429424051</c:v>
              </c:pt>
              <c:pt idx="26">
                <c:v>2.6999637688924549</c:v>
              </c:pt>
              <c:pt idx="27">
                <c:v>2.77491973300301</c:v>
              </c:pt>
            </c:numLit>
          </c:yVal>
          <c:smooth val="0"/>
          <c:extLst>
            <c:ext xmlns:c16="http://schemas.microsoft.com/office/drawing/2014/chart" uri="{C3380CC4-5D6E-409C-BE32-E72D297353CC}">
              <c16:uniqueId val="{00000002-C39A-4BB2-BB8D-D9FB52375127}"/>
            </c:ext>
          </c:extLst>
        </c:ser>
        <c:ser>
          <c:idx val="3"/>
          <c:order val="3"/>
          <c:tx>
            <c:v>South America</c:v>
          </c:tx>
          <c:spPr>
            <a:ln w="28575">
              <a:noFill/>
            </a:ln>
          </c:spPr>
          <c:marker>
            <c:symbol val="circle"/>
            <c:size val="7"/>
            <c:spPr>
              <a:solidFill>
                <a:srgbClr val="7030A0"/>
              </a:solidFill>
            </c:spPr>
          </c:marker>
          <c:xVal>
            <c:numLit>
              <c:formatCode>General</c:formatCode>
              <c:ptCount val="12"/>
              <c:pt idx="0">
                <c:v>0.74171699999999996</c:v>
              </c:pt>
              <c:pt idx="1">
                <c:v>0.67001900000000258</c:v>
              </c:pt>
              <c:pt idx="2">
                <c:v>0.63483199999999995</c:v>
              </c:pt>
              <c:pt idx="3">
                <c:v>0.80586599999999997</c:v>
              </c:pt>
              <c:pt idx="4">
                <c:v>0.73370600000000064</c:v>
              </c:pt>
              <c:pt idx="5">
                <c:v>0.81870399999999999</c:v>
              </c:pt>
              <c:pt idx="6">
                <c:v>0.70834600000000003</c:v>
              </c:pt>
              <c:pt idx="7">
                <c:v>0.78712700000000002</c:v>
              </c:pt>
              <c:pt idx="8">
                <c:v>0.70208300000000001</c:v>
              </c:pt>
              <c:pt idx="9">
                <c:v>0.66330400000000223</c:v>
              </c:pt>
              <c:pt idx="10">
                <c:v>0.708175000000002</c:v>
              </c:pt>
              <c:pt idx="11">
                <c:v>0.76322400000000223</c:v>
              </c:pt>
            </c:numLit>
          </c:xVal>
          <c:yVal>
            <c:numLit>
              <c:formatCode>General</c:formatCode>
              <c:ptCount val="12"/>
              <c:pt idx="0">
                <c:v>3.1116435969464398</c:v>
              </c:pt>
              <c:pt idx="1">
                <c:v>4.1631932078322755</c:v>
              </c:pt>
              <c:pt idx="2">
                <c:v>3.0662420144700717</c:v>
              </c:pt>
              <c:pt idx="3">
                <c:v>3.1438576538742198</c:v>
              </c:pt>
              <c:pt idx="4">
                <c:v>2.2777755262067498</c:v>
              </c:pt>
              <c:pt idx="5">
                <c:v>4.35870400201006</c:v>
              </c:pt>
              <c:pt idx="6">
                <c:v>1.8736658963808099</c:v>
              </c:pt>
              <c:pt idx="7">
                <c:v>2.9117482324283777</c:v>
              </c:pt>
              <c:pt idx="8">
                <c:v>4.2526436573864546</c:v>
              </c:pt>
              <c:pt idx="9">
                <c:v>2.9625677530530301</c:v>
              </c:pt>
              <c:pt idx="10">
                <c:v>2.1712722047274999</c:v>
              </c:pt>
              <c:pt idx="11">
                <c:v>3.5671905080301349</c:v>
              </c:pt>
            </c:numLit>
          </c:yVal>
          <c:smooth val="0"/>
          <c:extLst>
            <c:ext xmlns:c16="http://schemas.microsoft.com/office/drawing/2014/chart" uri="{C3380CC4-5D6E-409C-BE32-E72D297353CC}">
              <c16:uniqueId val="{00000003-C39A-4BB2-BB8D-D9FB52375127}"/>
            </c:ext>
          </c:extLst>
        </c:ser>
        <c:ser>
          <c:idx val="4"/>
          <c:order val="4"/>
          <c:tx>
            <c:v>Central America/Caribbean</c:v>
          </c:tx>
          <c:spPr>
            <a:ln w="28575">
              <a:noFill/>
            </a:ln>
          </c:spPr>
          <c:marker>
            <c:symbol val="circle"/>
            <c:size val="7"/>
            <c:spPr>
              <a:solidFill>
                <a:schemeClr val="bg1">
                  <a:lumMod val="75000"/>
                </a:schemeClr>
              </a:solidFill>
              <a:ln>
                <a:noFill/>
              </a:ln>
            </c:spPr>
          </c:marker>
          <c:xVal>
            <c:numLit>
              <c:formatCode>General</c:formatCode>
              <c:ptCount val="17"/>
              <c:pt idx="0">
                <c:v>0.77594100000000388</c:v>
              </c:pt>
              <c:pt idx="1">
                <c:v>0.71609800000000223</c:v>
              </c:pt>
              <c:pt idx="2">
                <c:v>0.81264499999999995</c:v>
              </c:pt>
              <c:pt idx="3">
                <c:v>0.4685470000000001</c:v>
              </c:pt>
              <c:pt idx="4">
                <c:v>0.69807500000000222</c:v>
              </c:pt>
              <c:pt idx="5">
                <c:v>0.74882800000000271</c:v>
              </c:pt>
              <c:pt idx="6">
                <c:v>0.74272400000000272</c:v>
              </c:pt>
              <c:pt idx="7">
                <c:v>0.76477800000000296</c:v>
              </c:pt>
              <c:pt idx="8">
                <c:v>0.71473399999999998</c:v>
              </c:pt>
              <c:pt idx="9">
                <c:v>0.788242</c:v>
              </c:pt>
              <c:pt idx="10">
                <c:v>0.71452199999999999</c:v>
              </c:pt>
              <c:pt idx="11">
                <c:v>0.7609700000000027</c:v>
              </c:pt>
              <c:pt idx="12">
                <c:v>0.65999900000000433</c:v>
              </c:pt>
              <c:pt idx="13">
                <c:v>0.61571299999999951</c:v>
              </c:pt>
              <c:pt idx="14">
                <c:v>0.76144400000000223</c:v>
              </c:pt>
              <c:pt idx="15">
                <c:v>0.61111300000000002</c:v>
              </c:pt>
              <c:pt idx="16">
                <c:v>0.62627500000000258</c:v>
              </c:pt>
            </c:numLit>
          </c:xVal>
          <c:yVal>
            <c:numLit>
              <c:formatCode>General</c:formatCode>
              <c:ptCount val="17"/>
              <c:pt idx="0">
                <c:v>4.4750314071694497</c:v>
              </c:pt>
              <c:pt idx="1">
                <c:v>2.5728369165390212</c:v>
              </c:pt>
              <c:pt idx="2">
                <c:v>1.9544041625423001</c:v>
              </c:pt>
              <c:pt idx="3">
                <c:v>0.60537077720501964</c:v>
              </c:pt>
              <c:pt idx="4">
                <c:v>1.5278713621585298</c:v>
              </c:pt>
              <c:pt idx="5">
                <c:v>4.936001071620117</c:v>
              </c:pt>
              <c:pt idx="6">
                <c:v>2.9758082678673001</c:v>
              </c:pt>
              <c:pt idx="7">
                <c:v>7.9198047711166897</c:v>
              </c:pt>
              <c:pt idx="8">
                <c:v>2.4458666865683387</c:v>
              </c:pt>
              <c:pt idx="9">
                <c:v>6.8400180527683085</c:v>
              </c:pt>
              <c:pt idx="10">
                <c:v>1.8906828283268389</c:v>
              </c:pt>
              <c:pt idx="11">
                <c:v>2.8430989907908222</c:v>
              </c:pt>
              <c:pt idx="12">
                <c:v>2.0706367798063989</c:v>
              </c:pt>
              <c:pt idx="13">
                <c:v>1.679273574688797</c:v>
              </c:pt>
              <c:pt idx="14">
                <c:v>2.7926065158282567</c:v>
              </c:pt>
              <c:pt idx="15">
                <c:v>1.3896074767402939</c:v>
              </c:pt>
              <c:pt idx="16">
                <c:v>1.8864533511017849</c:v>
              </c:pt>
            </c:numLit>
          </c:yVal>
          <c:smooth val="0"/>
          <c:extLst>
            <c:ext xmlns:c16="http://schemas.microsoft.com/office/drawing/2014/chart" uri="{C3380CC4-5D6E-409C-BE32-E72D297353CC}">
              <c16:uniqueId val="{00000004-C39A-4BB2-BB8D-D9FB52375127}"/>
            </c:ext>
          </c:extLst>
        </c:ser>
        <c:ser>
          <c:idx val="5"/>
          <c:order val="5"/>
          <c:tx>
            <c:v>North America</c:v>
          </c:tx>
          <c:spPr>
            <a:ln w="28575">
              <a:noFill/>
            </a:ln>
          </c:spPr>
          <c:marker>
            <c:spPr>
              <a:solidFill>
                <a:schemeClr val="accent3">
                  <a:lumMod val="75000"/>
                </a:schemeClr>
              </a:solidFill>
              <a:ln>
                <a:noFill/>
              </a:ln>
            </c:spPr>
          </c:marker>
          <c:xVal>
            <c:numLit>
              <c:formatCode>General</c:formatCode>
              <c:ptCount val="3"/>
              <c:pt idx="0">
                <c:v>0.75490600000000063</c:v>
              </c:pt>
              <c:pt idx="1">
                <c:v>0.91243399999999775</c:v>
              </c:pt>
              <c:pt idx="2">
                <c:v>0.90065899999999999</c:v>
              </c:pt>
            </c:numLit>
          </c:xVal>
          <c:yVal>
            <c:numLit>
              <c:formatCode>General</c:formatCode>
              <c:ptCount val="3"/>
              <c:pt idx="0">
                <c:v>2.8854944435393799</c:v>
              </c:pt>
              <c:pt idx="1">
                <c:v>8.2193094592005682</c:v>
              </c:pt>
              <c:pt idx="2">
                <c:v>8.1718212341071279</c:v>
              </c:pt>
            </c:numLit>
          </c:yVal>
          <c:smooth val="0"/>
          <c:extLst>
            <c:ext xmlns:c16="http://schemas.microsoft.com/office/drawing/2014/chart" uri="{C3380CC4-5D6E-409C-BE32-E72D297353CC}">
              <c16:uniqueId val="{00000005-C39A-4BB2-BB8D-D9FB52375127}"/>
            </c:ext>
          </c:extLst>
        </c:ser>
        <c:ser>
          <c:idx val="6"/>
          <c:order val="6"/>
          <c:tx>
            <c:v>EU</c:v>
          </c:tx>
          <c:spPr>
            <a:ln w="28575">
              <a:noFill/>
            </a:ln>
          </c:spPr>
          <c:marker>
            <c:symbol val="circle"/>
            <c:size val="7"/>
            <c:spPr>
              <a:solidFill>
                <a:srgbClr val="0070C0"/>
              </a:solidFill>
              <a:ln>
                <a:noFill/>
              </a:ln>
            </c:spPr>
          </c:marker>
          <c:xVal>
            <c:numLit>
              <c:formatCode>General</c:formatCode>
              <c:ptCount val="27"/>
              <c:pt idx="0">
                <c:v>0.84788799999999998</c:v>
              </c:pt>
              <c:pt idx="1">
                <c:v>0.77612200000000064</c:v>
              </c:pt>
              <c:pt idx="2">
                <c:v>0.83257999999999999</c:v>
              </c:pt>
              <c:pt idx="3">
                <c:v>0.816577</c:v>
              </c:pt>
              <c:pt idx="4">
                <c:v>0.86116400000000004</c:v>
              </c:pt>
              <c:pt idx="5">
                <c:v>0.82884500000000272</c:v>
              </c:pt>
              <c:pt idx="6">
                <c:v>0.78212000000000004</c:v>
              </c:pt>
              <c:pt idx="7">
                <c:v>0.89965099999999998</c:v>
              </c:pt>
              <c:pt idx="8">
                <c:v>0.89685499999999996</c:v>
              </c:pt>
              <c:pt idx="9">
                <c:v>0.80776700000000001</c:v>
              </c:pt>
              <c:pt idx="10">
                <c:v>0.83148900000000003</c:v>
              </c:pt>
              <c:pt idx="11">
                <c:v>0.83861200000000002</c:v>
              </c:pt>
              <c:pt idx="12">
                <c:v>0.890405</c:v>
              </c:pt>
              <c:pt idx="13">
                <c:v>0.90069699999999997</c:v>
              </c:pt>
              <c:pt idx="14">
                <c:v>0.87909700000000224</c:v>
              </c:pt>
              <c:pt idx="15">
                <c:v>0.87229200000000062</c:v>
              </c:pt>
              <c:pt idx="16">
                <c:v>0.8535779999999995</c:v>
              </c:pt>
              <c:pt idx="17">
                <c:v>0.868699000000004</c:v>
              </c:pt>
              <c:pt idx="18">
                <c:v>0.87423600000000001</c:v>
              </c:pt>
              <c:pt idx="19">
                <c:v>0.82208099999999951</c:v>
              </c:pt>
              <c:pt idx="20">
                <c:v>0.81203599999999998</c:v>
              </c:pt>
              <c:pt idx="21">
                <c:v>0.91515599999999997</c:v>
              </c:pt>
              <c:pt idx="22">
                <c:v>0.88371</c:v>
              </c:pt>
              <c:pt idx="23">
                <c:v>0.88010299999999775</c:v>
              </c:pt>
              <c:pt idx="24">
                <c:v>0.88006599999999957</c:v>
              </c:pt>
              <c:pt idx="25">
                <c:v>0.8803189999999973</c:v>
              </c:pt>
              <c:pt idx="26">
                <c:v>0.91051399999999716</c:v>
              </c:pt>
            </c:numLit>
          </c:xVal>
          <c:yVal>
            <c:numLit>
              <c:formatCode>General</c:formatCode>
              <c:ptCount val="27"/>
              <c:pt idx="0">
                <c:v>4.2126527287848834</c:v>
              </c:pt>
              <c:pt idx="1">
                <c:v>3.3190707392019867</c:v>
              </c:pt>
              <c:pt idx="2">
                <c:v>4.4432347870531466</c:v>
              </c:pt>
              <c:pt idx="3">
                <c:v>2.9196420460495793</c:v>
              </c:pt>
              <c:pt idx="4">
                <c:v>5.1867674133985924</c:v>
              </c:pt>
              <c:pt idx="5">
                <c:v>4.06037844206522</c:v>
              </c:pt>
              <c:pt idx="6">
                <c:v>2.7075996365008099</c:v>
              </c:pt>
              <c:pt idx="7">
                <c:v>5.5076088169352255</c:v>
              </c:pt>
              <c:pt idx="8">
                <c:v>7.2484136805685324</c:v>
              </c:pt>
              <c:pt idx="9">
                <c:v>6.289943494798206</c:v>
              </c:pt>
              <c:pt idx="10">
                <c:v>5.8347834608868698</c:v>
              </c:pt>
              <c:pt idx="11">
                <c:v>6.8585840816353745</c:v>
              </c:pt>
              <c:pt idx="12">
                <c:v>4.9404766240446722</c:v>
              </c:pt>
              <c:pt idx="13">
                <c:v>5.566191257546965</c:v>
              </c:pt>
              <c:pt idx="14">
                <c:v>5.8668100499296045</c:v>
              </c:pt>
              <c:pt idx="15">
                <c:v>4.6099417884132734</c:v>
              </c:pt>
              <c:pt idx="16">
                <c:v>4.3806759299337203</c:v>
              </c:pt>
              <c:pt idx="17">
                <c:v>3.6701357634708902</c:v>
              </c:pt>
              <c:pt idx="18">
                <c:v>5.8108698613058865</c:v>
              </c:pt>
              <c:pt idx="19">
                <c:v>3.8842879566633499</c:v>
              </c:pt>
              <c:pt idx="20">
                <c:v>3.9230284820472598</c:v>
              </c:pt>
              <c:pt idx="21">
                <c:v>5.2795104612490196</c:v>
              </c:pt>
              <c:pt idx="22">
                <c:v>5.1421942800815366</c:v>
              </c:pt>
              <c:pt idx="23">
                <c:v>7.4394148492431</c:v>
              </c:pt>
              <c:pt idx="24">
                <c:v>15.817476992543726</c:v>
              </c:pt>
              <c:pt idx="25">
                <c:v>6.0631462920449897</c:v>
              </c:pt>
              <c:pt idx="26">
                <c:v>5.296289194299816</c:v>
              </c:pt>
            </c:numLit>
          </c:yVal>
          <c:smooth val="0"/>
          <c:extLst>
            <c:ext xmlns:c16="http://schemas.microsoft.com/office/drawing/2014/chart" uri="{C3380CC4-5D6E-409C-BE32-E72D297353CC}">
              <c16:uniqueId val="{00000006-C39A-4BB2-BB8D-D9FB52375127}"/>
            </c:ext>
          </c:extLst>
        </c:ser>
        <c:ser>
          <c:idx val="7"/>
          <c:order val="7"/>
          <c:tx>
            <c:v>Other Europe</c:v>
          </c:tx>
          <c:spPr>
            <a:ln w="28575">
              <a:noFill/>
            </a:ln>
          </c:spPr>
          <c:marker>
            <c:symbol val="circle"/>
            <c:size val="7"/>
            <c:spPr>
              <a:solidFill>
                <a:schemeClr val="tx2">
                  <a:lumMod val="40000"/>
                  <a:lumOff val="60000"/>
                </a:schemeClr>
              </a:solidFill>
              <a:ln>
                <a:noFill/>
              </a:ln>
            </c:spPr>
          </c:marker>
          <c:xVal>
            <c:numLit>
              <c:formatCode>General</c:formatCode>
              <c:ptCount val="11"/>
              <c:pt idx="0">
                <c:v>0.77710000000000223</c:v>
              </c:pt>
              <c:pt idx="1">
                <c:v>0.65739400000000259</c:v>
              </c:pt>
              <c:pt idx="2">
                <c:v>0.78482300000000005</c:v>
              </c:pt>
              <c:pt idx="3">
                <c:v>0.73333499999999996</c:v>
              </c:pt>
              <c:pt idx="4">
                <c:v>0.94309399999999999</c:v>
              </c:pt>
              <c:pt idx="5">
                <c:v>0.72939500000000224</c:v>
              </c:pt>
              <c:pt idx="6">
                <c:v>0.72998399999999997</c:v>
              </c:pt>
              <c:pt idx="7">
                <c:v>0.74287200000000064</c:v>
              </c:pt>
              <c:pt idx="8">
                <c:v>0.71433999999999997</c:v>
              </c:pt>
              <c:pt idx="9">
                <c:v>0.7872329999999973</c:v>
              </c:pt>
              <c:pt idx="10">
                <c:v>0.91608900000000004</c:v>
              </c:pt>
            </c:numLit>
          </c:xVal>
          <c:yVal>
            <c:numLit>
              <c:formatCode>General</c:formatCode>
              <c:ptCount val="11"/>
              <c:pt idx="0">
                <c:v>5.6892326806199804</c:v>
              </c:pt>
              <c:pt idx="1">
                <c:v>1.7778257731978298</c:v>
              </c:pt>
              <c:pt idx="2">
                <c:v>5.0860171102454395</c:v>
              </c:pt>
              <c:pt idx="3">
                <c:v>2.8447978986382498</c:v>
              </c:pt>
              <c:pt idx="4">
                <c:v>3.8743694937151103</c:v>
              </c:pt>
              <c:pt idx="5">
                <c:v>3.1201520873505002</c:v>
              </c:pt>
              <c:pt idx="6">
                <c:v>3.2607218729674945</c:v>
              </c:pt>
              <c:pt idx="7">
                <c:v>2.6986143901664899</c:v>
              </c:pt>
              <c:pt idx="8">
                <c:v>2.207133346335941</c:v>
              </c:pt>
              <c:pt idx="9">
                <c:v>3.783882652852526</c:v>
              </c:pt>
              <c:pt idx="10">
                <c:v>5.786640753951291</c:v>
              </c:pt>
            </c:numLit>
          </c:yVal>
          <c:smooth val="0"/>
          <c:extLst>
            <c:ext xmlns:c16="http://schemas.microsoft.com/office/drawing/2014/chart" uri="{C3380CC4-5D6E-409C-BE32-E72D297353CC}">
              <c16:uniqueId val="{00000007-C39A-4BB2-BB8D-D9FB52375127}"/>
            </c:ext>
          </c:extLst>
        </c:ser>
        <c:ser>
          <c:idx val="8"/>
          <c:order val="8"/>
          <c:spPr>
            <a:ln w="22225">
              <a:solidFill>
                <a:schemeClr val="bg1">
                  <a:lumMod val="65000"/>
                </a:schemeClr>
              </a:solidFill>
              <a:prstDash val="sysDash"/>
            </a:ln>
          </c:spPr>
          <c:marker>
            <c:symbol val="none"/>
          </c:marker>
          <c:xVal>
            <c:numLit>
              <c:formatCode>General</c:formatCode>
              <c:ptCount val="2"/>
              <c:pt idx="0">
                <c:v>0</c:v>
              </c:pt>
              <c:pt idx="1">
                <c:v>1</c:v>
              </c:pt>
            </c:numLit>
          </c:xVal>
          <c:yVal>
            <c:numLit>
              <c:formatCode>General</c:formatCode>
              <c:ptCount val="2"/>
              <c:pt idx="0">
                <c:v>3.1406780581400402</c:v>
              </c:pt>
              <c:pt idx="1">
                <c:v>3.1406780581400402</c:v>
              </c:pt>
            </c:numLit>
          </c:yVal>
          <c:smooth val="0"/>
          <c:extLst>
            <c:ext xmlns:c16="http://schemas.microsoft.com/office/drawing/2014/chart" uri="{C3380CC4-5D6E-409C-BE32-E72D297353CC}">
              <c16:uniqueId val="{00000008-C39A-4BB2-BB8D-D9FB52375127}"/>
            </c:ext>
          </c:extLst>
        </c:ser>
        <c:ser>
          <c:idx val="9"/>
          <c:order val="9"/>
          <c:spPr>
            <a:ln w="19050">
              <a:prstDash val="sysDash"/>
            </a:ln>
          </c:spPr>
          <c:marker>
            <c:symbol val="none"/>
          </c:marker>
          <c:xVal>
            <c:numLit>
              <c:formatCode>General</c:formatCode>
              <c:ptCount val="2"/>
              <c:pt idx="0">
                <c:v>0</c:v>
              </c:pt>
              <c:pt idx="1">
                <c:v>1</c:v>
              </c:pt>
            </c:numLit>
          </c:xVal>
          <c:yVal>
            <c:numLit>
              <c:formatCode>General</c:formatCode>
              <c:ptCount val="2"/>
              <c:pt idx="0">
                <c:v>1.7314336703000257</c:v>
              </c:pt>
              <c:pt idx="1">
                <c:v>1.7314336703000257</c:v>
              </c:pt>
            </c:numLit>
          </c:yVal>
          <c:smooth val="0"/>
          <c:extLst>
            <c:ext xmlns:c16="http://schemas.microsoft.com/office/drawing/2014/chart" uri="{C3380CC4-5D6E-409C-BE32-E72D297353CC}">
              <c16:uniqueId val="{00000009-C39A-4BB2-BB8D-D9FB52375127}"/>
            </c:ext>
          </c:extLst>
        </c:ser>
        <c:ser>
          <c:idx val="10"/>
          <c:order val="10"/>
          <c:spPr>
            <a:ln w="22225">
              <a:solidFill>
                <a:schemeClr val="bg1">
                  <a:lumMod val="85000"/>
                </a:schemeClr>
              </a:solidFill>
              <a:prstDash val="sysDash"/>
            </a:ln>
          </c:spPr>
          <c:marker>
            <c:symbol val="none"/>
          </c:marker>
          <c:xVal>
            <c:numLit>
              <c:formatCode>General</c:formatCode>
              <c:ptCount val="2"/>
              <c:pt idx="0">
                <c:v>0.70000000000000062</c:v>
              </c:pt>
              <c:pt idx="1">
                <c:v>0.70000000000000062</c:v>
              </c:pt>
            </c:numLit>
          </c:xVal>
          <c:yVal>
            <c:numLit>
              <c:formatCode>General</c:formatCode>
              <c:ptCount val="2"/>
              <c:pt idx="0">
                <c:v>14</c:v>
              </c:pt>
              <c:pt idx="1">
                <c:v>0</c:v>
              </c:pt>
            </c:numLit>
          </c:yVal>
          <c:smooth val="0"/>
          <c:extLst>
            <c:ext xmlns:c16="http://schemas.microsoft.com/office/drawing/2014/chart" uri="{C3380CC4-5D6E-409C-BE32-E72D297353CC}">
              <c16:uniqueId val="{0000000A-C39A-4BB2-BB8D-D9FB52375127}"/>
            </c:ext>
          </c:extLst>
        </c:ser>
        <c:ser>
          <c:idx val="11"/>
          <c:order val="11"/>
          <c:spPr>
            <a:ln w="22225">
              <a:solidFill>
                <a:schemeClr val="bg1">
                  <a:lumMod val="75000"/>
                </a:schemeClr>
              </a:solidFill>
              <a:prstDash val="sysDash"/>
            </a:ln>
          </c:spPr>
          <c:marker>
            <c:symbol val="none"/>
          </c:marker>
          <c:xVal>
            <c:numLit>
              <c:formatCode>General</c:formatCode>
              <c:ptCount val="2"/>
              <c:pt idx="0">
                <c:v>0.8</c:v>
              </c:pt>
              <c:pt idx="1">
                <c:v>0.8</c:v>
              </c:pt>
            </c:numLit>
          </c:xVal>
          <c:yVal>
            <c:numLit>
              <c:formatCode>General</c:formatCode>
              <c:ptCount val="2"/>
              <c:pt idx="0">
                <c:v>14</c:v>
              </c:pt>
              <c:pt idx="1">
                <c:v>0</c:v>
              </c:pt>
            </c:numLit>
          </c:yVal>
          <c:smooth val="0"/>
          <c:extLst>
            <c:ext xmlns:c16="http://schemas.microsoft.com/office/drawing/2014/chart" uri="{C3380CC4-5D6E-409C-BE32-E72D297353CC}">
              <c16:uniqueId val="{0000000B-C39A-4BB2-BB8D-D9FB52375127}"/>
            </c:ext>
          </c:extLst>
        </c:ser>
        <c:dLbls>
          <c:showLegendKey val="0"/>
          <c:showVal val="0"/>
          <c:showCatName val="0"/>
          <c:showSerName val="0"/>
          <c:showPercent val="0"/>
          <c:showBubbleSize val="0"/>
        </c:dLbls>
        <c:axId val="494946664"/>
        <c:axId val="494945096"/>
      </c:scatterChart>
      <c:valAx>
        <c:axId val="494946664"/>
        <c:scaling>
          <c:orientation val="minMax"/>
          <c:max val="1"/>
        </c:scaling>
        <c:delete val="0"/>
        <c:axPos val="b"/>
        <c:title>
          <c:tx>
            <c:rich>
              <a:bodyPr/>
              <a:lstStyle/>
              <a:p>
                <a:pPr>
                  <a:defRPr sz="1200"/>
                </a:pPr>
                <a:r>
                  <a:rPr lang="en-US" sz="1200"/>
                  <a:t>U.N. Human</a:t>
                </a:r>
                <a:r>
                  <a:rPr lang="en-US" sz="1200" baseline="0"/>
                  <a:t> Development Index  (</a:t>
                </a:r>
                <a:r>
                  <a:rPr lang="en-US" sz="1200"/>
                  <a:t>HDI)</a:t>
                </a:r>
              </a:p>
            </c:rich>
          </c:tx>
          <c:overlay val="0"/>
        </c:title>
        <c:numFmt formatCode="General" sourceLinked="1"/>
        <c:majorTickMark val="out"/>
        <c:minorTickMark val="none"/>
        <c:tickLblPos val="nextTo"/>
        <c:crossAx val="494945096"/>
        <c:crosses val="autoZero"/>
        <c:crossBetween val="midCat"/>
        <c:majorUnit val="0.2"/>
      </c:valAx>
      <c:valAx>
        <c:axId val="494945096"/>
        <c:scaling>
          <c:orientation val="minMax"/>
          <c:max val="14"/>
        </c:scaling>
        <c:delete val="0"/>
        <c:axPos val="r"/>
        <c:title>
          <c:tx>
            <c:rich>
              <a:bodyPr rot="-5400000" vert="horz"/>
              <a:lstStyle/>
              <a:p>
                <a:pPr>
                  <a:defRPr sz="1200"/>
                </a:pPr>
                <a:r>
                  <a:rPr lang="en-US" sz="1200"/>
                  <a:t>Ecological Footprint Per Person (gha)</a:t>
                </a:r>
              </a:p>
            </c:rich>
          </c:tx>
          <c:overlay val="0"/>
        </c:title>
        <c:numFmt formatCode="General" sourceLinked="1"/>
        <c:majorTickMark val="out"/>
        <c:minorTickMark val="none"/>
        <c:tickLblPos val="nextTo"/>
        <c:crossAx val="494946664"/>
        <c:crosses val="max"/>
        <c:crossBetween val="midCat"/>
      </c:valAx>
    </c:plotArea>
    <c:legend>
      <c:legendPos val="r"/>
      <c:legendEntry>
        <c:idx val="8"/>
        <c:delete val="1"/>
      </c:legendEntry>
      <c:legendEntry>
        <c:idx val="9"/>
        <c:delete val="1"/>
      </c:legendEntry>
      <c:legendEntry>
        <c:idx val="10"/>
        <c:delete val="1"/>
      </c:legendEntry>
      <c:legendEntry>
        <c:idx val="11"/>
        <c:delete val="1"/>
      </c:legendEntry>
      <c:layout>
        <c:manualLayout>
          <c:xMode val="edge"/>
          <c:yMode val="edge"/>
          <c:x val="3.2108336280274957E-2"/>
          <c:y val="0.11745329094377824"/>
          <c:w val="0.27323645967425508"/>
          <c:h val="0.28589353349661195"/>
        </c:manualLayout>
      </c:layout>
      <c:overlay val="0"/>
      <c:txPr>
        <a:bodyPr/>
        <a:lstStyle/>
        <a:p>
          <a:pPr>
            <a:defRPr sz="1200"/>
          </a:pPr>
          <a:endParaRPr lang="fr-FR"/>
        </a:p>
      </c:txPr>
    </c:legend>
    <c:plotVisOnly val="1"/>
    <c:dispBlanksAs val="gap"/>
    <c:showDLblsOverMax val="0"/>
  </c:chart>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clustered"/>
        <c:varyColors val="0"/>
        <c:ser>
          <c:idx val="0"/>
          <c:order val="0"/>
          <c:tx>
            <c:strRef>
              <c:f>Feuil1!$B$1</c:f>
              <c:strCache>
                <c:ptCount val="1"/>
                <c:pt idx="0">
                  <c:v>Capex/Opex</c:v>
                </c:pt>
              </c:strCache>
            </c:strRef>
          </c:tx>
          <c:spPr>
            <a:solidFill>
              <a:schemeClr val="accent1"/>
            </a:solidFill>
            <a:ln>
              <a:noFill/>
            </a:ln>
            <a:effectLst/>
          </c:spPr>
          <c:invertIfNegative val="0"/>
          <c:cat>
            <c:strRef>
              <c:f>Feuil1!$A$2:$A$7</c:f>
              <c:strCache>
                <c:ptCount val="6"/>
                <c:pt idx="0">
                  <c:v>Solaire résidentiel</c:v>
                </c:pt>
                <c:pt idx="1">
                  <c:v>Centrale photovoltaïque</c:v>
                </c:pt>
                <c:pt idx="2">
                  <c:v>Centrale nucléaire</c:v>
                </c:pt>
                <c:pt idx="3">
                  <c:v>Parc éolien</c:v>
                </c:pt>
                <c:pt idx="4">
                  <c:v>Centrale à charbon</c:v>
                </c:pt>
                <c:pt idx="5">
                  <c:v>Centrale à gaz</c:v>
                </c:pt>
              </c:strCache>
            </c:strRef>
          </c:cat>
          <c:val>
            <c:numRef>
              <c:f>Feuil1!$B$2:$B$7</c:f>
              <c:numCache>
                <c:formatCode>0</c:formatCode>
                <c:ptCount val="6"/>
                <c:pt idx="0">
                  <c:v>310</c:v>
                </c:pt>
                <c:pt idx="1">
                  <c:v>87.5</c:v>
                </c:pt>
                <c:pt idx="2">
                  <c:v>25.444444444444443</c:v>
                </c:pt>
                <c:pt idx="3">
                  <c:v>24.375</c:v>
                </c:pt>
                <c:pt idx="4">
                  <c:v>9.2024539877300615</c:v>
                </c:pt>
                <c:pt idx="5">
                  <c:v>2.6279069767441858</c:v>
                </c:pt>
              </c:numCache>
            </c:numRef>
          </c:val>
          <c:extLst>
            <c:ext xmlns:c16="http://schemas.microsoft.com/office/drawing/2014/chart" uri="{C3380CC4-5D6E-409C-BE32-E72D297353CC}">
              <c16:uniqueId val="{00000000-E1A9-4F85-BFF9-CA5F4CC5B929}"/>
            </c:ext>
          </c:extLst>
        </c:ser>
        <c:dLbls>
          <c:showLegendKey val="0"/>
          <c:showVal val="0"/>
          <c:showCatName val="0"/>
          <c:showSerName val="0"/>
          <c:showPercent val="0"/>
          <c:showBubbleSize val="0"/>
        </c:dLbls>
        <c:gapWidth val="182"/>
        <c:axId val="840523592"/>
        <c:axId val="840521296"/>
      </c:barChart>
      <c:catAx>
        <c:axId val="8405235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crossAx val="840521296"/>
        <c:crosses val="autoZero"/>
        <c:auto val="1"/>
        <c:lblAlgn val="ctr"/>
        <c:lblOffset val="100"/>
        <c:noMultiLvlLbl val="0"/>
      </c:catAx>
      <c:valAx>
        <c:axId val="84052129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crossAx val="8405235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fr-FR"/>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strRef>
              <c:f>'25 K VA RD'!$B$5</c:f>
              <c:strCache>
                <c:ptCount val="1"/>
                <c:pt idx="0">
                  <c:v>Capital privé/Revenu disponible (Piketty 5.4)</c:v>
                </c:pt>
              </c:strCache>
            </c:strRef>
          </c:tx>
          <c:spPr>
            <a:ln w="57150" cap="rnd">
              <a:solidFill>
                <a:schemeClr val="accent2"/>
              </a:solidFill>
              <a:round/>
            </a:ln>
            <a:effectLst/>
          </c:spPr>
          <c:marker>
            <c:symbol val="none"/>
          </c:marker>
          <c:cat>
            <c:numRef>
              <c:f>'25 K VA RD'!$A$6:$A$50</c:f>
              <c:numCache>
                <c:formatCode>General</c:formatCode>
                <c:ptCount val="45"/>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numCache>
            </c:numRef>
          </c:cat>
          <c:val>
            <c:numRef>
              <c:f>'25 K VA RD'!$B$6:$B$50</c:f>
              <c:numCache>
                <c:formatCode>General</c:formatCode>
                <c:ptCount val="45"/>
                <c:pt idx="0">
                  <c:v>4.07</c:v>
                </c:pt>
                <c:pt idx="1">
                  <c:v>3.96</c:v>
                </c:pt>
                <c:pt idx="2">
                  <c:v>4.03</c:v>
                </c:pt>
                <c:pt idx="3">
                  <c:v>3.97</c:v>
                </c:pt>
                <c:pt idx="4">
                  <c:v>3.98</c:v>
                </c:pt>
                <c:pt idx="5">
                  <c:v>4.04</c:v>
                </c:pt>
                <c:pt idx="6">
                  <c:v>4.4000000000000004</c:v>
                </c:pt>
                <c:pt idx="7">
                  <c:v>4.2300000000000004</c:v>
                </c:pt>
                <c:pt idx="8">
                  <c:v>4.32</c:v>
                </c:pt>
                <c:pt idx="9">
                  <c:v>4.3499999999999996</c:v>
                </c:pt>
                <c:pt idx="10">
                  <c:v>4.3899999999999997</c:v>
                </c:pt>
                <c:pt idx="11">
                  <c:v>4.3099999999999996</c:v>
                </c:pt>
                <c:pt idx="12">
                  <c:v>4.32</c:v>
                </c:pt>
                <c:pt idx="13">
                  <c:v>4.3099999999999996</c:v>
                </c:pt>
                <c:pt idx="14">
                  <c:v>4.22</c:v>
                </c:pt>
                <c:pt idx="15">
                  <c:v>4.32</c:v>
                </c:pt>
                <c:pt idx="16">
                  <c:v>4.3600000000000003</c:v>
                </c:pt>
                <c:pt idx="17">
                  <c:v>4.4800000000000004</c:v>
                </c:pt>
                <c:pt idx="18">
                  <c:v>4.54</c:v>
                </c:pt>
                <c:pt idx="19">
                  <c:v>4.5999999999999996</c:v>
                </c:pt>
                <c:pt idx="20">
                  <c:v>4.66</c:v>
                </c:pt>
                <c:pt idx="21">
                  <c:v>4.62</c:v>
                </c:pt>
                <c:pt idx="22">
                  <c:v>4.5</c:v>
                </c:pt>
                <c:pt idx="23">
                  <c:v>4.53</c:v>
                </c:pt>
                <c:pt idx="24">
                  <c:v>4.53</c:v>
                </c:pt>
                <c:pt idx="25">
                  <c:v>4.45</c:v>
                </c:pt>
                <c:pt idx="26">
                  <c:v>4.58</c:v>
                </c:pt>
                <c:pt idx="27">
                  <c:v>4.83</c:v>
                </c:pt>
                <c:pt idx="28">
                  <c:v>4.6399999999999997</c:v>
                </c:pt>
                <c:pt idx="29">
                  <c:v>4.96</c:v>
                </c:pt>
                <c:pt idx="30">
                  <c:v>5.18</c:v>
                </c:pt>
                <c:pt idx="31">
                  <c:v>5.3</c:v>
                </c:pt>
                <c:pt idx="32">
                  <c:v>5.43</c:v>
                </c:pt>
                <c:pt idx="33">
                  <c:v>5.71</c:v>
                </c:pt>
                <c:pt idx="34">
                  <c:v>6.32</c:v>
                </c:pt>
                <c:pt idx="35">
                  <c:v>6.9</c:v>
                </c:pt>
                <c:pt idx="36">
                  <c:v>7.36</c:v>
                </c:pt>
                <c:pt idx="37">
                  <c:v>7.58</c:v>
                </c:pt>
                <c:pt idx="38">
                  <c:v>7.53</c:v>
                </c:pt>
                <c:pt idx="39">
                  <c:v>7.41</c:v>
                </c:pt>
                <c:pt idx="40">
                  <c:v>7.56</c:v>
                </c:pt>
              </c:numCache>
            </c:numRef>
          </c:val>
          <c:smooth val="0"/>
          <c:extLst>
            <c:ext xmlns:c16="http://schemas.microsoft.com/office/drawing/2014/chart" uri="{C3380CC4-5D6E-409C-BE32-E72D297353CC}">
              <c16:uniqueId val="{00000000-12DA-46E7-8376-2E9E5AC6E3AB}"/>
            </c:ext>
          </c:extLst>
        </c:ser>
        <c:ser>
          <c:idx val="2"/>
          <c:order val="1"/>
          <c:tx>
            <c:strRef>
              <c:f>'25 K VA RD'!$C$5</c:f>
              <c:strCache>
                <c:ptCount val="1"/>
                <c:pt idx="0">
                  <c:v>Fonds propres des sociétés non financières / Valeur ajoutée nette</c:v>
                </c:pt>
              </c:strCache>
            </c:strRef>
          </c:tx>
          <c:spPr>
            <a:ln w="38100" cap="rnd">
              <a:solidFill>
                <a:schemeClr val="accent3"/>
              </a:solidFill>
              <a:round/>
            </a:ln>
            <a:effectLst/>
          </c:spPr>
          <c:marker>
            <c:symbol val="none"/>
          </c:marker>
          <c:cat>
            <c:numRef>
              <c:f>'25 K VA RD'!$A$6:$A$50</c:f>
              <c:numCache>
                <c:formatCode>General</c:formatCode>
                <c:ptCount val="45"/>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numCache>
            </c:numRef>
          </c:cat>
          <c:val>
            <c:numRef>
              <c:f>'25 K VA RD'!$C$8:$C$50</c:f>
              <c:numCache>
                <c:formatCode>General</c:formatCode>
                <c:ptCount val="43"/>
                <c:pt idx="23" formatCode="0.0">
                  <c:v>4.5397040157347162</c:v>
                </c:pt>
                <c:pt idx="24" formatCode="0.0">
                  <c:v>4.9400758633796764</c:v>
                </c:pt>
                <c:pt idx="25" formatCode="0.0">
                  <c:v>6.2612955867626923</c:v>
                </c:pt>
                <c:pt idx="26" formatCode="0.0">
                  <c:v>6.3</c:v>
                </c:pt>
                <c:pt idx="27" formatCode="0.0">
                  <c:v>6.4</c:v>
                </c:pt>
                <c:pt idx="28" formatCode="0.0">
                  <c:v>5.6</c:v>
                </c:pt>
                <c:pt idx="29" formatCode="0.0">
                  <c:v>5.3</c:v>
                </c:pt>
                <c:pt idx="30" formatCode="0.0">
                  <c:v>5.9</c:v>
                </c:pt>
                <c:pt idx="31" formatCode="0.0">
                  <c:v>6.3</c:v>
                </c:pt>
                <c:pt idx="32" formatCode="0.0">
                  <c:v>7</c:v>
                </c:pt>
                <c:pt idx="33" formatCode="0.0">
                  <c:v>7.8</c:v>
                </c:pt>
                <c:pt idx="34" formatCode="0.0">
                  <c:v>7.9</c:v>
                </c:pt>
                <c:pt idx="35" formatCode="0.0">
                  <c:v>6.1</c:v>
                </c:pt>
                <c:pt idx="36" formatCode="0.0">
                  <c:v>7</c:v>
                </c:pt>
                <c:pt idx="37" formatCode="0.0">
                  <c:v>7.4</c:v>
                </c:pt>
                <c:pt idx="38" formatCode="0.0">
                  <c:v>7</c:v>
                </c:pt>
                <c:pt idx="39" formatCode="0.0">
                  <c:v>7.4</c:v>
                </c:pt>
                <c:pt idx="40" formatCode="0.0">
                  <c:v>7.8</c:v>
                </c:pt>
                <c:pt idx="41" formatCode="0.0">
                  <c:v>8.1</c:v>
                </c:pt>
                <c:pt idx="42" formatCode="0.0">
                  <c:v>8.4</c:v>
                </c:pt>
              </c:numCache>
            </c:numRef>
          </c:val>
          <c:smooth val="0"/>
          <c:extLst>
            <c:ext xmlns:c16="http://schemas.microsoft.com/office/drawing/2014/chart" uri="{C3380CC4-5D6E-409C-BE32-E72D297353CC}">
              <c16:uniqueId val="{00000001-12DA-46E7-8376-2E9E5AC6E3AB}"/>
            </c:ext>
          </c:extLst>
        </c:ser>
        <c:dLbls>
          <c:showLegendKey val="0"/>
          <c:showVal val="0"/>
          <c:showCatName val="0"/>
          <c:showSerName val="0"/>
          <c:showPercent val="0"/>
          <c:showBubbleSize val="0"/>
        </c:dLbls>
        <c:smooth val="0"/>
        <c:axId val="445996512"/>
        <c:axId val="445996840"/>
      </c:lineChart>
      <c:catAx>
        <c:axId val="445996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fr-FR"/>
          </a:p>
        </c:txPr>
        <c:crossAx val="445996840"/>
        <c:crosses val="autoZero"/>
        <c:auto val="1"/>
        <c:lblAlgn val="ctr"/>
        <c:lblOffset val="100"/>
        <c:tickLblSkip val="5"/>
        <c:noMultiLvlLbl val="0"/>
      </c:catAx>
      <c:valAx>
        <c:axId val="4459968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a:t>Rapport capital/ revenu</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fr-F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fr-FR"/>
          </a:p>
        </c:txPr>
        <c:crossAx val="445996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rgbClr val="CCCCFF"/>
    </a:solidFill>
    <a:ln w="9525" cap="flat" cmpd="sng" algn="ctr">
      <a:noFill/>
      <a:round/>
    </a:ln>
    <a:effectLst/>
  </c:spPr>
  <c:txPr>
    <a:bodyPr/>
    <a:lstStyle/>
    <a:p>
      <a:pPr>
        <a:defRPr sz="1800"/>
      </a:pPr>
      <a:endParaRPr lang="fr-F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Vitesses de déplacement en kilomètres/h</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clustered"/>
        <c:varyColors val="0"/>
        <c:ser>
          <c:idx val="1"/>
          <c:order val="0"/>
          <c:tx>
            <c:v>km/h</c:v>
          </c:tx>
          <c:spPr>
            <a:solidFill>
              <a:schemeClr val="accent2"/>
            </a:solidFill>
            <a:ln>
              <a:noFill/>
            </a:ln>
            <a:effectLst/>
          </c:spPr>
          <c:invertIfNegative val="0"/>
          <c:dPt>
            <c:idx val="0"/>
            <c:invertIfNegative val="0"/>
            <c:bubble3D val="0"/>
            <c:spPr>
              <a:solidFill>
                <a:srgbClr val="00B050"/>
              </a:solidFill>
              <a:ln>
                <a:noFill/>
              </a:ln>
              <a:effectLst/>
            </c:spPr>
            <c:extLst>
              <c:ext xmlns:c16="http://schemas.microsoft.com/office/drawing/2014/chart" uri="{C3380CC4-5D6E-409C-BE32-E72D297353CC}">
                <c16:uniqueId val="{00000003-A481-4B53-9F3C-59800889374C}"/>
              </c:ext>
            </c:extLst>
          </c:dPt>
          <c:dPt>
            <c:idx val="7"/>
            <c:invertIfNegative val="0"/>
            <c:bubble3D val="0"/>
            <c:spPr>
              <a:solidFill>
                <a:srgbClr val="FF0000"/>
              </a:solidFill>
              <a:ln>
                <a:noFill/>
              </a:ln>
              <a:effectLst/>
            </c:spPr>
            <c:extLst>
              <c:ext xmlns:c16="http://schemas.microsoft.com/office/drawing/2014/chart" uri="{C3380CC4-5D6E-409C-BE32-E72D297353CC}">
                <c16:uniqueId val="{00000002-A481-4B53-9F3C-59800889374C}"/>
              </c:ext>
            </c:extLst>
          </c:dPt>
          <c:dPt>
            <c:idx val="8"/>
            <c:invertIfNegative val="0"/>
            <c:bubble3D val="0"/>
            <c:spPr>
              <a:solidFill>
                <a:srgbClr val="FF0000"/>
              </a:solidFill>
              <a:ln>
                <a:solidFill>
                  <a:srgbClr val="FF0000"/>
                </a:solidFill>
              </a:ln>
              <a:effectLst/>
            </c:spPr>
            <c:extLst>
              <c:ext xmlns:c16="http://schemas.microsoft.com/office/drawing/2014/chart" uri="{C3380CC4-5D6E-409C-BE32-E72D297353CC}">
                <c16:uniqueId val="{00000001-A481-4B53-9F3C-59800889374C}"/>
              </c:ext>
            </c:extLst>
          </c:dPt>
          <c:cat>
            <c:strRef>
              <c:f>Feuil2!$A$24:$A$36</c:f>
              <c:strCache>
                <c:ptCount val="10"/>
                <c:pt idx="0">
                  <c:v>Arbres</c:v>
                </c:pt>
                <c:pt idx="1">
                  <c:v>Homme qui court</c:v>
                </c:pt>
                <c:pt idx="2">
                  <c:v>Vélo</c:v>
                </c:pt>
                <c:pt idx="3">
                  <c:v>Navire de commerce</c:v>
                </c:pt>
                <c:pt idx="4">
                  <c:v>Voiture</c:v>
                </c:pt>
                <c:pt idx="5">
                  <c:v>TGV</c:v>
                </c:pt>
                <c:pt idx="6">
                  <c:v>Son (mach1)</c:v>
                </c:pt>
                <c:pt idx="7">
                  <c:v>Avion de chasse</c:v>
                </c:pt>
                <c:pt idx="8">
                  <c:v>Balle de fusil</c:v>
                </c:pt>
                <c:pt idx="9">
                  <c:v>Lumière</c:v>
                </c:pt>
              </c:strCache>
            </c:strRef>
          </c:cat>
          <c:val>
            <c:numRef>
              <c:f>Feuil2!$B$24:$B$36</c:f>
              <c:numCache>
                <c:formatCode>_-* #,##0_-;\-* #,##0_-;_-* "-"??_-;_-@_-</c:formatCode>
                <c:ptCount val="10"/>
                <c:pt idx="0" formatCode="General">
                  <c:v>4.5662100456621006E-5</c:v>
                </c:pt>
                <c:pt idx="1">
                  <c:v>10</c:v>
                </c:pt>
                <c:pt idx="2">
                  <c:v>20</c:v>
                </c:pt>
                <c:pt idx="3">
                  <c:v>36</c:v>
                </c:pt>
                <c:pt idx="4">
                  <c:v>100</c:v>
                </c:pt>
                <c:pt idx="5">
                  <c:v>300</c:v>
                </c:pt>
                <c:pt idx="6">
                  <c:v>1234.8000000000002</c:v>
                </c:pt>
                <c:pt idx="7">
                  <c:v>2200</c:v>
                </c:pt>
                <c:pt idx="8">
                  <c:v>3600</c:v>
                </c:pt>
                <c:pt idx="9">
                  <c:v>1079252848.8</c:v>
                </c:pt>
              </c:numCache>
            </c:numRef>
          </c:val>
          <c:extLst>
            <c:ext xmlns:c16="http://schemas.microsoft.com/office/drawing/2014/chart" uri="{C3380CC4-5D6E-409C-BE32-E72D297353CC}">
              <c16:uniqueId val="{00000000-A481-4B53-9F3C-59800889374C}"/>
            </c:ext>
          </c:extLst>
        </c:ser>
        <c:dLbls>
          <c:showLegendKey val="0"/>
          <c:showVal val="0"/>
          <c:showCatName val="0"/>
          <c:showSerName val="0"/>
          <c:showPercent val="0"/>
          <c:showBubbleSize val="0"/>
        </c:dLbls>
        <c:gapWidth val="150"/>
        <c:axId val="327427272"/>
        <c:axId val="327427664"/>
      </c:barChart>
      <c:catAx>
        <c:axId val="3274272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crossAx val="327427664"/>
        <c:crossesAt val="1.0000000000000004E-5"/>
        <c:auto val="1"/>
        <c:lblAlgn val="ctr"/>
        <c:lblOffset val="100"/>
        <c:noMultiLvlLbl val="0"/>
      </c:catAx>
      <c:valAx>
        <c:axId val="327427664"/>
        <c:scaling>
          <c:logBase val="10"/>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crossAx val="327427272"/>
        <c:crossesAt val="1"/>
        <c:crossBetween val="between"/>
        <c:majorUnit val="100"/>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600"/>
      </a:pPr>
      <a:endParaRPr lang="fr-FR"/>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4">
  <a:schemeClr val="accent1"/>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drawings/drawing1.xml><?xml version="1.0" encoding="utf-8"?>
<c:userShapes xmlns:c="http://schemas.openxmlformats.org/drawingml/2006/chart">
  <cdr:relSizeAnchor xmlns:cdr="http://schemas.openxmlformats.org/drawingml/2006/chartDrawing">
    <cdr:from>
      <cdr:x>0.69131</cdr:x>
      <cdr:y>0.90499</cdr:y>
    </cdr:from>
    <cdr:to>
      <cdr:x>0.98286</cdr:x>
      <cdr:y>0.9812</cdr:y>
    </cdr:to>
    <cdr:sp macro="" textlink="">
      <cdr:nvSpPr>
        <cdr:cNvPr id="2" name="ZoneTexte 1">
          <a:extLst xmlns:a="http://schemas.openxmlformats.org/drawingml/2006/main">
            <a:ext uri="{FF2B5EF4-FFF2-40B4-BE49-F238E27FC236}">
              <a16:creationId xmlns:a16="http://schemas.microsoft.com/office/drawing/2014/main" id="{A0BF19D9-45EE-422A-A3A5-0575EFDF27C1}"/>
            </a:ext>
          </a:extLst>
        </cdr:cNvPr>
        <cdr:cNvSpPr txBox="1"/>
      </cdr:nvSpPr>
      <cdr:spPr>
        <a:xfrm xmlns:a="http://schemas.openxmlformats.org/drawingml/2006/main">
          <a:off x="5343525" y="4693607"/>
          <a:ext cx="2253528" cy="39525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FR" sz="800" dirty="0"/>
            <a:t>Sources GFN (empreinte)</a:t>
          </a:r>
          <a:r>
            <a:rPr lang="fr-FR" sz="800" baseline="0" dirty="0"/>
            <a:t> et ONU (population)</a:t>
          </a:r>
          <a:endParaRPr lang="fr-FR" sz="800" dirty="0"/>
        </a:p>
      </cdr:txBody>
    </cdr:sp>
  </cdr:relSizeAnchor>
  <cdr:relSizeAnchor xmlns:cdr="http://schemas.openxmlformats.org/drawingml/2006/chartDrawing">
    <cdr:from>
      <cdr:x>0.34063</cdr:x>
      <cdr:y>0.56443</cdr:y>
    </cdr:from>
    <cdr:to>
      <cdr:x>0.73229</cdr:x>
      <cdr:y>0.68299</cdr:y>
    </cdr:to>
    <cdr:sp macro="" textlink="">
      <cdr:nvSpPr>
        <cdr:cNvPr id="3" name="ZoneTexte 2">
          <a:extLst xmlns:a="http://schemas.openxmlformats.org/drawingml/2006/main">
            <a:ext uri="{FF2B5EF4-FFF2-40B4-BE49-F238E27FC236}">
              <a16:creationId xmlns:a16="http://schemas.microsoft.com/office/drawing/2014/main" id="{0DB2A57C-AA31-47DD-8A9E-D76BFD76D4E4}"/>
            </a:ext>
          </a:extLst>
        </cdr:cNvPr>
        <cdr:cNvSpPr txBox="1"/>
      </cdr:nvSpPr>
      <cdr:spPr>
        <a:xfrm xmlns:a="http://schemas.openxmlformats.org/drawingml/2006/main">
          <a:off x="1557338" y="2085975"/>
          <a:ext cx="1790700" cy="4381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FR" sz="2000" dirty="0"/>
            <a:t>Biocapacité par personne</a:t>
          </a:r>
        </a:p>
      </cdr:txBody>
    </cdr:sp>
  </cdr:relSizeAnchor>
  <cdr:relSizeAnchor xmlns:cdr="http://schemas.openxmlformats.org/drawingml/2006/chartDrawing">
    <cdr:from>
      <cdr:x>0.43854</cdr:x>
      <cdr:y>0.22865</cdr:y>
    </cdr:from>
    <cdr:to>
      <cdr:x>0.94063</cdr:x>
      <cdr:y>0.30155</cdr:y>
    </cdr:to>
    <cdr:sp macro="" textlink="">
      <cdr:nvSpPr>
        <cdr:cNvPr id="4" name="ZoneTexte 3">
          <a:extLst xmlns:a="http://schemas.openxmlformats.org/drawingml/2006/main">
            <a:ext uri="{FF2B5EF4-FFF2-40B4-BE49-F238E27FC236}">
              <a16:creationId xmlns:a16="http://schemas.microsoft.com/office/drawing/2014/main" id="{9ADDA569-C3AF-436D-8735-0890529E56A1}"/>
            </a:ext>
          </a:extLst>
        </cdr:cNvPr>
        <cdr:cNvSpPr txBox="1"/>
      </cdr:nvSpPr>
      <cdr:spPr>
        <a:xfrm xmlns:a="http://schemas.openxmlformats.org/drawingml/2006/main">
          <a:off x="2192974" y="790575"/>
          <a:ext cx="2510764" cy="25205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FR" sz="2000" dirty="0"/>
            <a:t>Empreinte écologique en tendance</a:t>
          </a:r>
        </a:p>
      </cdr:txBody>
    </cdr:sp>
  </cdr:relSizeAnchor>
  <cdr:relSizeAnchor xmlns:cdr="http://schemas.openxmlformats.org/drawingml/2006/chartDrawing">
    <cdr:from>
      <cdr:x>0.7619</cdr:x>
      <cdr:y>0.37466</cdr:y>
    </cdr:from>
    <cdr:to>
      <cdr:x>0.94095</cdr:x>
      <cdr:y>0.44077</cdr:y>
    </cdr:to>
    <cdr:sp macro="" textlink="">
      <cdr:nvSpPr>
        <cdr:cNvPr id="5" name="ZoneTexte 4">
          <a:extLst xmlns:a="http://schemas.openxmlformats.org/drawingml/2006/main">
            <a:ext uri="{FF2B5EF4-FFF2-40B4-BE49-F238E27FC236}">
              <a16:creationId xmlns:a16="http://schemas.microsoft.com/office/drawing/2014/main" id="{EB17B5FA-5B5C-483D-9446-08AB3CD0987A}"/>
            </a:ext>
          </a:extLst>
        </cdr:cNvPr>
        <cdr:cNvSpPr txBox="1"/>
      </cdr:nvSpPr>
      <cdr:spPr>
        <a:xfrm xmlns:a="http://schemas.openxmlformats.org/drawingml/2006/main">
          <a:off x="3810000" y="1295400"/>
          <a:ext cx="89535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FR" sz="1600" dirty="0"/>
            <a:t>Projection</a:t>
          </a:r>
        </a:p>
      </cdr:txBody>
    </cdr:sp>
  </cdr:relSizeAnchor>
  <cdr:relSizeAnchor xmlns:cdr="http://schemas.openxmlformats.org/drawingml/2006/chartDrawing">
    <cdr:from>
      <cdr:x>0.78349</cdr:x>
      <cdr:y>0.5023</cdr:y>
    </cdr:from>
    <cdr:to>
      <cdr:x>0.96254</cdr:x>
      <cdr:y>0.56841</cdr:y>
    </cdr:to>
    <cdr:sp macro="" textlink="">
      <cdr:nvSpPr>
        <cdr:cNvPr id="6" name="ZoneTexte 1">
          <a:extLst xmlns:a="http://schemas.openxmlformats.org/drawingml/2006/main">
            <a:ext uri="{FF2B5EF4-FFF2-40B4-BE49-F238E27FC236}">
              <a16:creationId xmlns:a16="http://schemas.microsoft.com/office/drawing/2014/main" id="{8CFC0AB5-144E-4B57-9F5F-3FEF460463F6}"/>
            </a:ext>
          </a:extLst>
        </cdr:cNvPr>
        <cdr:cNvSpPr txBox="1"/>
      </cdr:nvSpPr>
      <cdr:spPr>
        <a:xfrm xmlns:a="http://schemas.openxmlformats.org/drawingml/2006/main">
          <a:off x="3917950" y="1736725"/>
          <a:ext cx="895350"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fr-FR" sz="1600" dirty="0"/>
            <a:t>Objectif</a:t>
          </a:r>
        </a:p>
      </cdr:txBody>
    </cdr:sp>
  </cdr:relSizeAnchor>
</c:userShapes>
</file>

<file path=ppt/drawings/drawing2.xml><?xml version="1.0" encoding="utf-8"?>
<c:userShapes xmlns:c="http://schemas.openxmlformats.org/drawingml/2006/chart">
  <cdr:relSizeAnchor xmlns:cdr="http://schemas.openxmlformats.org/drawingml/2006/chartDrawing">
    <cdr:from>
      <cdr:x>0.09896</cdr:x>
      <cdr:y>0.67793</cdr:y>
    </cdr:from>
    <cdr:to>
      <cdr:x>0.9573</cdr:x>
      <cdr:y>0.68042</cdr:y>
    </cdr:to>
    <cdr:cxnSp macro="">
      <cdr:nvCxnSpPr>
        <cdr:cNvPr id="3" name="Connecteur droit 2">
          <a:extLst xmlns:a="http://schemas.openxmlformats.org/drawingml/2006/main">
            <a:ext uri="{FF2B5EF4-FFF2-40B4-BE49-F238E27FC236}">
              <a16:creationId xmlns:a16="http://schemas.microsoft.com/office/drawing/2014/main" id="{86409C4E-6B6B-42D6-811E-81290E321508}"/>
            </a:ext>
          </a:extLst>
        </cdr:cNvPr>
        <cdr:cNvCxnSpPr/>
      </cdr:nvCxnSpPr>
      <cdr:spPr>
        <a:xfrm xmlns:a="http://schemas.openxmlformats.org/drawingml/2006/main" flipH="1" flipV="1">
          <a:off x="452430" y="2588079"/>
          <a:ext cx="3924330" cy="9506"/>
        </a:xfrm>
        <a:prstGeom xmlns:a="http://schemas.openxmlformats.org/drawingml/2006/main" prst="line">
          <a:avLst/>
        </a:prstGeom>
        <a:ln xmlns:a="http://schemas.openxmlformats.org/drawingml/2006/main">
          <a:prstDash val="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0.67083</cdr:x>
      <cdr:y>0.12843</cdr:y>
    </cdr:from>
    <cdr:to>
      <cdr:x>1</cdr:x>
      <cdr:y>0.23496</cdr:y>
    </cdr:to>
    <cdr:sp macro="" textlink="">
      <cdr:nvSpPr>
        <cdr:cNvPr id="6" name="ZoneTexte 5"/>
        <cdr:cNvSpPr txBox="1"/>
      </cdr:nvSpPr>
      <cdr:spPr>
        <a:xfrm xmlns:a="http://schemas.openxmlformats.org/drawingml/2006/main">
          <a:off x="5908737" y="836407"/>
          <a:ext cx="2899361" cy="693816"/>
        </a:xfrm>
        <a:prstGeom xmlns:a="http://schemas.openxmlformats.org/drawingml/2006/main" prst="rect">
          <a:avLst/>
        </a:prstGeom>
        <a:solidFill xmlns:a="http://schemas.openxmlformats.org/drawingml/2006/main">
          <a:sysClr val="window" lastClr="FFFFFF"/>
        </a:solidFill>
      </cdr:spPr>
      <cdr:txBody>
        <a:bodyPr xmlns:a="http://schemas.openxmlformats.org/drawingml/2006/main" vertOverflow="clip" wrap="square" rtlCol="0"/>
        <a:lstStyle xmlns:a="http://schemas.openxmlformats.org/drawingml/2006/main"/>
        <a:p xmlns:a="http://schemas.openxmlformats.org/drawingml/2006/main">
          <a:r>
            <a:rPr lang="fr-FR" sz="1100"/>
            <a:t>Sources</a:t>
          </a:r>
          <a:r>
            <a:rPr lang="fr-FR" sz="1100" baseline="0"/>
            <a:t> : David </a:t>
          </a:r>
          <a:r>
            <a:rPr lang="fr-FR" sz="1100" baseline="0" dirty="0" err="1"/>
            <a:t>Holmgren</a:t>
          </a:r>
          <a:r>
            <a:rPr lang="fr-FR" sz="1100" baseline="0" dirty="0"/>
            <a:t>,  David Murphy , TheOildrum.com, Iris.</a:t>
          </a:r>
        </a:p>
        <a:p xmlns:a="http://schemas.openxmlformats.org/drawingml/2006/main">
          <a:r>
            <a:rPr lang="fr-FR" sz="1100" baseline="0" dirty="0"/>
            <a:t>Valeurs pour les  USA</a:t>
          </a:r>
          <a:endParaRPr lang="fr-FR" sz="1100" dirty="0"/>
        </a:p>
      </cdr:txBody>
    </cdr:sp>
  </cdr:relSizeAnchor>
</c:userShapes>
</file>

<file path=ppt/drawings/drawing3.xml><?xml version="1.0" encoding="utf-8"?>
<c:userShapes xmlns:c="http://schemas.openxmlformats.org/drawingml/2006/chart">
  <cdr:relSizeAnchor xmlns:cdr="http://schemas.openxmlformats.org/drawingml/2006/chartDrawing">
    <cdr:from>
      <cdr:x>0.74357</cdr:x>
      <cdr:y>0.02312</cdr:y>
    </cdr:from>
    <cdr:to>
      <cdr:x>0.97855</cdr:x>
      <cdr:y>0.20408</cdr:y>
    </cdr:to>
    <cdr:sp macro="" textlink="">
      <cdr:nvSpPr>
        <cdr:cNvPr id="4" name="ZoneTexte 3">
          <a:extLst xmlns:a="http://schemas.openxmlformats.org/drawingml/2006/main">
            <a:ext uri="{FF2B5EF4-FFF2-40B4-BE49-F238E27FC236}">
              <a16:creationId xmlns:a16="http://schemas.microsoft.com/office/drawing/2014/main" id="{8F6A1F4B-8BB7-4E22-B5E5-6B7888C0439B}"/>
            </a:ext>
          </a:extLst>
        </cdr:cNvPr>
        <cdr:cNvSpPr txBox="1"/>
      </cdr:nvSpPr>
      <cdr:spPr>
        <a:xfrm xmlns:a="http://schemas.openxmlformats.org/drawingml/2006/main">
          <a:off x="7368073" y="158573"/>
          <a:ext cx="2328487" cy="124101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FR" sz="2400" b="1" dirty="0"/>
            <a:t>Biocapacité : 2,9</a:t>
          </a:r>
        </a:p>
        <a:p xmlns:a="http://schemas.openxmlformats.org/drawingml/2006/main">
          <a:r>
            <a:rPr lang="fr-FR" sz="2400" b="1" dirty="0"/>
            <a:t>EE    : 4,2</a:t>
          </a:r>
        </a:p>
        <a:p xmlns:a="http://schemas.openxmlformats.org/drawingml/2006/main">
          <a:r>
            <a:rPr lang="fr-FR" sz="2400" b="1" dirty="0"/>
            <a:t>1,4 planète</a:t>
          </a:r>
        </a:p>
      </cdr:txBody>
    </cdr:sp>
  </cdr:relSizeAnchor>
</c:userShapes>
</file>

<file path=ppt/drawings/drawing4.xml><?xml version="1.0" encoding="utf-8"?>
<c:userShapes xmlns:c="http://schemas.openxmlformats.org/drawingml/2006/chart">
  <cdr:relSizeAnchor xmlns:cdr="http://schemas.openxmlformats.org/drawingml/2006/chartDrawing">
    <cdr:from>
      <cdr:x>0.19567</cdr:x>
      <cdr:y>0.21701</cdr:y>
    </cdr:from>
    <cdr:to>
      <cdr:x>0.3688</cdr:x>
      <cdr:y>0.38715</cdr:y>
    </cdr:to>
    <cdr:sp macro="" textlink="">
      <cdr:nvSpPr>
        <cdr:cNvPr id="2" name="ZoneTexte 1">
          <a:extLst xmlns:a="http://schemas.openxmlformats.org/drawingml/2006/main">
            <a:ext uri="{FF2B5EF4-FFF2-40B4-BE49-F238E27FC236}">
              <a16:creationId xmlns:a16="http://schemas.microsoft.com/office/drawing/2014/main" id="{933F9579-5C82-4D10-ABB3-43535D2C1B53}"/>
            </a:ext>
          </a:extLst>
        </cdr:cNvPr>
        <cdr:cNvSpPr txBox="1"/>
      </cdr:nvSpPr>
      <cdr:spPr>
        <a:xfrm xmlns:a="http://schemas.openxmlformats.org/drawingml/2006/main">
          <a:off x="1033464" y="595313"/>
          <a:ext cx="914400" cy="4667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FR" sz="1600" dirty="0"/>
            <a:t>Protocole</a:t>
          </a:r>
          <a:r>
            <a:rPr lang="fr-FR" sz="1600" baseline="0" dirty="0"/>
            <a:t> de Montréal</a:t>
          </a:r>
          <a:endParaRPr lang="fr-FR" sz="1600" dirty="0"/>
        </a:p>
      </cdr:txBody>
    </cdr:sp>
  </cdr:relSizeAnchor>
  <cdr:relSizeAnchor xmlns:cdr="http://schemas.openxmlformats.org/drawingml/2006/chartDrawing">
    <cdr:from>
      <cdr:x>0.22453</cdr:x>
      <cdr:y>0.36632</cdr:y>
    </cdr:from>
    <cdr:to>
      <cdr:x>0.22633</cdr:x>
      <cdr:y>0.89063</cdr:y>
    </cdr:to>
    <cdr:cxnSp macro="">
      <cdr:nvCxnSpPr>
        <cdr:cNvPr id="4" name="Connecteur droit avec flèche 3">
          <a:extLst xmlns:a="http://schemas.openxmlformats.org/drawingml/2006/main">
            <a:ext uri="{FF2B5EF4-FFF2-40B4-BE49-F238E27FC236}">
              <a16:creationId xmlns:a16="http://schemas.microsoft.com/office/drawing/2014/main" id="{FC0CEE69-A7EF-43B0-BB79-AF0CF1C711D4}"/>
            </a:ext>
          </a:extLst>
        </cdr:cNvPr>
        <cdr:cNvCxnSpPr/>
      </cdr:nvCxnSpPr>
      <cdr:spPr>
        <a:xfrm xmlns:a="http://schemas.openxmlformats.org/drawingml/2006/main">
          <a:off x="1185864" y="1004888"/>
          <a:ext cx="9525" cy="1438275"/>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0.38293</cdr:x>
      <cdr:y>0.21991</cdr:y>
    </cdr:from>
    <cdr:to>
      <cdr:x>0.57439</cdr:x>
      <cdr:y>0.39005</cdr:y>
    </cdr:to>
    <cdr:sp macro="" textlink="">
      <cdr:nvSpPr>
        <cdr:cNvPr id="5" name="ZoneTexte 1">
          <a:extLst xmlns:a="http://schemas.openxmlformats.org/drawingml/2006/main">
            <a:ext uri="{FF2B5EF4-FFF2-40B4-BE49-F238E27FC236}">
              <a16:creationId xmlns:a16="http://schemas.microsoft.com/office/drawing/2014/main" id="{5A28B625-C9C0-47B5-B814-00B0DD2F9BB7}"/>
            </a:ext>
          </a:extLst>
        </cdr:cNvPr>
        <cdr:cNvSpPr txBox="1"/>
      </cdr:nvSpPr>
      <cdr:spPr>
        <a:xfrm xmlns:a="http://schemas.openxmlformats.org/drawingml/2006/main">
          <a:off x="2022474" y="603250"/>
          <a:ext cx="1011239" cy="46672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fr-FR" sz="1600" dirty="0"/>
            <a:t>Amendement de Kigali</a:t>
          </a:r>
        </a:p>
      </cdr:txBody>
    </cdr:sp>
  </cdr:relSizeAnchor>
  <cdr:relSizeAnchor xmlns:cdr="http://schemas.openxmlformats.org/drawingml/2006/chartDrawing">
    <cdr:from>
      <cdr:x>0.42441</cdr:x>
      <cdr:y>0.36574</cdr:y>
    </cdr:from>
    <cdr:to>
      <cdr:x>0.42621</cdr:x>
      <cdr:y>0.89005</cdr:y>
    </cdr:to>
    <cdr:cxnSp macro="">
      <cdr:nvCxnSpPr>
        <cdr:cNvPr id="6" name="Connecteur droit avec flèche 5">
          <a:extLst xmlns:a="http://schemas.openxmlformats.org/drawingml/2006/main">
            <a:ext uri="{FF2B5EF4-FFF2-40B4-BE49-F238E27FC236}">
              <a16:creationId xmlns:a16="http://schemas.microsoft.com/office/drawing/2014/main" id="{771F607B-1699-44EF-A85A-9A06BDCA195D}"/>
            </a:ext>
          </a:extLst>
        </cdr:cNvPr>
        <cdr:cNvCxnSpPr/>
      </cdr:nvCxnSpPr>
      <cdr:spPr>
        <a:xfrm xmlns:a="http://schemas.openxmlformats.org/drawingml/2006/main">
          <a:off x="2241550" y="1003300"/>
          <a:ext cx="9525" cy="1438275"/>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5.xml><?xml version="1.0" encoding="utf-8"?>
<c:userShapes xmlns:c="http://schemas.openxmlformats.org/drawingml/2006/chart">
  <cdr:relSizeAnchor xmlns:cdr="http://schemas.openxmlformats.org/drawingml/2006/chartDrawing">
    <cdr:from>
      <cdr:x>0.06563</cdr:x>
      <cdr:y>0.64101</cdr:y>
    </cdr:from>
    <cdr:to>
      <cdr:x>0.95938</cdr:x>
      <cdr:y>0.64448</cdr:y>
    </cdr:to>
    <cdr:cxnSp macro="">
      <cdr:nvCxnSpPr>
        <cdr:cNvPr id="3" name="Connecteur droit 2">
          <a:extLst xmlns:a="http://schemas.openxmlformats.org/drawingml/2006/main">
            <a:ext uri="{FF2B5EF4-FFF2-40B4-BE49-F238E27FC236}">
              <a16:creationId xmlns:a16="http://schemas.microsoft.com/office/drawing/2014/main" id="{AD2BCB21-C86F-44ED-A6F0-42DDBD08177B}"/>
            </a:ext>
          </a:extLst>
        </cdr:cNvPr>
        <cdr:cNvCxnSpPr/>
      </cdr:nvCxnSpPr>
      <cdr:spPr>
        <a:xfrm xmlns:a="http://schemas.openxmlformats.org/drawingml/2006/main" flipV="1">
          <a:off x="580429" y="3764117"/>
          <a:ext cx="7904291" cy="20376"/>
        </a:xfrm>
        <a:prstGeom xmlns:a="http://schemas.openxmlformats.org/drawingml/2006/main" prst="line">
          <a:avLst/>
        </a:prstGeom>
        <a:ln xmlns:a="http://schemas.openxmlformats.org/drawingml/2006/main" w="38100">
          <a:solidFill>
            <a:srgbClr val="92D050"/>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0.02604</cdr:x>
      <cdr:y>0.03299</cdr:y>
    </cdr:from>
    <cdr:to>
      <cdr:x>0.22813</cdr:x>
      <cdr:y>0.17882</cdr:y>
    </cdr:to>
    <cdr:sp macro="" textlink="">
      <cdr:nvSpPr>
        <cdr:cNvPr id="4" name="ZoneTexte 3">
          <a:extLst xmlns:a="http://schemas.openxmlformats.org/drawingml/2006/main">
            <a:ext uri="{FF2B5EF4-FFF2-40B4-BE49-F238E27FC236}">
              <a16:creationId xmlns:a16="http://schemas.microsoft.com/office/drawing/2014/main" id="{A1E16FC4-31FE-4A45-A5BB-F41F89CCC086}"/>
            </a:ext>
          </a:extLst>
        </cdr:cNvPr>
        <cdr:cNvSpPr txBox="1"/>
      </cdr:nvSpPr>
      <cdr:spPr>
        <a:xfrm xmlns:a="http://schemas.openxmlformats.org/drawingml/2006/main">
          <a:off x="119063" y="90488"/>
          <a:ext cx="923925" cy="400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FR" sz="900"/>
            <a:t>GFN données 2012 diff 2017</a:t>
          </a:r>
        </a:p>
        <a:p xmlns:a="http://schemas.openxmlformats.org/drawingml/2006/main">
          <a:endParaRPr lang="fr-FR" sz="900"/>
        </a:p>
      </cdr:txBody>
    </cdr:sp>
  </cdr:relSizeAnchor>
</c:userShapes>
</file>

<file path=ppt/drawings/drawing6.xml><?xml version="1.0" encoding="utf-8"?>
<c:userShapes xmlns:c="http://schemas.openxmlformats.org/drawingml/2006/chart">
  <cdr:relSizeAnchor xmlns:cdr="http://schemas.openxmlformats.org/drawingml/2006/chartDrawing">
    <cdr:from>
      <cdr:x>0.02867</cdr:x>
      <cdr:y>0.6713</cdr:y>
    </cdr:from>
    <cdr:to>
      <cdr:x>0.24847</cdr:x>
      <cdr:y>0.71875</cdr:y>
    </cdr:to>
    <cdr:sp macro="" textlink="">
      <cdr:nvSpPr>
        <cdr:cNvPr id="4" name="TextBox 3"/>
        <cdr:cNvSpPr txBox="1"/>
      </cdr:nvSpPr>
      <cdr:spPr>
        <a:xfrm xmlns:a="http://schemas.openxmlformats.org/drawingml/2006/main">
          <a:off x="256995" y="4008731"/>
          <a:ext cx="1970229" cy="28335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dirty="0"/>
            <a:t>World Biocapacity in 1961</a:t>
          </a:r>
        </a:p>
      </cdr:txBody>
    </cdr:sp>
  </cdr:relSizeAnchor>
  <cdr:relSizeAnchor xmlns:cdr="http://schemas.openxmlformats.org/drawingml/2006/chartDrawing">
    <cdr:from>
      <cdr:x>0.02816</cdr:x>
      <cdr:y>0.74687</cdr:y>
    </cdr:from>
    <cdr:to>
      <cdr:x>0.23181</cdr:x>
      <cdr:y>0.79026</cdr:y>
    </cdr:to>
    <cdr:sp macro="" textlink="">
      <cdr:nvSpPr>
        <cdr:cNvPr id="5" name="TextBox 4"/>
        <cdr:cNvSpPr txBox="1"/>
      </cdr:nvSpPr>
      <cdr:spPr>
        <a:xfrm xmlns:a="http://schemas.openxmlformats.org/drawingml/2006/main">
          <a:off x="252424" y="4460032"/>
          <a:ext cx="1825511" cy="25907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dirty="0"/>
            <a:t>World Biocapacity in 2012</a:t>
          </a:r>
        </a:p>
      </cdr:txBody>
    </cdr:sp>
  </cdr:relSizeAnchor>
  <cdr:relSizeAnchor xmlns:cdr="http://schemas.openxmlformats.org/drawingml/2006/chartDrawing">
    <cdr:from>
      <cdr:x>0.65832</cdr:x>
      <cdr:y>0.09735</cdr:y>
    </cdr:from>
    <cdr:to>
      <cdr:x>0.74662</cdr:x>
      <cdr:y>0.18091</cdr:y>
    </cdr:to>
    <cdr:sp macro="" textlink="">
      <cdr:nvSpPr>
        <cdr:cNvPr id="6" name="TextBox 5"/>
        <cdr:cNvSpPr txBox="1"/>
      </cdr:nvSpPr>
      <cdr:spPr>
        <a:xfrm xmlns:a="http://schemas.openxmlformats.org/drawingml/2006/main">
          <a:off x="6932548" y="712077"/>
          <a:ext cx="929905" cy="61121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00"/>
            <a:t>High Human Development</a:t>
          </a:r>
        </a:p>
        <a:p xmlns:a="http://schemas.openxmlformats.org/drawingml/2006/main">
          <a:endParaRPr lang="en-US" sz="1000"/>
        </a:p>
      </cdr:txBody>
    </cdr:sp>
  </cdr:relSizeAnchor>
  <cdr:relSizeAnchor xmlns:cdr="http://schemas.openxmlformats.org/drawingml/2006/chartDrawing">
    <cdr:from>
      <cdr:x>0.75027</cdr:x>
      <cdr:y>0.09844</cdr:y>
    </cdr:from>
    <cdr:to>
      <cdr:x>0.84741</cdr:x>
      <cdr:y>0.16426</cdr:y>
    </cdr:to>
    <cdr:sp macro="" textlink="">
      <cdr:nvSpPr>
        <cdr:cNvPr id="7" name="TextBox 1"/>
        <cdr:cNvSpPr txBox="1"/>
      </cdr:nvSpPr>
      <cdr:spPr>
        <a:xfrm xmlns:a="http://schemas.openxmlformats.org/drawingml/2006/main">
          <a:off x="7900838" y="720054"/>
          <a:ext cx="1022973" cy="48145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1000"/>
            <a:t>Very High Human Development</a:t>
          </a:r>
        </a:p>
        <a:p xmlns:a="http://schemas.openxmlformats.org/drawingml/2006/main">
          <a:endParaRPr lang="en-US" sz="1000"/>
        </a:p>
      </cdr:txBody>
    </cdr:sp>
  </cdr:relSizeAnchor>
  <cdr:relSizeAnchor xmlns:cdr="http://schemas.openxmlformats.org/drawingml/2006/chartDrawing">
    <cdr:from>
      <cdr:x>0.28033</cdr:x>
      <cdr:y>0.43716</cdr:y>
    </cdr:from>
    <cdr:to>
      <cdr:x>0.55455</cdr:x>
      <cdr:y>0.53625</cdr:y>
    </cdr:to>
    <cdr:sp macro="" textlink="">
      <cdr:nvSpPr>
        <cdr:cNvPr id="8" name="Rectangle 7"/>
        <cdr:cNvSpPr/>
      </cdr:nvSpPr>
      <cdr:spPr>
        <a:xfrm xmlns:a="http://schemas.openxmlformats.org/drawingml/2006/main">
          <a:off x="2929701" y="3306785"/>
          <a:ext cx="2865853" cy="749548"/>
        </a:xfrm>
        <a:prstGeom xmlns:a="http://schemas.openxmlformats.org/drawingml/2006/main" prst="rect">
          <a:avLst/>
        </a:prstGeom>
        <a:solidFill xmlns:a="http://schemas.openxmlformats.org/drawingml/2006/main">
          <a:srgbClr val="4F81BD">
            <a:alpha val="17000"/>
          </a:srgbClr>
        </a:solidFill>
        <a:ln xmlns:a="http://schemas.openxmlformats.org/drawingml/2006/main" w="25400" cap="flat" cmpd="sng" algn="ctr">
          <a:no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nchorCtr="1"/>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r>
            <a:rPr lang="en-US" sz="1100">
              <a:solidFill>
                <a:sysClr val="windowText" lastClr="000000"/>
              </a:solidFill>
              <a:latin typeface="Calibri"/>
            </a:rPr>
            <a:t>Global Sustainable Development Quadrant</a:t>
          </a:r>
          <a:endParaRPr lang="en-US">
            <a:solidFill>
              <a:sysClr val="windowText" lastClr="000000"/>
            </a:solidFill>
          </a:endParaRPr>
        </a:p>
      </cdr:txBody>
    </cdr:sp>
  </cdr:relSizeAnchor>
  <cdr:relSizeAnchor xmlns:cdr="http://schemas.openxmlformats.org/drawingml/2006/chartDrawing">
    <cdr:from>
      <cdr:x>0.06128</cdr:x>
      <cdr:y>0.94874</cdr:y>
    </cdr:from>
    <cdr:to>
      <cdr:x>0.71254</cdr:x>
      <cdr:y>0.99783</cdr:y>
    </cdr:to>
    <cdr:sp macro="" textlink="">
      <cdr:nvSpPr>
        <cdr:cNvPr id="9" name="TextBox 1"/>
        <cdr:cNvSpPr txBox="1"/>
      </cdr:nvSpPr>
      <cdr:spPr>
        <a:xfrm xmlns:a="http://schemas.openxmlformats.org/drawingml/2006/main">
          <a:off x="640474" y="7176595"/>
          <a:ext cx="6806280" cy="37129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marL="0" marR="0" indent="0" defTabSz="914400" rtl="0" eaLnBrk="1" fontAlgn="auto" latinLnBrk="0" hangingPunct="1">
            <a:lnSpc>
              <a:spcPct val="100000"/>
            </a:lnSpc>
            <a:spcBef>
              <a:spcPts val="0"/>
            </a:spcBef>
            <a:spcAft>
              <a:spcPts val="0"/>
            </a:spcAft>
            <a:buClrTx/>
            <a:buSzTx/>
            <a:buFontTx/>
            <a:buNone/>
            <a:tabLst/>
            <a:defRPr/>
          </a:pPr>
          <a:r>
            <a:rPr lang="en-US" sz="900" b="0" i="0" baseline="0">
              <a:solidFill>
                <a:sysClr val="windowText" lastClr="000000">
                  <a:lumMod val="75000"/>
                  <a:lumOff val="25000"/>
                </a:sysClr>
              </a:solidFill>
              <a:latin typeface="Calibri"/>
            </a:rPr>
            <a:t>Ecological Footprint values are 2012 values from the 2016 National Footprint Accounts, Global Footprint Network </a:t>
          </a:r>
        </a:p>
        <a:p xmlns:a="http://schemas.openxmlformats.org/drawingml/2006/main">
          <a:pPr marL="0" marR="0" indent="0" defTabSz="914400" rtl="0" eaLnBrk="1" fontAlgn="auto" latinLnBrk="0" hangingPunct="1">
            <a:lnSpc>
              <a:spcPct val="100000"/>
            </a:lnSpc>
            <a:spcBef>
              <a:spcPts val="0"/>
            </a:spcBef>
            <a:spcAft>
              <a:spcPts val="0"/>
            </a:spcAft>
            <a:buClrTx/>
            <a:buSzTx/>
            <a:buFontTx/>
            <a:buNone/>
            <a:tabLst/>
            <a:defRPr/>
          </a:pPr>
          <a:r>
            <a:rPr lang="en-US" sz="900" b="0" i="0" baseline="0">
              <a:solidFill>
                <a:sysClr val="windowText" lastClr="000000">
                  <a:lumMod val="75000"/>
                  <a:lumOff val="25000"/>
                </a:sysClr>
              </a:solidFill>
              <a:latin typeface="Calibri"/>
            </a:rPr>
            <a:t>HDI 2012 values are from the 2015 Human Development Report, UNDP</a:t>
          </a:r>
          <a:endParaRPr lang="en-US" sz="900" b="1" i="0" baseline="0">
            <a:solidFill>
              <a:sysClr val="windowText" lastClr="000000">
                <a:lumMod val="75000"/>
                <a:lumOff val="25000"/>
              </a:sysClr>
            </a:solidFill>
            <a:latin typeface="Calibri"/>
          </a:endParaRPr>
        </a:p>
        <a:p xmlns:a="http://schemas.openxmlformats.org/drawingml/2006/main">
          <a:endParaRPr lang="en-US" sz="900">
            <a:solidFill>
              <a:sysClr val="windowText" lastClr="000000">
                <a:lumMod val="75000"/>
                <a:lumOff val="25000"/>
              </a:sysClr>
            </a:solidFill>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0.00833</cdr:x>
      <cdr:y>0.90104</cdr:y>
    </cdr:from>
    <cdr:to>
      <cdr:x>0.20417</cdr:x>
      <cdr:y>0.99132</cdr:y>
    </cdr:to>
    <cdr:sp macro="" textlink="">
      <cdr:nvSpPr>
        <cdr:cNvPr id="2" name="ZoneTexte 1">
          <a:extLst xmlns:a="http://schemas.openxmlformats.org/drawingml/2006/main">
            <a:ext uri="{FF2B5EF4-FFF2-40B4-BE49-F238E27FC236}">
              <a16:creationId xmlns:a16="http://schemas.microsoft.com/office/drawing/2014/main" id="{773C487A-DF9C-4006-A11F-11A9BCBC58EF}"/>
            </a:ext>
          </a:extLst>
        </cdr:cNvPr>
        <cdr:cNvSpPr txBox="1"/>
      </cdr:nvSpPr>
      <cdr:spPr>
        <a:xfrm xmlns:a="http://schemas.openxmlformats.org/drawingml/2006/main">
          <a:off x="38100" y="2471739"/>
          <a:ext cx="895350" cy="2476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FR" sz="900"/>
            <a:t>Source Total</a:t>
          </a:r>
        </a:p>
      </cdr:txBody>
    </cdr:sp>
  </cdr:relSizeAnchor>
</c:userShapes>
</file>

<file path=ppt/drawings/drawing8.xml><?xml version="1.0" encoding="utf-8"?>
<c:userShapes xmlns:c="http://schemas.openxmlformats.org/drawingml/2006/chart">
  <cdr:relSizeAnchor xmlns:cdr="http://schemas.openxmlformats.org/drawingml/2006/chartDrawing">
    <cdr:from>
      <cdr:x>0.50116</cdr:x>
      <cdr:y>0.1454</cdr:y>
    </cdr:from>
    <cdr:to>
      <cdr:x>0.50116</cdr:x>
      <cdr:y>0.91988</cdr:y>
    </cdr:to>
    <cdr:cxnSp macro="">
      <cdr:nvCxnSpPr>
        <cdr:cNvPr id="3" name="Connecteur droit 2">
          <a:extLst xmlns:a="http://schemas.openxmlformats.org/drawingml/2006/main">
            <a:ext uri="{FF2B5EF4-FFF2-40B4-BE49-F238E27FC236}">
              <a16:creationId xmlns:a16="http://schemas.microsoft.com/office/drawing/2014/main" id="{03FC9847-52A9-4876-8D70-D3971851B0B2}"/>
            </a:ext>
          </a:extLst>
        </cdr:cNvPr>
        <cdr:cNvCxnSpPr/>
      </cdr:nvCxnSpPr>
      <cdr:spPr>
        <a:xfrm xmlns:a="http://schemas.openxmlformats.org/drawingml/2006/main">
          <a:off x="3090852" y="466713"/>
          <a:ext cx="0" cy="2486023"/>
        </a:xfrm>
        <a:prstGeom xmlns:a="http://schemas.openxmlformats.org/drawingml/2006/main" prst="line">
          <a:avLst/>
        </a:prstGeom>
        <a:ln xmlns:a="http://schemas.openxmlformats.org/drawingml/2006/main" w="38100">
          <a:solidFill>
            <a:srgbClr val="00B050"/>
          </a:solidFill>
          <a:prstDash val="sys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485596-21BD-4701-A15A-B0E756EE202B}" type="datetimeFigureOut">
              <a:rPr lang="fr-FR" smtClean="0"/>
              <a:t>22/08/2019</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A52701-CD75-4444-A42A-CBD5328FB89C}" type="slidenum">
              <a:rPr lang="fr-FR" smtClean="0"/>
              <a:t>‹N°›</a:t>
            </a:fld>
            <a:endParaRPr lang="fr-FR"/>
          </a:p>
        </p:txBody>
      </p:sp>
    </p:spTree>
    <p:extLst>
      <p:ext uri="{BB962C8B-B14F-4D97-AF65-F5344CB8AC3E}">
        <p14:creationId xmlns:p14="http://schemas.microsoft.com/office/powerpoint/2010/main" val="854806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 </a:t>
            </a:r>
            <a:r>
              <a:rPr lang="en-US" dirty="0" err="1"/>
              <a:t>L’objectif</a:t>
            </a:r>
            <a:r>
              <a:rPr lang="en-US" dirty="0"/>
              <a:t> </a:t>
            </a:r>
            <a:r>
              <a:rPr lang="en-US" dirty="0" err="1"/>
              <a:t>n’est</a:t>
            </a:r>
            <a:r>
              <a:rPr lang="en-US" dirty="0"/>
              <a:t> pas de </a:t>
            </a:r>
            <a:r>
              <a:rPr lang="en-US" dirty="0" err="1"/>
              <a:t>recueillir</a:t>
            </a:r>
            <a:r>
              <a:rPr lang="en-US" dirty="0"/>
              <a:t> des </a:t>
            </a:r>
            <a:r>
              <a:rPr lang="en-US" dirty="0" err="1"/>
              <a:t>informa­tions</a:t>
            </a:r>
            <a:r>
              <a:rPr lang="en-US" dirty="0"/>
              <a:t> </a:t>
            </a:r>
            <a:r>
              <a:rPr lang="en-US" dirty="0" err="1"/>
              <a:t>ni</a:t>
            </a:r>
            <a:r>
              <a:rPr lang="en-US" dirty="0"/>
              <a:t> de </a:t>
            </a:r>
            <a:r>
              <a:rPr lang="en-US" dirty="0" err="1"/>
              <a:t>satisfaire</a:t>
            </a:r>
            <a:r>
              <a:rPr lang="en-US" dirty="0"/>
              <a:t> </a:t>
            </a:r>
            <a:r>
              <a:rPr lang="en-US" dirty="0" err="1"/>
              <a:t>notre</a:t>
            </a:r>
            <a:r>
              <a:rPr lang="en-US" dirty="0"/>
              <a:t> </a:t>
            </a:r>
            <a:r>
              <a:rPr lang="en-US" dirty="0" err="1"/>
              <a:t>curiosité</a:t>
            </a:r>
            <a:r>
              <a:rPr lang="en-US" dirty="0"/>
              <a:t>, </a:t>
            </a:r>
            <a:r>
              <a:rPr lang="en-US" dirty="0" err="1"/>
              <a:t>mais</a:t>
            </a:r>
            <a:r>
              <a:rPr lang="en-US" dirty="0"/>
              <a:t> de prendre </a:t>
            </a:r>
            <a:r>
              <a:rPr lang="en-US" dirty="0" err="1"/>
              <a:t>une</a:t>
            </a:r>
            <a:r>
              <a:rPr lang="en-US" dirty="0"/>
              <a:t> </a:t>
            </a:r>
            <a:r>
              <a:rPr lang="en-US" dirty="0" err="1"/>
              <a:t>douloureuse</a:t>
            </a:r>
            <a:r>
              <a:rPr lang="en-US" dirty="0"/>
              <a:t> conscience, </a:t>
            </a:r>
            <a:r>
              <a:rPr lang="en-US" dirty="0" err="1"/>
              <a:t>d’oser</a:t>
            </a:r>
            <a:r>
              <a:rPr lang="en-US" dirty="0"/>
              <a:t> transformer </a:t>
            </a:r>
            <a:r>
              <a:rPr lang="en-US" dirty="0" err="1"/>
              <a:t>en</a:t>
            </a:r>
            <a:r>
              <a:rPr lang="en-US" dirty="0"/>
              <a:t> </a:t>
            </a:r>
            <a:r>
              <a:rPr lang="en-US" dirty="0" err="1"/>
              <a:t>souffrance</a:t>
            </a:r>
            <a:r>
              <a:rPr lang="en-US" dirty="0"/>
              <a:t> </a:t>
            </a:r>
            <a:r>
              <a:rPr lang="en-US" dirty="0" err="1"/>
              <a:t>personnelle</a:t>
            </a:r>
            <a:r>
              <a:rPr lang="en-US" dirty="0"/>
              <a:t> </a:t>
            </a:r>
            <a:r>
              <a:rPr lang="en-US" dirty="0" err="1"/>
              <a:t>ce</a:t>
            </a:r>
            <a:r>
              <a:rPr lang="en-US" dirty="0"/>
              <a:t> qui se </a:t>
            </a:r>
            <a:r>
              <a:rPr lang="en-US" dirty="0" err="1"/>
              <a:t>passe</a:t>
            </a:r>
            <a:r>
              <a:rPr lang="en-US" dirty="0"/>
              <a:t> dans le monde, et </a:t>
            </a:r>
            <a:r>
              <a:rPr lang="en-US" dirty="0" err="1"/>
              <a:t>ainsi</a:t>
            </a:r>
            <a:r>
              <a:rPr lang="en-US" dirty="0"/>
              <a:t> de </a:t>
            </a:r>
            <a:r>
              <a:rPr lang="en-US" dirty="0" err="1"/>
              <a:t>reconnaître</a:t>
            </a:r>
            <a:r>
              <a:rPr lang="en-US" dirty="0"/>
              <a:t> la contribution que </a:t>
            </a:r>
            <a:r>
              <a:rPr lang="en-US" dirty="0" err="1"/>
              <a:t>chacun</a:t>
            </a:r>
            <a:r>
              <a:rPr lang="en-US" dirty="0"/>
              <a:t> </a:t>
            </a:r>
            <a:r>
              <a:rPr lang="en-US" dirty="0" err="1"/>
              <a:t>peut</a:t>
            </a:r>
            <a:r>
              <a:rPr lang="en-US" dirty="0"/>
              <a:t> </a:t>
            </a:r>
            <a:r>
              <a:rPr lang="en-US" dirty="0" err="1"/>
              <a:t>apporter</a:t>
            </a:r>
            <a:r>
              <a:rPr lang="en-US" dirty="0"/>
              <a:t> ». </a:t>
            </a:r>
          </a:p>
          <a:p>
            <a:pPr marL="0" indent="0">
              <a:buNone/>
            </a:pPr>
            <a:r>
              <a:rPr lang="en-US" i="1" dirty="0"/>
              <a:t>Laudato </a:t>
            </a:r>
            <a:r>
              <a:rPr lang="en-US" i="1" dirty="0" err="1"/>
              <a:t>si</a:t>
            </a:r>
            <a:r>
              <a:rPr lang="en-US" i="1" dirty="0"/>
              <a:t> § 19</a:t>
            </a:r>
            <a:endParaRPr lang="fr-FR" i="1" dirty="0"/>
          </a:p>
          <a:p>
            <a:endParaRPr lang="fr-FR" dirty="0"/>
          </a:p>
        </p:txBody>
      </p:sp>
      <p:sp>
        <p:nvSpPr>
          <p:cNvPr id="4" name="Espace réservé du numéro de diapositive 3"/>
          <p:cNvSpPr>
            <a:spLocks noGrp="1"/>
          </p:cNvSpPr>
          <p:nvPr>
            <p:ph type="sldNum" sz="quarter" idx="5"/>
          </p:nvPr>
        </p:nvSpPr>
        <p:spPr/>
        <p:txBody>
          <a:bodyPr/>
          <a:lstStyle/>
          <a:p>
            <a:fld id="{25A52701-CD75-4444-A42A-CBD5328FB89C}" type="slidenum">
              <a:rPr lang="fr-FR" smtClean="0"/>
              <a:t>2</a:t>
            </a:fld>
            <a:endParaRPr lang="fr-FR"/>
          </a:p>
        </p:txBody>
      </p:sp>
    </p:spTree>
    <p:extLst>
      <p:ext uri="{BB962C8B-B14F-4D97-AF65-F5344CB8AC3E}">
        <p14:creationId xmlns:p14="http://schemas.microsoft.com/office/powerpoint/2010/main" val="344784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1</a:t>
            </a:r>
            <a:r>
              <a:rPr lang="fr-FR" baseline="30000" dirty="0"/>
              <a:t>er</a:t>
            </a:r>
            <a:r>
              <a:rPr lang="fr-FR" dirty="0"/>
              <a:t> jour du dépassement en 2019. En 1998, c’était le 30 septembre, deux mois après.  1,7 planète</a:t>
            </a:r>
          </a:p>
        </p:txBody>
      </p:sp>
      <p:sp>
        <p:nvSpPr>
          <p:cNvPr id="4" name="Espace réservé du numéro de diapositive 3"/>
          <p:cNvSpPr>
            <a:spLocks noGrp="1"/>
          </p:cNvSpPr>
          <p:nvPr>
            <p:ph type="sldNum" sz="quarter" idx="5"/>
          </p:nvPr>
        </p:nvSpPr>
        <p:spPr/>
        <p:txBody>
          <a:bodyPr/>
          <a:lstStyle/>
          <a:p>
            <a:fld id="{25A52701-CD75-4444-A42A-CBD5328FB89C}" type="slidenum">
              <a:rPr lang="fr-FR" smtClean="0"/>
              <a:t>3</a:t>
            </a:fld>
            <a:endParaRPr lang="fr-FR"/>
          </a:p>
        </p:txBody>
      </p:sp>
    </p:spTree>
    <p:extLst>
      <p:ext uri="{BB962C8B-B14F-4D97-AF65-F5344CB8AC3E}">
        <p14:creationId xmlns:p14="http://schemas.microsoft.com/office/powerpoint/2010/main" val="136315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Deux facteurs :</a:t>
            </a:r>
          </a:p>
          <a:p>
            <a:r>
              <a:rPr lang="fr-FR" dirty="0"/>
              <a:t>On peut diminuer l’empreinte par personne en diminuant le niveau de consommation/personne, c’est la sobriété</a:t>
            </a:r>
          </a:p>
          <a:p>
            <a:r>
              <a:rPr lang="fr-FR" dirty="0"/>
              <a:t>On peut augmenter la biocapacité par personne en diminuant la population, par une politique malthusienne.</a:t>
            </a:r>
          </a:p>
          <a:p>
            <a:r>
              <a:rPr lang="fr-FR" dirty="0"/>
              <a:t>La contrôle des naissances pour ajuster la population au niveau de ressources est une pratique aussi ancienne que l’Homme. Mais il est difficile à manier au niveau mondial, et surtout il ne doit pas occulter le premier facteur.</a:t>
            </a:r>
          </a:p>
          <a:p>
            <a:r>
              <a:rPr lang="fr-FR" dirty="0"/>
              <a:t>Croire que la population va diminuer spontanément avant que nos limites soient atteintes selon les modèles des démographes est une illusion dangereuse.</a:t>
            </a:r>
          </a:p>
          <a:p>
            <a:endParaRPr lang="fr-FR" dirty="0"/>
          </a:p>
        </p:txBody>
      </p:sp>
      <p:sp>
        <p:nvSpPr>
          <p:cNvPr id="4" name="Espace réservé du numéro de diapositive 3"/>
          <p:cNvSpPr>
            <a:spLocks noGrp="1"/>
          </p:cNvSpPr>
          <p:nvPr>
            <p:ph type="sldNum" sz="quarter" idx="5"/>
          </p:nvPr>
        </p:nvSpPr>
        <p:spPr/>
        <p:txBody>
          <a:bodyPr/>
          <a:lstStyle/>
          <a:p>
            <a:fld id="{25A52701-CD75-4444-A42A-CBD5328FB89C}" type="slidenum">
              <a:rPr lang="fr-FR" smtClean="0"/>
              <a:t>4</a:t>
            </a:fld>
            <a:endParaRPr lang="fr-FR"/>
          </a:p>
        </p:txBody>
      </p:sp>
    </p:spTree>
    <p:extLst>
      <p:ext uri="{BB962C8B-B14F-4D97-AF65-F5344CB8AC3E}">
        <p14:creationId xmlns:p14="http://schemas.microsoft.com/office/powerpoint/2010/main" val="3657959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On peut dépasser nos limites – non nos frontières – car elles ne se voient pas : taux de CO2, acidité des océans, perte de biodiversité du sol… Les conséquences du passage de la limite se voient mais à terme, et trop tard.</a:t>
            </a:r>
          </a:p>
          <a:p>
            <a:r>
              <a:rPr lang="fr-FR" dirty="0"/>
              <a:t>C’est comme la conduite d’une voiture. La frontière c’est 80 km/h, la limite n’est pas connue, sauf quand la voiture est dans le fossé ou contre un arbre.</a:t>
            </a:r>
          </a:p>
          <a:p>
            <a:r>
              <a:rPr lang="fr-FR" dirty="0"/>
              <a:t>Ou comme la dinde de Noël, elle n’est jamais aussi contente que la veille de Noël.</a:t>
            </a:r>
          </a:p>
          <a:p>
            <a:endParaRPr lang="fr-FR" dirty="0"/>
          </a:p>
          <a:p>
            <a:r>
              <a:rPr lang="fr-FR" dirty="0"/>
              <a:t>Le premier process de l’épuisement concerne des phénomènes</a:t>
            </a:r>
            <a:r>
              <a:rPr lang="fr-FR" baseline="0" dirty="0"/>
              <a:t> localisés, dont les effets locaux n’ont pas d’impact direct sur l’ensemble de la biosphère. Mais il peut conduire à un effondrement à terme, par exemple l’épuisement du pétrole ou du gaz peut entraîner des conséquences importantes dans les conditions de vie, donc dans la population et son alimentation.</a:t>
            </a:r>
          </a:p>
          <a:p>
            <a:r>
              <a:rPr lang="fr-FR" baseline="0" dirty="0"/>
              <a:t>Le second process de l’effondrement concerne des phénomènes plus complexes, par exemple le déversement de phosphore dans l’océan, qui diffuse sur tout le globe, contre l’effet duquel il peut y avoir des mécanismes de résistance temporaire, mais qui une fois le dépassement de seuil atteint pendant une certaine durée, peut entraîner un effondrement global de la richesse halieutique.</a:t>
            </a:r>
            <a:endParaRPr lang="fr-FR" dirty="0"/>
          </a:p>
        </p:txBody>
      </p:sp>
      <p:sp>
        <p:nvSpPr>
          <p:cNvPr id="4" name="Espace réservé du numéro de diapositive 3"/>
          <p:cNvSpPr>
            <a:spLocks noGrp="1"/>
          </p:cNvSpPr>
          <p:nvPr>
            <p:ph type="sldNum" sz="quarter" idx="10"/>
          </p:nvPr>
        </p:nvSpPr>
        <p:spPr/>
        <p:txBody>
          <a:bodyPr/>
          <a:lstStyle/>
          <a:p>
            <a:fld id="{1EA5410E-3496-40DD-958A-0AE3BC17C9B0}" type="slidenum">
              <a:rPr lang="fr-FR" smtClean="0"/>
              <a:t>5</a:t>
            </a:fld>
            <a:endParaRPr lang="fr-FR"/>
          </a:p>
        </p:txBody>
      </p:sp>
    </p:spTree>
    <p:extLst>
      <p:ext uri="{BB962C8B-B14F-4D97-AF65-F5344CB8AC3E}">
        <p14:creationId xmlns:p14="http://schemas.microsoft.com/office/powerpoint/2010/main" val="42077949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Voir tableau en diapos complémentaires</a:t>
            </a:r>
          </a:p>
          <a:p>
            <a:r>
              <a:rPr lang="fr-FR" sz="1200" b="1" kern="1200" dirty="0">
                <a:solidFill>
                  <a:schemeClr val="tx1"/>
                </a:solidFill>
                <a:effectLst/>
                <a:latin typeface="+mn-lt"/>
                <a:ea typeface="+mn-ea"/>
                <a:cs typeface="+mn-cs"/>
              </a:rPr>
              <a:t>le climat</a:t>
            </a:r>
            <a:r>
              <a:rPr lang="fr-FR" sz="1200" kern="1200" dirty="0">
                <a:solidFill>
                  <a:schemeClr val="tx1"/>
                </a:solidFill>
                <a:effectLst/>
                <a:latin typeface="+mn-lt"/>
                <a:ea typeface="+mn-ea"/>
                <a:cs typeface="+mn-cs"/>
              </a:rPr>
              <a:t>, nous atteignons 405 ppm en 2017, donc nous avons passé la frontière des 350 ppm, déjà en forte augmentation par rapport à la situation stable avec 280 ppm avant la seconde révolution industrielle. Et un niveau de 450 ppm probable à la fin du siècle entraînerait une augmentation de température supérieure à 2°C.</a:t>
            </a:r>
          </a:p>
          <a:p>
            <a:r>
              <a:rPr lang="fr-FR" sz="1200" b="1" kern="1200" dirty="0">
                <a:solidFill>
                  <a:schemeClr val="tx1"/>
                </a:solidFill>
                <a:effectLst/>
                <a:latin typeface="+mn-lt"/>
                <a:ea typeface="+mn-ea"/>
                <a:cs typeface="+mn-cs"/>
              </a:rPr>
              <a:t>La perte de biodiversité</a:t>
            </a:r>
            <a:r>
              <a:rPr lang="fr-FR" sz="1200" kern="1200" dirty="0">
                <a:solidFill>
                  <a:schemeClr val="tx1"/>
                </a:solidFill>
                <a:effectLst/>
                <a:latin typeface="+mn-lt"/>
                <a:ea typeface="+mn-ea"/>
                <a:cs typeface="+mn-cs"/>
              </a:rPr>
              <a:t> selon la perte de diversité génétique (c’est-à-dire d’extinction totale d’espèces) en nombre d’espèces éteintes par million d’espèce. Le taux actuel est de l’ordre de 100 à 1000, l’incertitude est d’un ordre 10. Il est supérieur de 100 fois au taux pré industriel d’extinction des espèces connues depuis un million d’années (1). La frontière proposée est de 10, elle est donc dépassée au moins d’un facteur 10…</a:t>
            </a:r>
          </a:p>
          <a:p>
            <a:r>
              <a:rPr lang="fr-FR" sz="1200" b="1" kern="1200" dirty="0">
                <a:solidFill>
                  <a:schemeClr val="tx1"/>
                </a:solidFill>
                <a:effectLst/>
                <a:latin typeface="+mn-lt"/>
                <a:ea typeface="+mn-ea"/>
                <a:cs typeface="+mn-cs"/>
              </a:rPr>
              <a:t>Le cycle de l’azote</a:t>
            </a:r>
            <a:r>
              <a:rPr lang="fr-FR" sz="1200" kern="1200" dirty="0">
                <a:solidFill>
                  <a:schemeClr val="tx1"/>
                </a:solidFill>
                <a:effectLst/>
                <a:latin typeface="+mn-lt"/>
                <a:ea typeface="+mn-ea"/>
                <a:cs typeface="+mn-cs"/>
              </a:rPr>
              <a:t> est mesuré par la quantité d’azote retirée de l’atmosphère pour un usage humain (millions tonnes/an), dont la majeure partie se retrouve dans les cours d’eau et les océans. La frontière proposée est de 60 MT/an,, avec une incertitude de 50 %. Le taux actuel est de 150 principalement utilisé pour les engrais.</a:t>
            </a:r>
          </a:p>
          <a:p>
            <a:r>
              <a:rPr lang="fr-FR" sz="1200" kern="1200" dirty="0">
                <a:solidFill>
                  <a:schemeClr val="tx1"/>
                </a:solidFill>
                <a:effectLst/>
                <a:latin typeface="+mn-lt"/>
                <a:ea typeface="+mn-ea"/>
                <a:cs typeface="+mn-cs"/>
              </a:rPr>
              <a:t>C’est entre autres l’origine d’émissions d’oxydes d’azote, un des GES et d’acidification des écosystèmes terrestres. Il provoque l’eutrophisation.</a:t>
            </a:r>
          </a:p>
          <a:p>
            <a:r>
              <a:rPr lang="fr-FR" sz="1200" kern="1200" dirty="0">
                <a:solidFill>
                  <a:schemeClr val="tx1"/>
                </a:solidFill>
                <a:effectLst/>
                <a:latin typeface="+mn-lt"/>
                <a:ea typeface="+mn-ea"/>
                <a:cs typeface="+mn-cs"/>
              </a:rPr>
              <a:t>Limite : 35 millions de tonnes /an de production industrielle, soit 25 % du total de l’azote fixé naturellement par les écosystèmes terrestres. </a:t>
            </a:r>
          </a:p>
          <a:p>
            <a:r>
              <a:rPr lang="fr-FR" sz="1200" b="1" kern="1200" dirty="0">
                <a:solidFill>
                  <a:schemeClr val="tx1"/>
                </a:solidFill>
                <a:effectLst/>
                <a:latin typeface="+mn-lt"/>
                <a:ea typeface="+mn-ea"/>
                <a:cs typeface="+mn-cs"/>
              </a:rPr>
              <a:t>Le cycle du phosphore</a:t>
            </a:r>
            <a:r>
              <a:rPr lang="fr-FR" sz="1200" kern="1200" dirty="0">
                <a:solidFill>
                  <a:schemeClr val="tx1"/>
                </a:solidFill>
                <a:effectLst/>
                <a:latin typeface="+mn-lt"/>
                <a:ea typeface="+mn-ea"/>
                <a:cs typeface="+mn-cs"/>
              </a:rPr>
              <a:t> mesuré par la quantité de phosphore rejetée dans les océans (millions tonnes/an), de l’ordre de 22 Mt actuellement, la frontière est de 11 à 12 Mt/ans. Un excès de 20 % phosphate / rejets naturels a provoqué des extinctions massives d’espèces dans les océans. Usage principal engrais.</a:t>
            </a:r>
          </a:p>
          <a:p>
            <a:r>
              <a:rPr lang="fr-FR" sz="1200" b="1" kern="1200" dirty="0">
                <a:solidFill>
                  <a:schemeClr val="tx1"/>
                </a:solidFill>
                <a:effectLst/>
                <a:latin typeface="+mn-lt"/>
                <a:ea typeface="+mn-ea"/>
                <a:cs typeface="+mn-cs"/>
              </a:rPr>
              <a:t>Usage des terres</a:t>
            </a:r>
            <a:r>
              <a:rPr lang="fr-FR" sz="1200" kern="1200" dirty="0">
                <a:solidFill>
                  <a:schemeClr val="tx1"/>
                </a:solidFill>
                <a:effectLst/>
                <a:latin typeface="+mn-lt"/>
                <a:ea typeface="+mn-ea"/>
                <a:cs typeface="+mn-cs"/>
              </a:rPr>
              <a:t> : indicateur introduit en 2014. Le taux de forêts restantes, qui est de 62 % aujourd’hui, avec une frontière proposée de 75 % en moyenne, mais qui pourrait &lt; 54 %. Pour les forêts tropicales, qui ont un impact sur la pluviométrie, et les forêts boréales, qui ont un impact sur l’</a:t>
            </a:r>
            <a:r>
              <a:rPr lang="fr-FR" sz="1200" kern="1200" dirty="0" err="1">
                <a:solidFill>
                  <a:schemeClr val="tx1"/>
                </a:solidFill>
                <a:effectLst/>
                <a:latin typeface="+mn-lt"/>
                <a:ea typeface="+mn-ea"/>
                <a:cs typeface="+mn-cs"/>
              </a:rPr>
              <a:t>albedo</a:t>
            </a:r>
            <a:r>
              <a:rPr lang="fr-FR" sz="1200" kern="1200" dirty="0">
                <a:solidFill>
                  <a:schemeClr val="tx1"/>
                </a:solidFill>
                <a:effectLst/>
                <a:latin typeface="+mn-lt"/>
                <a:ea typeface="+mn-ea"/>
                <a:cs typeface="+mn-cs"/>
              </a:rPr>
              <a:t>, le seuil serait de 85 %. Pour les forêts tempérées, il serait de 50 %.</a:t>
            </a:r>
          </a:p>
          <a:p>
            <a:r>
              <a:rPr lang="fr-FR" sz="1200" b="1" kern="1200" dirty="0">
                <a:solidFill>
                  <a:schemeClr val="tx1"/>
                </a:solidFill>
                <a:effectLst/>
                <a:latin typeface="+mn-lt"/>
                <a:ea typeface="+mn-ea"/>
                <a:cs typeface="+mn-cs"/>
              </a:rPr>
              <a:t>L’ozone</a:t>
            </a:r>
            <a:r>
              <a:rPr lang="fr-FR" sz="1200" kern="1200" dirty="0">
                <a:solidFill>
                  <a:schemeClr val="tx1"/>
                </a:solidFill>
                <a:effectLst/>
                <a:latin typeface="+mn-lt"/>
                <a:ea typeface="+mn-ea"/>
                <a:cs typeface="+mn-cs"/>
              </a:rPr>
              <a:t> avait diminué suite au protocole de Montréal de 1987. En 2009? Les CFC ont été supprimés sauf pour le domaine médical. Mais on a découvert en 2018 que le CFC 11 utilisé en réfrigération avait augmenté de 25 % depuis 2012. il proviendrait de l’Est de l’Asie. Il a de nouveau diminué récemment.</a:t>
            </a:r>
          </a:p>
          <a:p>
            <a:r>
              <a:rPr lang="fr-FR" sz="1200" kern="1200" dirty="0">
                <a:solidFill>
                  <a:schemeClr val="tx1"/>
                </a:solidFill>
                <a:effectLst/>
                <a:latin typeface="+mn-lt"/>
                <a:ea typeface="+mn-ea"/>
                <a:cs typeface="+mn-cs"/>
              </a:rPr>
              <a:t>https://www.nature.com/articles/s41586-018-0106-2</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86D3BBF8-B4B0-4BBC-9500-0F686AB780BE}" type="slidenum">
              <a:rPr lang="fr-FR" smtClean="0"/>
              <a:t>6</a:t>
            </a:fld>
            <a:endParaRPr lang="fr-FR"/>
          </a:p>
        </p:txBody>
      </p:sp>
    </p:spTree>
    <p:extLst>
      <p:ext uri="{BB962C8B-B14F-4D97-AF65-F5344CB8AC3E}">
        <p14:creationId xmlns:p14="http://schemas.microsoft.com/office/powerpoint/2010/main" val="2949740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L’acidification des océans</a:t>
            </a:r>
            <a:r>
              <a:rPr lang="fr-FR" sz="1200" kern="1200" dirty="0">
                <a:solidFill>
                  <a:schemeClr val="tx1"/>
                </a:solidFill>
                <a:effectLst/>
                <a:latin typeface="+mn-lt"/>
                <a:ea typeface="+mn-ea"/>
                <a:cs typeface="+mn-cs"/>
              </a:rPr>
              <a:t> et mesurée par le niveau de saturation de l’aragonite à la surface des eaux de mer. Si ce niveau est inférieur à 1, l’aragonite se dissout. Or de nombreux éléments du plancton forment leur carapace soit en aragonite soit en calcite.</a:t>
            </a:r>
          </a:p>
          <a:p>
            <a:r>
              <a:rPr lang="fr-FR" sz="1200" kern="1200" dirty="0">
                <a:solidFill>
                  <a:schemeClr val="tx1"/>
                </a:solidFill>
                <a:effectLst/>
                <a:latin typeface="+mn-lt"/>
                <a:ea typeface="+mn-ea"/>
                <a:cs typeface="+mn-cs"/>
              </a:rPr>
              <a:t>La frontière proposée est de 80 % du niveau de saturation de l’ère pré industrielle. Nous ne sommes à 84 %. La frontière serait donc de de 2,7, avec une incertitude de 10 %, le niveau actuel est de 2,9. On est très proche du seuil.</a:t>
            </a:r>
          </a:p>
          <a:p>
            <a:r>
              <a:rPr lang="fr-FR" sz="1200" kern="1200" dirty="0">
                <a:solidFill>
                  <a:schemeClr val="tx1"/>
                </a:solidFill>
                <a:effectLst/>
                <a:latin typeface="+mn-lt"/>
                <a:ea typeface="+mn-ea"/>
                <a:cs typeface="+mn-cs"/>
              </a:rPr>
              <a:t>S’ils ne peuvent plus former leur carapace, ils ne pourront plus vivre. Pb de chaîne alimentaire et de production d’oxygène.</a:t>
            </a:r>
          </a:p>
          <a:p>
            <a:endParaRPr lang="fr-FR" dirty="0"/>
          </a:p>
        </p:txBody>
      </p:sp>
      <p:sp>
        <p:nvSpPr>
          <p:cNvPr id="4" name="Espace réservé du numéro de diapositive 3"/>
          <p:cNvSpPr>
            <a:spLocks noGrp="1"/>
          </p:cNvSpPr>
          <p:nvPr>
            <p:ph type="sldNum" sz="quarter" idx="5"/>
          </p:nvPr>
        </p:nvSpPr>
        <p:spPr/>
        <p:txBody>
          <a:bodyPr/>
          <a:lstStyle/>
          <a:p>
            <a:fld id="{25A52701-CD75-4444-A42A-CBD5328FB89C}" type="slidenum">
              <a:rPr lang="fr-FR" smtClean="0"/>
              <a:t>7</a:t>
            </a:fld>
            <a:endParaRPr lang="fr-FR"/>
          </a:p>
        </p:txBody>
      </p:sp>
    </p:spTree>
    <p:extLst>
      <p:ext uri="{BB962C8B-B14F-4D97-AF65-F5344CB8AC3E}">
        <p14:creationId xmlns:p14="http://schemas.microsoft.com/office/powerpoint/2010/main" val="2784491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6">
            <a:extLst>
              <a:ext uri="{FF2B5EF4-FFF2-40B4-BE49-F238E27FC236}">
                <a16:creationId xmlns:a16="http://schemas.microsoft.com/office/drawing/2014/main" id="{0A973CB5-F68A-42EC-BEA1-D57D3D711F46}"/>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0C2CDACB-8B00-4071-8E30-88689AFC092F}" type="slidenum">
              <a:rPr lang="fr-FR" altLang="fr-FR" sz="1400" smtClean="0"/>
              <a:pPr>
                <a:spcBef>
                  <a:spcPct val="0"/>
                </a:spcBef>
              </a:pPr>
              <a:t>8</a:t>
            </a:fld>
            <a:endParaRPr lang="fr-FR" altLang="fr-FR" sz="1400"/>
          </a:p>
        </p:txBody>
      </p:sp>
      <p:sp>
        <p:nvSpPr>
          <p:cNvPr id="36867" name="Rectangle 1">
            <a:extLst>
              <a:ext uri="{FF2B5EF4-FFF2-40B4-BE49-F238E27FC236}">
                <a16:creationId xmlns:a16="http://schemas.microsoft.com/office/drawing/2014/main" id="{22E7CA19-AE76-4E6C-9BC0-27FC61AC5429}"/>
              </a:ext>
            </a:extLst>
          </p:cNvPr>
          <p:cNvSpPr>
            <a:spLocks noGrp="1" noRot="1" noChangeAspect="1" noChangeArrowheads="1" noTextEdit="1"/>
          </p:cNvSpPr>
          <p:nvPr>
            <p:ph type="sldImg"/>
          </p:nvPr>
        </p:nvSpPr>
        <p:spPr>
          <a:xfrm>
            <a:off x="217488" y="812800"/>
            <a:ext cx="7124700"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8" name="Rectangle 2">
            <a:extLst>
              <a:ext uri="{FF2B5EF4-FFF2-40B4-BE49-F238E27FC236}">
                <a16:creationId xmlns:a16="http://schemas.microsoft.com/office/drawing/2014/main" id="{04736AF9-A54D-4D70-AFED-159FA5BC0909}"/>
              </a:ext>
            </a:extLst>
          </p:cNvPr>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3843257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Extraction 47 T/an, dont rejets 32 T. métaux rares diamant, antimoine, césium, plomb… la quantité a été x par 2 entre 1930 et 1960, 1960 et 1990, 1990 et 2000.</a:t>
            </a:r>
          </a:p>
          <a:p>
            <a:r>
              <a:rPr lang="fr-FR" dirty="0"/>
              <a:t>50 T soit 50 000 kg de roches pour extraire 1 kg de gallium.</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Absorption : N, P, CO2, acidification. </a:t>
            </a:r>
            <a:r>
              <a:rPr lang="fr-FR" sz="1200" b="1" kern="1200" dirty="0">
                <a:solidFill>
                  <a:schemeClr val="tx1"/>
                </a:solidFill>
                <a:effectLst/>
                <a:latin typeface="+mn-lt"/>
                <a:ea typeface="+mn-ea"/>
                <a:cs typeface="+mn-cs"/>
              </a:rPr>
              <a:t>Le cycle de l’azote</a:t>
            </a:r>
            <a:r>
              <a:rPr lang="fr-FR" sz="1200" kern="1200" dirty="0">
                <a:solidFill>
                  <a:schemeClr val="tx1"/>
                </a:solidFill>
                <a:effectLst/>
                <a:latin typeface="+mn-lt"/>
                <a:ea typeface="+mn-ea"/>
                <a:cs typeface="+mn-cs"/>
              </a:rPr>
              <a:t> la frontière proposée est de 60 MT/an, avec une incertitude de 50 %. Le taux actuel est de 150. </a:t>
            </a:r>
            <a:r>
              <a:rPr lang="fr-FR" sz="1200" b="1" kern="1200" dirty="0">
                <a:solidFill>
                  <a:schemeClr val="tx1"/>
                </a:solidFill>
                <a:effectLst/>
                <a:latin typeface="+mn-lt"/>
                <a:ea typeface="+mn-ea"/>
                <a:cs typeface="+mn-cs"/>
              </a:rPr>
              <a:t>P</a:t>
            </a:r>
            <a:r>
              <a:rPr lang="fr-FR" sz="1200" kern="1200" dirty="0">
                <a:solidFill>
                  <a:schemeClr val="tx1"/>
                </a:solidFill>
                <a:effectLst/>
                <a:latin typeface="+mn-lt"/>
                <a:ea typeface="+mn-ea"/>
                <a:cs typeface="+mn-cs"/>
              </a:rPr>
              <a:t> 22 Mt actuellement, la frontière est de 11 à 12 Mt/an.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Erosion nous perdons environ 2T de terre par ha et par an</a:t>
            </a:r>
          </a:p>
          <a:p>
            <a:r>
              <a:rPr lang="fr-FR" dirty="0"/>
              <a:t> </a:t>
            </a:r>
          </a:p>
          <a:p>
            <a:r>
              <a:rPr lang="fr-FR" dirty="0"/>
              <a:t>Énergie</a:t>
            </a:r>
          </a:p>
          <a:p>
            <a:r>
              <a:rPr lang="fr-FR" dirty="0"/>
              <a:t>Peut on produire 40 % de notre consommation actuelle avec des énergie dont l’EROIE est moins important que celui des énergies fossiles ?</a:t>
            </a:r>
          </a:p>
          <a:p>
            <a:r>
              <a:rPr lang="fr-FR" dirty="0"/>
              <a:t>Capital/travail : a ré augmenté depuis la fin des années 1990. </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Capital x par 3,6 depuis 1960</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895D060A-E253-4070-9F20-D584F3D2E1F9}" type="slidenum">
              <a:rPr lang="fr-FR" smtClean="0"/>
              <a:t>9</a:t>
            </a:fld>
            <a:endParaRPr lang="fr-FR"/>
          </a:p>
        </p:txBody>
      </p:sp>
    </p:spTree>
    <p:extLst>
      <p:ext uri="{BB962C8B-B14F-4D97-AF65-F5344CB8AC3E}">
        <p14:creationId xmlns:p14="http://schemas.microsoft.com/office/powerpoint/2010/main" val="3669187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L’EROIE diminue au fur et à mesure du temps car on a utilisé les énergies les plus </a:t>
            </a:r>
            <a:r>
              <a:rPr lang="fr-FR" dirty="0" err="1"/>
              <a:t>efficentes</a:t>
            </a:r>
            <a:r>
              <a:rPr lang="fr-FR" dirty="0"/>
              <a:t> au début. C’est un parallèle à la loi des rendements décroissants de Ricardo, </a:t>
            </a:r>
            <a:r>
              <a:rPr lang="fr-FR" dirty="0" err="1"/>
              <a:t>apliquée</a:t>
            </a:r>
            <a:r>
              <a:rPr lang="fr-FR" dirty="0"/>
              <a:t> à l’énergie.</a:t>
            </a:r>
          </a:p>
          <a:p>
            <a:r>
              <a:rPr lang="fr-FR" dirty="0"/>
              <a:t>Une autre limite de l’énergie est le rapport </a:t>
            </a:r>
            <a:r>
              <a:rPr lang="fr-FR" sz="1200" dirty="0"/>
              <a:t>Capex : Capital </a:t>
            </a:r>
            <a:r>
              <a:rPr lang="fr-FR" sz="1200" dirty="0" err="1"/>
              <a:t>Expenditures</a:t>
            </a:r>
            <a:r>
              <a:rPr lang="fr-FR" sz="1200" dirty="0"/>
              <a:t>/ Opex : </a:t>
            </a:r>
            <a:r>
              <a:rPr lang="fr-FR" sz="1200" dirty="0" err="1"/>
              <a:t>Operational</a:t>
            </a:r>
            <a:r>
              <a:rPr lang="fr-FR" sz="1200" dirty="0"/>
              <a:t> </a:t>
            </a:r>
            <a:r>
              <a:rPr lang="fr-FR" sz="1200" dirty="0" err="1"/>
              <a:t>Expenditures</a:t>
            </a:r>
            <a:r>
              <a:rPr lang="fr-FR" sz="1200" dirty="0"/>
              <a:t> c’est-à-dire la part du coût en capital par rapport au coût en fonctionnement. Les énergies renouvelables sont beaucoup plus gourmandes en capital. Le rapport est de 10/1 pour le charbon, 25/1 pour un parc éolien, 90 /1 pour une centrale solaire et 300 pour 1 pour le solaire résidentiel.</a:t>
            </a:r>
          </a:p>
          <a:p>
            <a:endParaRPr lang="fr-FR" dirty="0"/>
          </a:p>
        </p:txBody>
      </p:sp>
      <p:sp>
        <p:nvSpPr>
          <p:cNvPr id="4" name="Espace réservé du numéro de diapositive 3"/>
          <p:cNvSpPr>
            <a:spLocks noGrp="1"/>
          </p:cNvSpPr>
          <p:nvPr>
            <p:ph type="sldNum" sz="quarter" idx="5"/>
          </p:nvPr>
        </p:nvSpPr>
        <p:spPr/>
        <p:txBody>
          <a:bodyPr/>
          <a:lstStyle/>
          <a:p>
            <a:fld id="{25A52701-CD75-4444-A42A-CBD5328FB89C}" type="slidenum">
              <a:rPr lang="fr-FR" smtClean="0"/>
              <a:t>10</a:t>
            </a:fld>
            <a:endParaRPr lang="fr-FR"/>
          </a:p>
        </p:txBody>
      </p:sp>
    </p:spTree>
    <p:extLst>
      <p:ext uri="{BB962C8B-B14F-4D97-AF65-F5344CB8AC3E}">
        <p14:creationId xmlns:p14="http://schemas.microsoft.com/office/powerpoint/2010/main" val="616747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temps est supérieur à l’espace</a:t>
            </a:r>
          </a:p>
        </p:txBody>
      </p:sp>
      <p:sp>
        <p:nvSpPr>
          <p:cNvPr id="4" name="Espace réservé du numéro de diapositive 3"/>
          <p:cNvSpPr>
            <a:spLocks noGrp="1"/>
          </p:cNvSpPr>
          <p:nvPr>
            <p:ph type="sldNum" sz="quarter" idx="5"/>
          </p:nvPr>
        </p:nvSpPr>
        <p:spPr/>
        <p:txBody>
          <a:bodyPr/>
          <a:lstStyle/>
          <a:p>
            <a:fld id="{25A52701-CD75-4444-A42A-CBD5328FB89C}" type="slidenum">
              <a:rPr lang="fr-FR" smtClean="0"/>
              <a:t>12</a:t>
            </a:fld>
            <a:endParaRPr lang="fr-FR"/>
          </a:p>
        </p:txBody>
      </p:sp>
    </p:spTree>
    <p:extLst>
      <p:ext uri="{BB962C8B-B14F-4D97-AF65-F5344CB8AC3E}">
        <p14:creationId xmlns:p14="http://schemas.microsoft.com/office/powerpoint/2010/main" val="272708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accent1"/>
                </a:solidFill>
              </a:rPr>
              <a:t>Économique</a:t>
            </a:r>
            <a:r>
              <a:rPr lang="fr-FR" dirty="0"/>
              <a:t>, le moyen le plus efficace et efficient de maintenir en vie notre humanité ?</a:t>
            </a:r>
          </a:p>
          <a:p>
            <a:r>
              <a:rPr lang="fr-FR" b="1" dirty="0">
                <a:solidFill>
                  <a:schemeClr val="accent1"/>
                </a:solidFill>
              </a:rPr>
              <a:t>Cognitif</a:t>
            </a:r>
            <a:r>
              <a:rPr lang="fr-FR" dirty="0"/>
              <a:t>, retrouver dans le rapport à la réalité nos capacités à faire et à nous construire ?</a:t>
            </a:r>
          </a:p>
          <a:p>
            <a:r>
              <a:rPr lang="fr-FR" b="1" dirty="0">
                <a:solidFill>
                  <a:schemeClr val="accent1"/>
                </a:solidFill>
              </a:rPr>
              <a:t>Spirituel</a:t>
            </a:r>
            <a:r>
              <a:rPr lang="fr-FR" dirty="0"/>
              <a:t>, prendre le temps de rendre grâce à notre Créateur ?</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25A52701-CD75-4444-A42A-CBD5328FB89C}" type="slidenum">
              <a:rPr lang="fr-FR" smtClean="0"/>
              <a:t>13</a:t>
            </a:fld>
            <a:endParaRPr lang="fr-FR"/>
          </a:p>
        </p:txBody>
      </p:sp>
    </p:spTree>
    <p:extLst>
      <p:ext uri="{BB962C8B-B14F-4D97-AF65-F5344CB8AC3E}">
        <p14:creationId xmlns:p14="http://schemas.microsoft.com/office/powerpoint/2010/main" val="26551536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306C4F9-EC7E-4A84-A7C0-0D3BE0B68C36}" type="slidenum">
              <a:rPr lang="fr-FR" smtClean="0"/>
              <a:t>15</a:t>
            </a:fld>
            <a:endParaRPr lang="fr-FR"/>
          </a:p>
        </p:txBody>
      </p:sp>
    </p:spTree>
    <p:extLst>
      <p:ext uri="{BB962C8B-B14F-4D97-AF65-F5344CB8AC3E}">
        <p14:creationId xmlns:p14="http://schemas.microsoft.com/office/powerpoint/2010/main" val="28534353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L’ozone</a:t>
            </a:r>
            <a:r>
              <a:rPr lang="fr-FR" sz="1200" kern="1200" dirty="0">
                <a:solidFill>
                  <a:schemeClr val="tx1"/>
                </a:solidFill>
                <a:effectLst/>
                <a:latin typeface="+mn-lt"/>
                <a:ea typeface="+mn-ea"/>
                <a:cs typeface="+mn-cs"/>
              </a:rPr>
              <a:t> avait diminué suite au protocole de Montréal de 1987. En 2009? Les CFC ont été supprimés sauf pour le domaine médical. Mais on a découvert en 2018 que le CFC 11 utilisé en réfrigération avait augmenté de 25 % depuis 2012. il proviendrait de l’Est de l’Asie. Il a de nouveau diminué récemment.</a:t>
            </a:r>
          </a:p>
          <a:p>
            <a:r>
              <a:rPr lang="fr-FR" sz="1200" kern="1200" dirty="0">
                <a:solidFill>
                  <a:schemeClr val="tx1"/>
                </a:solidFill>
                <a:effectLst/>
                <a:latin typeface="+mn-lt"/>
                <a:ea typeface="+mn-ea"/>
                <a:cs typeface="+mn-cs"/>
              </a:rPr>
              <a:t>L'amendement de Kigali, qui devrait entrer en vigueur le 1er janvier 2019, vise à réduire considérablement l’utilisation future de produits chimiques libérant de puissants gaz à effet de serre dans l'atmosphère. </a:t>
            </a:r>
          </a:p>
          <a:p>
            <a:r>
              <a:rPr lang="fr-FR" sz="1200" kern="1200" dirty="0">
                <a:solidFill>
                  <a:schemeClr val="tx1"/>
                </a:solidFill>
                <a:effectLst/>
                <a:latin typeface="+mn-lt"/>
                <a:ea typeface="+mn-ea"/>
                <a:cs typeface="+mn-cs"/>
              </a:rPr>
              <a:t>L’évaluation, qui vise à renforcer le fondement scientifique des décisions prises par les Parties au Protocole de Montréal, présente également des scénarios actualisés pour permettre la récupération de l’ozone grâce à :</a:t>
            </a:r>
          </a:p>
          <a:p>
            <a:r>
              <a:rPr lang="fr-FR" sz="1200" kern="1200" dirty="0">
                <a:solidFill>
                  <a:schemeClr val="tx1"/>
                </a:solidFill>
                <a:effectLst/>
                <a:latin typeface="+mn-lt"/>
                <a:ea typeface="+mn-ea"/>
                <a:cs typeface="+mn-cs"/>
              </a:rPr>
              <a:t>l'élimination complète des émissions contrôlées et non contrôlées de substances telles que le tétrachlorure de carbone et le dichlorométhane</a:t>
            </a:r>
            <a:br>
              <a:rPr lang="fr-FR" sz="1200" kern="1200" dirty="0">
                <a:solidFill>
                  <a:schemeClr val="tx1"/>
                </a:solidFill>
                <a:effectLst/>
                <a:latin typeface="+mn-lt"/>
                <a:ea typeface="+mn-ea"/>
                <a:cs typeface="+mn-cs"/>
              </a:rPr>
            </a:br>
            <a:r>
              <a:rPr lang="fr-FR" sz="1200" kern="1200" dirty="0">
                <a:solidFill>
                  <a:schemeClr val="tx1"/>
                </a:solidFill>
                <a:effectLst/>
                <a:latin typeface="+mn-lt"/>
                <a:ea typeface="+mn-ea"/>
                <a:cs typeface="+mn-cs"/>
              </a:rPr>
              <a:t>la récupération et la destruction des banques de chlorofluorocarbures (CFC), halons et </a:t>
            </a:r>
            <a:r>
              <a:rPr lang="fr-FR" sz="1200" kern="1200" dirty="0" err="1">
                <a:solidFill>
                  <a:schemeClr val="tx1"/>
                </a:solidFill>
                <a:effectLst/>
                <a:latin typeface="+mn-lt"/>
                <a:ea typeface="+mn-ea"/>
                <a:cs typeface="+mn-cs"/>
              </a:rPr>
              <a:t>hydrochlorofluorocarbures</a:t>
            </a:r>
            <a:r>
              <a:rPr lang="fr-FR" sz="1200" kern="1200" dirty="0">
                <a:solidFill>
                  <a:schemeClr val="tx1"/>
                </a:solidFill>
                <a:effectLst/>
                <a:latin typeface="+mn-lt"/>
                <a:ea typeface="+mn-ea"/>
                <a:cs typeface="+mn-cs"/>
              </a:rPr>
              <a:t> (HCFC)</a:t>
            </a:r>
            <a:br>
              <a:rPr lang="fr-FR" sz="1200" kern="1200" dirty="0">
                <a:solidFill>
                  <a:schemeClr val="tx1"/>
                </a:solidFill>
                <a:effectLst/>
                <a:latin typeface="+mn-lt"/>
                <a:ea typeface="+mn-ea"/>
                <a:cs typeface="+mn-cs"/>
              </a:rPr>
            </a:br>
            <a:r>
              <a:rPr lang="fr-FR" sz="1200" kern="1200" dirty="0">
                <a:solidFill>
                  <a:schemeClr val="tx1"/>
                </a:solidFill>
                <a:effectLst/>
                <a:latin typeface="+mn-lt"/>
                <a:ea typeface="+mn-ea"/>
                <a:cs typeface="+mn-cs"/>
              </a:rPr>
              <a:t>l'élimination de la production de HCFC et de bromure de méthyle</a:t>
            </a:r>
            <a:br>
              <a:rPr lang="fr-FR" sz="1200" kern="1200" dirty="0">
                <a:solidFill>
                  <a:schemeClr val="tx1"/>
                </a:solidFill>
                <a:effectLst/>
                <a:latin typeface="+mn-lt"/>
                <a:ea typeface="+mn-ea"/>
                <a:cs typeface="+mn-cs"/>
              </a:rPr>
            </a:br>
            <a:r>
              <a:rPr lang="fr-FR" sz="1200" kern="1200" dirty="0">
                <a:solidFill>
                  <a:schemeClr val="tx1"/>
                </a:solidFill>
                <a:effectLst/>
                <a:latin typeface="+mn-lt"/>
                <a:ea typeface="+mn-ea"/>
                <a:cs typeface="+mn-cs"/>
              </a:rPr>
              <a:t>l'atténuation des émissions d'oxyde nitreux</a:t>
            </a:r>
          </a:p>
        </p:txBody>
      </p:sp>
      <p:sp>
        <p:nvSpPr>
          <p:cNvPr id="4" name="Espace réservé du numéro de diapositive 3"/>
          <p:cNvSpPr>
            <a:spLocks noGrp="1"/>
          </p:cNvSpPr>
          <p:nvPr>
            <p:ph type="sldNum" sz="quarter" idx="5"/>
          </p:nvPr>
        </p:nvSpPr>
        <p:spPr/>
        <p:txBody>
          <a:bodyPr/>
          <a:lstStyle/>
          <a:p>
            <a:fld id="{25A52701-CD75-4444-A42A-CBD5328FB89C}" type="slidenum">
              <a:rPr lang="fr-FR" smtClean="0"/>
              <a:t>16</a:t>
            </a:fld>
            <a:endParaRPr lang="fr-FR"/>
          </a:p>
        </p:txBody>
      </p:sp>
    </p:spTree>
    <p:extLst>
      <p:ext uri="{BB962C8B-B14F-4D97-AF65-F5344CB8AC3E}">
        <p14:creationId xmlns:p14="http://schemas.microsoft.com/office/powerpoint/2010/main" val="10717297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L’indicateur d’eau est correct au niveau moyen mondial mais localement dramatique.</a:t>
            </a:r>
          </a:p>
        </p:txBody>
      </p:sp>
      <p:sp>
        <p:nvSpPr>
          <p:cNvPr id="4" name="Espace réservé du numéro de diapositive 3"/>
          <p:cNvSpPr>
            <a:spLocks noGrp="1"/>
          </p:cNvSpPr>
          <p:nvPr>
            <p:ph type="sldNum" sz="quarter" idx="5"/>
          </p:nvPr>
        </p:nvSpPr>
        <p:spPr/>
        <p:txBody>
          <a:bodyPr/>
          <a:lstStyle/>
          <a:p>
            <a:fld id="{25A52701-CD75-4444-A42A-CBD5328FB89C}" type="slidenum">
              <a:rPr lang="fr-FR" smtClean="0"/>
              <a:t>18</a:t>
            </a:fld>
            <a:endParaRPr lang="fr-FR"/>
          </a:p>
        </p:txBody>
      </p:sp>
    </p:spTree>
    <p:extLst>
      <p:ext uri="{BB962C8B-B14F-4D97-AF65-F5344CB8AC3E}">
        <p14:creationId xmlns:p14="http://schemas.microsoft.com/office/powerpoint/2010/main" val="33815381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FFC30378-F435-4E2E-8D68-B895E0ACF58B}" type="slidenum">
              <a:rPr lang="fr-FR" altLang="fr-FR" sz="1400" smtClean="0"/>
              <a:pPr>
                <a:spcBef>
                  <a:spcPct val="0"/>
                </a:spcBef>
              </a:pPr>
              <a:t>21</a:t>
            </a:fld>
            <a:endParaRPr lang="fr-FR" altLang="fr-FR" sz="1400"/>
          </a:p>
        </p:txBody>
      </p:sp>
      <p:sp>
        <p:nvSpPr>
          <p:cNvPr id="22531" name="Rectangle 1"/>
          <p:cNvSpPr>
            <a:spLocks noGrp="1" noRot="1" noChangeAspect="1" noChangeArrowheads="1" noTextEdit="1"/>
          </p:cNvSpPr>
          <p:nvPr>
            <p:ph type="sldImg"/>
          </p:nvPr>
        </p:nvSpPr>
        <p:spPr>
          <a:xfrm>
            <a:off x="139700" y="768350"/>
            <a:ext cx="6819900" cy="38369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4" name="Text Box 2"/>
          <p:cNvSpPr txBox="1">
            <a:spLocks noGrp="1" noChangeArrowheads="1"/>
          </p:cNvSpPr>
          <p:nvPr>
            <p:ph type="body" idx="1"/>
          </p:nvPr>
        </p:nvSpPr>
        <p:spPr>
          <a:xfrm>
            <a:off x="685800" y="4400550"/>
            <a:ext cx="5486400" cy="3600450"/>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p>
            <a:pPr marL="215900" indent="-214313" eaLnBrk="1">
              <a:spcBef>
                <a:spcPct val="0"/>
              </a:spcBef>
              <a:tabLst>
                <a:tab pos="723900" algn="l"/>
                <a:tab pos="1447800" algn="l"/>
                <a:tab pos="2171700" algn="l"/>
                <a:tab pos="2895600" algn="l"/>
                <a:tab pos="3619500" algn="l"/>
                <a:tab pos="4343400" algn="l"/>
                <a:tab pos="5067300" algn="l"/>
              </a:tabLst>
              <a:defRPr/>
            </a:pPr>
            <a:r>
              <a:rPr lang="fr-FR" altLang="fr-FR" sz="2000">
                <a:ea typeface="ＭＳ Ｐゴシック" panose="020B0600070205080204" pitchFamily="34" charset="-128"/>
              </a:rPr>
              <a:t>Un indicateur unique mais double en même temps, la part de la surface utilisée par l’homme et la part restant libre</a:t>
            </a:r>
          </a:p>
          <a:p>
            <a:pPr marL="215900" indent="-214313" eaLnBrk="1">
              <a:spcBef>
                <a:spcPct val="0"/>
              </a:spcBef>
              <a:tabLst>
                <a:tab pos="723900" algn="l"/>
                <a:tab pos="1447800" algn="l"/>
                <a:tab pos="2171700" algn="l"/>
                <a:tab pos="2895600" algn="l"/>
                <a:tab pos="3619500" algn="l"/>
                <a:tab pos="4343400" algn="l"/>
                <a:tab pos="5067300" algn="l"/>
              </a:tabLst>
              <a:defRPr/>
            </a:pPr>
            <a:r>
              <a:rPr lang="fr-FR" altLang="fr-FR" sz="2000">
                <a:ea typeface="ＭＳ Ｐゴシック" panose="020B0600070205080204" pitchFamily="34" charset="-128"/>
              </a:rPr>
              <a:t>Avec un seuil à partir de 50 % tout peut basculer</a:t>
            </a:r>
          </a:p>
          <a:p>
            <a:pPr marL="215900" indent="-214313" eaLnBrk="1">
              <a:spcBef>
                <a:spcPct val="0"/>
              </a:spcBef>
              <a:tabLst>
                <a:tab pos="723900" algn="l"/>
                <a:tab pos="1447800" algn="l"/>
                <a:tab pos="2171700" algn="l"/>
                <a:tab pos="2895600" algn="l"/>
                <a:tab pos="3619500" algn="l"/>
                <a:tab pos="4343400" algn="l"/>
                <a:tab pos="5067300" algn="l"/>
              </a:tabLst>
              <a:defRPr/>
            </a:pPr>
            <a:r>
              <a:rPr lang="fr-FR" altLang="fr-FR" sz="2000">
                <a:ea typeface="ＭＳ Ｐゴシック" panose="020B0600070205080204" pitchFamily="34" charset="-128"/>
              </a:rPr>
              <a:t>Une échéance 2025</a:t>
            </a:r>
          </a:p>
          <a:p>
            <a:pPr marL="215900" indent="-214313" eaLnBrk="1">
              <a:spcBef>
                <a:spcPct val="0"/>
              </a:spcBef>
              <a:tabLst>
                <a:tab pos="723900" algn="l"/>
                <a:tab pos="1447800" algn="l"/>
                <a:tab pos="2171700" algn="l"/>
                <a:tab pos="2895600" algn="l"/>
                <a:tab pos="3619500" algn="l"/>
                <a:tab pos="4343400" algn="l"/>
                <a:tab pos="5067300" algn="l"/>
              </a:tabLst>
              <a:defRPr/>
            </a:pPr>
            <a:r>
              <a:rPr lang="fr-FR" altLang="fr-FR" sz="2000">
                <a:ea typeface="ＭＳ Ｐゴシック" panose="020B0600070205080204" pitchFamily="34" charset="-128"/>
              </a:rPr>
              <a:t>Et une mesure simple : la part du territoire sous dépendance anthropique</a:t>
            </a:r>
          </a:p>
          <a:p>
            <a:pPr marL="215900" indent="-214313" eaLnBrk="1">
              <a:spcBef>
                <a:spcPct val="0"/>
              </a:spcBef>
              <a:tabLst>
                <a:tab pos="723900" algn="l"/>
                <a:tab pos="1447800" algn="l"/>
                <a:tab pos="2171700" algn="l"/>
                <a:tab pos="2895600" algn="l"/>
                <a:tab pos="3619500" algn="l"/>
                <a:tab pos="4343400" algn="l"/>
                <a:tab pos="5067300" algn="l"/>
              </a:tabLst>
              <a:defRPr/>
            </a:pPr>
            <a:endParaRPr lang="fr-FR" altLang="fr-FR" sz="2000">
              <a:ea typeface="ＭＳ Ｐゴシック" panose="020B0600070205080204" pitchFamily="34" charset="-128"/>
            </a:endParaRPr>
          </a:p>
          <a:p>
            <a:pPr marL="215900" indent="-214313" eaLnBrk="1">
              <a:spcBef>
                <a:spcPct val="0"/>
              </a:spcBef>
              <a:tabLst>
                <a:tab pos="723900" algn="l"/>
                <a:tab pos="1447800" algn="l"/>
                <a:tab pos="2171700" algn="l"/>
                <a:tab pos="2895600" algn="l"/>
                <a:tab pos="3619500" algn="l"/>
                <a:tab pos="4343400" algn="l"/>
                <a:tab pos="5067300" algn="l"/>
              </a:tabLst>
              <a:defRPr/>
            </a:pPr>
            <a:r>
              <a:rPr lang="fr-FR" altLang="fr-FR" sz="2000">
                <a:ea typeface="ＭＳ Ｐゴシック" panose="020B0600070205080204" pitchFamily="34" charset="-128"/>
              </a:rPr>
              <a:t>Effets : diminution du territoire disponible et destruction des réseaux d’échange, de la variété de leurs proies potentielles, donc des capacités de s’alimenter, diminution de la taille des animaux, de leur fécondité, de leur résistance, vulnérabilité accrue, risque d’effondrement.</a:t>
            </a:r>
          </a:p>
          <a:p>
            <a:pPr marL="215900" indent="-214313" eaLnBrk="1">
              <a:spcBef>
                <a:spcPct val="0"/>
              </a:spcBef>
              <a:tabLst>
                <a:tab pos="723900" algn="l"/>
                <a:tab pos="1447800" algn="l"/>
                <a:tab pos="2171700" algn="l"/>
                <a:tab pos="2895600" algn="l"/>
                <a:tab pos="3619500" algn="l"/>
                <a:tab pos="4343400" algn="l"/>
                <a:tab pos="5067300" algn="l"/>
              </a:tabLst>
              <a:defRPr/>
            </a:pPr>
            <a:r>
              <a:rPr lang="fr-FR" altLang="fr-FR">
                <a:latin typeface="+mn-lt" charset="0"/>
                <a:cs typeface="+mn-ea" charset="0"/>
              </a:rPr>
              <a:t>On estime à 400 000 tonnes la biomasse des cabillauds au large de la Nouvelle-Angleterre il y a cent cinquante ans, alors que les objectifs actuels de restauration du stock sont fixés à 30 000 tonnes seulement</a:t>
            </a:r>
          </a:p>
          <a:p>
            <a:pPr marL="215900" indent="-214313" eaLnBrk="1">
              <a:spcBef>
                <a:spcPct val="0"/>
              </a:spcBef>
              <a:tabLst>
                <a:tab pos="723900" algn="l"/>
                <a:tab pos="1447800" algn="l"/>
                <a:tab pos="2171700" algn="l"/>
                <a:tab pos="2895600" algn="l"/>
                <a:tab pos="3619500" algn="l"/>
                <a:tab pos="4343400" algn="l"/>
                <a:tab pos="5067300" algn="l"/>
              </a:tabLst>
              <a:defRPr/>
            </a:pPr>
            <a:r>
              <a:rPr lang="fr-FR" altLang="fr-FR">
                <a:latin typeface="+mn-lt" charset="0"/>
                <a:cs typeface="+mn-ea" charset="0"/>
              </a:rPr>
              <a:t>entre 1956 et 2007, une division par dix du poids des prises de poisson</a:t>
            </a:r>
          </a:p>
          <a:p>
            <a:pPr marL="215900" indent="-214313" eaLnBrk="1">
              <a:spcBef>
                <a:spcPct val="0"/>
              </a:spcBef>
              <a:tabLst>
                <a:tab pos="723900" algn="l"/>
                <a:tab pos="1447800" algn="l"/>
                <a:tab pos="2171700" algn="l"/>
                <a:tab pos="2895600" algn="l"/>
                <a:tab pos="3619500" algn="l"/>
                <a:tab pos="4343400" algn="l"/>
                <a:tab pos="5067300" algn="l"/>
              </a:tabLst>
              <a:defRPr/>
            </a:pPr>
            <a:r>
              <a:rPr lang="fr-FR" altLang="fr-FR">
                <a:latin typeface="+mn-lt" charset="0"/>
                <a:cs typeface="+mn-ea" charset="0"/>
              </a:rPr>
              <a:t>Source census of marine</a:t>
            </a:r>
          </a:p>
          <a:p>
            <a:pPr marL="215900" indent="-214313" eaLnBrk="1">
              <a:spcBef>
                <a:spcPct val="0"/>
              </a:spcBef>
              <a:tabLst>
                <a:tab pos="723900" algn="l"/>
                <a:tab pos="1447800" algn="l"/>
                <a:tab pos="2171700" algn="l"/>
                <a:tab pos="2895600" algn="l"/>
                <a:tab pos="3619500" algn="l"/>
                <a:tab pos="4343400" algn="l"/>
                <a:tab pos="5067300" algn="l"/>
              </a:tabLst>
              <a:defRPr/>
            </a:pPr>
            <a:endParaRPr lang="fr-FR" altLang="fr-FR">
              <a:ea typeface="ＭＳ Ｐゴシック" panose="020B0600070205080204" pitchFamily="34" charset="-128"/>
            </a:endParaRPr>
          </a:p>
          <a:p>
            <a:pPr marL="215900" indent="-214313" eaLnBrk="1">
              <a:spcBef>
                <a:spcPct val="0"/>
              </a:spcBef>
              <a:tabLst>
                <a:tab pos="723900" algn="l"/>
                <a:tab pos="1447800" algn="l"/>
                <a:tab pos="2171700" algn="l"/>
                <a:tab pos="2895600" algn="l"/>
                <a:tab pos="3619500" algn="l"/>
                <a:tab pos="4343400" algn="l"/>
                <a:tab pos="5067300" algn="l"/>
              </a:tabLst>
              <a:defRPr/>
            </a:pPr>
            <a:r>
              <a:rPr lang="fr-FR" altLang="fr-FR">
                <a:ea typeface="ＭＳ Ｐゴシック" panose="020B0600070205080204" pitchFamily="34" charset="-128"/>
              </a:rPr>
              <a:t>Déséquilibre des populations, développement sans contrôle : les lapins en Mongolie, les méduses dans l’océan</a:t>
            </a:r>
          </a:p>
          <a:p>
            <a:pPr marL="215900" indent="-214313" eaLnBrk="1">
              <a:spcBef>
                <a:spcPct val="0"/>
              </a:spcBef>
              <a:tabLst>
                <a:tab pos="723900" algn="l"/>
                <a:tab pos="1447800" algn="l"/>
                <a:tab pos="2171700" algn="l"/>
                <a:tab pos="2895600" algn="l"/>
                <a:tab pos="3619500" algn="l"/>
                <a:tab pos="4343400" algn="l"/>
                <a:tab pos="5067300" algn="l"/>
              </a:tabLst>
              <a:defRPr/>
            </a:pPr>
            <a:r>
              <a:rPr lang="fr-FR" altLang="fr-FR">
                <a:latin typeface="+mn-lt" charset="0"/>
                <a:cs typeface="+mn-ea" charset="0"/>
              </a:rPr>
              <a:t>l'effondrement du hareng en Europe a provoqué une prolifération de méduses</a:t>
            </a:r>
          </a:p>
          <a:p>
            <a:pPr marL="215900" indent="-214313" eaLnBrk="1">
              <a:spcBef>
                <a:spcPct val="0"/>
              </a:spcBef>
              <a:tabLst>
                <a:tab pos="723900" algn="l"/>
                <a:tab pos="1447800" algn="l"/>
                <a:tab pos="2171700" algn="l"/>
                <a:tab pos="2895600" algn="l"/>
                <a:tab pos="3619500" algn="l"/>
                <a:tab pos="4343400" algn="l"/>
                <a:tab pos="5067300" algn="l"/>
              </a:tabLst>
              <a:defRPr/>
            </a:pPr>
            <a:r>
              <a:rPr lang="fr-FR" altLang="fr-FR">
                <a:latin typeface="+mn-lt" charset="0"/>
                <a:cs typeface="+mn-ea" charset="0"/>
              </a:rPr>
              <a:t>en Namibie, les quelque 10 millions de tonnes de sardines et d'anchois qui se concentraient au large du pays dans les années 1960 ont été surexploités. Leur population déclinante a laissé la place à 12 millions de tonnes de méduses</a:t>
            </a:r>
          </a:p>
          <a:p>
            <a:pPr marL="215900" indent="-214313" eaLnBrk="1">
              <a:spcBef>
                <a:spcPct val="0"/>
              </a:spcBef>
              <a:tabLst>
                <a:tab pos="723900" algn="l"/>
                <a:tab pos="1447800" algn="l"/>
                <a:tab pos="2171700" algn="l"/>
                <a:tab pos="2895600" algn="l"/>
                <a:tab pos="3619500" algn="l"/>
                <a:tab pos="4343400" algn="l"/>
                <a:tab pos="5067300" algn="l"/>
              </a:tabLst>
              <a:defRPr/>
            </a:pPr>
            <a:endParaRPr lang="fr-FR" altLang="fr-FR">
              <a:ea typeface="ＭＳ Ｐゴシック" panose="020B0600070205080204" pitchFamily="34" charset="-128"/>
            </a:endParaRPr>
          </a:p>
        </p:txBody>
      </p:sp>
      <p:sp>
        <p:nvSpPr>
          <p:cNvPr id="22533" name="Text Box 3"/>
          <p:cNvSpPr txBox="1">
            <a:spLocks noChangeArrowheads="1"/>
          </p:cNvSpPr>
          <p:nvPr/>
        </p:nvSpPr>
        <p:spPr bwMode="auto">
          <a:xfrm>
            <a:off x="3884613" y="8685213"/>
            <a:ext cx="2971800" cy="458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eaLnBrk="1" hangingPunct="1">
              <a:spcBef>
                <a:spcPct val="0"/>
              </a:spcBef>
            </a:pPr>
            <a:fld id="{55D6E618-5CAF-462D-8596-750E6BD1F987}" type="slidenum">
              <a:rPr lang="fr-FR" altLang="fr-FR">
                <a:ea typeface="ＭＳ Ｐゴシック" panose="020B0600070205080204" pitchFamily="34" charset="-128"/>
              </a:rPr>
              <a:pPr eaLnBrk="1" hangingPunct="1">
                <a:spcBef>
                  <a:spcPct val="0"/>
                </a:spcBef>
              </a:pPr>
              <a:t>21</a:t>
            </a:fld>
            <a:endParaRPr lang="fr-FR" altLang="fr-FR">
              <a:ea typeface="ＭＳ Ｐゴシック" panose="020B0600070205080204" pitchFamily="34" charset="-128"/>
            </a:endParaRPr>
          </a:p>
        </p:txBody>
      </p:sp>
    </p:spTree>
    <p:extLst>
      <p:ext uri="{BB962C8B-B14F-4D97-AF65-F5344CB8AC3E}">
        <p14:creationId xmlns:p14="http://schemas.microsoft.com/office/powerpoint/2010/main" val="37176653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énergies dites renouvelables sont plus gourmandes en capital. Et moins efficientes, cf. le ROIE.</a:t>
            </a:r>
          </a:p>
        </p:txBody>
      </p:sp>
      <p:sp>
        <p:nvSpPr>
          <p:cNvPr id="4" name="Espace réservé du numéro de diapositive 3"/>
          <p:cNvSpPr>
            <a:spLocks noGrp="1"/>
          </p:cNvSpPr>
          <p:nvPr>
            <p:ph type="sldNum" sz="quarter" idx="5"/>
          </p:nvPr>
        </p:nvSpPr>
        <p:spPr/>
        <p:txBody>
          <a:bodyPr/>
          <a:lstStyle/>
          <a:p>
            <a:fld id="{25A52701-CD75-4444-A42A-CBD5328FB89C}" type="slidenum">
              <a:rPr lang="fr-FR" smtClean="0"/>
              <a:t>22</a:t>
            </a:fld>
            <a:endParaRPr lang="fr-FR"/>
          </a:p>
        </p:txBody>
      </p:sp>
    </p:spTree>
    <p:extLst>
      <p:ext uri="{BB962C8B-B14F-4D97-AF65-F5344CB8AC3E}">
        <p14:creationId xmlns:p14="http://schemas.microsoft.com/office/powerpoint/2010/main" val="32060114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6D40F500-68CB-4C6C-A7C5-1C0C93C41C5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F53CD95-63F4-4A2A-85F2-76466A9E89A5}" type="slidenum">
              <a:rPr lang="fr-FR" altLang="fr-FR"/>
              <a:pPr/>
              <a:t>23</a:t>
            </a:fld>
            <a:endParaRPr lang="fr-FR" altLang="fr-FR"/>
          </a:p>
        </p:txBody>
      </p:sp>
      <p:sp>
        <p:nvSpPr>
          <p:cNvPr id="8195" name="Rectangle 2">
            <a:extLst>
              <a:ext uri="{FF2B5EF4-FFF2-40B4-BE49-F238E27FC236}">
                <a16:creationId xmlns:a16="http://schemas.microsoft.com/office/drawing/2014/main" id="{690876D4-D859-4E46-962F-AB47AF9C67F4}"/>
              </a:ext>
            </a:extLst>
          </p:cNvPr>
          <p:cNvSpPr>
            <a:spLocks noGrp="1" noRot="1" noChangeAspect="1" noChangeArrowheads="1" noTextEdit="1"/>
          </p:cNvSpPr>
          <p:nvPr>
            <p:ph type="sldImg"/>
          </p:nvPr>
        </p:nvSpPr>
        <p:spPr>
          <a:ln/>
        </p:spPr>
      </p:sp>
      <p:sp>
        <p:nvSpPr>
          <p:cNvPr id="8196" name="Rectangle 3">
            <a:extLst>
              <a:ext uri="{FF2B5EF4-FFF2-40B4-BE49-F238E27FC236}">
                <a16:creationId xmlns:a16="http://schemas.microsoft.com/office/drawing/2014/main" id="{1149114D-A962-4062-AC9C-EFA7694F3091}"/>
              </a:ext>
            </a:extLst>
          </p:cNvPr>
          <p:cNvSpPr>
            <a:spLocks noGrp="1" noChangeArrowheads="1"/>
          </p:cNvSpPr>
          <p:nvPr>
            <p:ph type="body" idx="1"/>
          </p:nvPr>
        </p:nvSpPr>
        <p:spPr>
          <a:noFill/>
        </p:spPr>
        <p:txBody>
          <a:bodyPr/>
          <a:lstStyle/>
          <a:p>
            <a:pPr eaLnBrk="1" hangingPunct="1">
              <a:lnSpc>
                <a:spcPct val="80000"/>
              </a:lnSpc>
            </a:pPr>
            <a:r>
              <a:rPr lang="fr-FR" altLang="fr-FR" sz="800"/>
              <a:t>On remarque les gains de productivité importants à la sortie de la guerre, et des augmentations ponctuelles quand la durée du travail diminue (1969, 1982 par exemple). La baisse est perceptible depuis la fin des années 1970, assez exactement depuis 1977 : la part de la contribution de l'industrie à la croissance passe de 1,5 à 2 % (tendance depuis 1950, les 30 glorieuses), à moins de 0,5 %. Les services marchands, dont la contribution était de l'ordre de 2 %, passent à une tendance de 1,5 %.</a:t>
            </a:r>
          </a:p>
          <a:p>
            <a:pPr eaLnBrk="1" hangingPunct="1">
              <a:lnSpc>
                <a:spcPct val="80000"/>
              </a:lnSpc>
            </a:pPr>
            <a:br>
              <a:rPr lang="fr-FR" altLang="fr-FR" sz="800"/>
            </a:br>
            <a:r>
              <a:rPr lang="fr-FR" altLang="fr-FR" sz="800"/>
              <a:t>[ Il peut y avoir un effet technique dans cette rupture, l'intégration du coût des administrations publiques dans le Pib à partir de cette date, au coût des facteurs (on estime que la production de l'administration est égale à son coût, sa productivité est donc stationnaire par définition). Ceci ne remet pas en cause les évolutions antérieures et postérieures.]</a:t>
            </a:r>
          </a:p>
          <a:p>
            <a:pPr eaLnBrk="1" hangingPunct="1">
              <a:lnSpc>
                <a:spcPct val="80000"/>
              </a:lnSpc>
            </a:pPr>
            <a:r>
              <a:rPr lang="fr-FR" altLang="fr-FR" sz="800"/>
              <a:t>L'impact le plus important est celui de l'industrie, car si sa </a:t>
            </a:r>
            <a:r>
              <a:rPr lang="fr-FR" altLang="fr-FR" sz="800" b="1"/>
              <a:t>contribution</a:t>
            </a:r>
            <a:r>
              <a:rPr lang="fr-FR" altLang="fr-FR" sz="800"/>
              <a:t> diminue (de 2 points à 0,6 points de PIB par an), la tendance à </a:t>
            </a:r>
            <a:r>
              <a:rPr lang="fr-FR" altLang="fr-FR" sz="800" b="1"/>
              <a:t>l'augmentation</a:t>
            </a:r>
            <a:r>
              <a:rPr lang="fr-FR" altLang="fr-FR" sz="800"/>
              <a:t> de sa productivité se maintient à près de 4 % par an. Quel est ce paradoxe ?</a:t>
            </a:r>
          </a:p>
          <a:p>
            <a:pPr eaLnBrk="1" hangingPunct="1">
              <a:lnSpc>
                <a:spcPct val="80000"/>
              </a:lnSpc>
            </a:pPr>
            <a:r>
              <a:rPr lang="fr-FR" altLang="fr-FR" sz="800"/>
              <a:t>Cette "baisse tendancielle" provient</a:t>
            </a:r>
            <a:r>
              <a:rPr lang="fr-FR" altLang="fr-FR" sz="800" i="1"/>
              <a:t> </a:t>
            </a:r>
            <a:r>
              <a:rPr lang="fr-FR" altLang="fr-FR" sz="800"/>
              <a:t> de la diminution de la part des secteurs pour lesquels il peut y avoir le plus de gains de productivité (agriculture, industrie), et du plafonnement de ces gains. </a:t>
            </a:r>
          </a:p>
          <a:p>
            <a:pPr eaLnBrk="1" hangingPunct="1">
              <a:lnSpc>
                <a:spcPct val="80000"/>
              </a:lnSpc>
            </a:pPr>
            <a:r>
              <a:rPr lang="fr-FR" altLang="fr-FR" sz="800"/>
              <a:t>(</a:t>
            </a:r>
            <a:r>
              <a:rPr lang="fr-FR" altLang="fr-FR" b="1"/>
              <a:t>1)</a:t>
            </a:r>
            <a:r>
              <a:rPr lang="fr-FR" altLang="fr-FR" sz="1000" b="1"/>
              <a:t> </a:t>
            </a:r>
            <a:r>
              <a:rPr lang="fr-FR" altLang="fr-FR" sz="800" b="1"/>
              <a:t>C'est la loi de Baumol</a:t>
            </a:r>
            <a:r>
              <a:rPr lang="fr-FR" altLang="fr-FR" sz="800"/>
              <a:t> : l'augmentation de la productivité est proportionnelle à la part de l'industrie dans l'économie, et inversement proportionnelle à celle des services.</a:t>
            </a:r>
          </a:p>
          <a:p>
            <a:pPr eaLnBrk="1" hangingPunct="1">
              <a:lnSpc>
                <a:spcPct val="80000"/>
              </a:lnSpc>
            </a:pPr>
            <a:r>
              <a:rPr lang="fr-FR" altLang="fr-FR" sz="800"/>
              <a:t>Si l'on prend en compte la productivité ainsi mesurée, quand l'industrie et l'agriculture représentaient 50 % de l'activité, un gain de 6 % de productivité produisait, en simplifiant 3 % de croissance. Quand ces deux secteurs ne représentent plus que 20 % de l'activité, le gain n'est plus que de 6% x 20 % = 1,2 %. Et comme les gains de productivité des services sont en moyenne très faibles, la baisse tendancielle ne peut que s'accentuer. </a:t>
            </a:r>
          </a:p>
          <a:p>
            <a:pPr eaLnBrk="1" hangingPunct="1">
              <a:lnSpc>
                <a:spcPct val="80000"/>
              </a:lnSpc>
            </a:pPr>
            <a:r>
              <a:rPr lang="fr-FR" altLang="fr-FR" sz="800"/>
              <a:t>Le maintien de la productivité dans l'industrie est en partie artificiel, par l'externalisation des fonctions périphériques dans lesquelles la productivité ne peut pas beaucoup augmenter (nettoyage, transport), ou par la délocalisation des process utilisant beaucoup de main d'œuvre.</a:t>
            </a:r>
          </a:p>
          <a:p>
            <a:pPr eaLnBrk="1" hangingPunct="1">
              <a:lnSpc>
                <a:spcPct val="80000"/>
              </a:lnSpc>
            </a:pPr>
            <a:endParaRPr lang="fr-FR" altLang="fr-FR" sz="800"/>
          </a:p>
          <a:p>
            <a:pPr eaLnBrk="1" hangingPunct="1">
              <a:lnSpc>
                <a:spcPct val="80000"/>
              </a:lnSpc>
            </a:pPr>
            <a:r>
              <a:rPr lang="fr-FR" altLang="fr-FR" sz="800"/>
              <a:t>Pour renverser la tendance, il faudrait </a:t>
            </a:r>
          </a:p>
          <a:p>
            <a:pPr eaLnBrk="1" hangingPunct="1">
              <a:lnSpc>
                <a:spcPct val="80000"/>
              </a:lnSpc>
              <a:buFontTx/>
              <a:buChar char="-"/>
            </a:pPr>
            <a:r>
              <a:rPr lang="fr-FR" altLang="fr-FR" sz="800"/>
              <a:t>soit augmenter la productivité des services (dont les services aux personnes représentent la majeure partie de l'emploi), mais ce serait dégrader, généralement, la qualité des services (orchestre – l’histoire du consultant -, restaurant, hôpital, éducation...),</a:t>
            </a:r>
          </a:p>
          <a:p>
            <a:pPr eaLnBrk="1" hangingPunct="1">
              <a:lnSpc>
                <a:spcPct val="80000"/>
              </a:lnSpc>
              <a:buFontTx/>
              <a:buChar char="-"/>
            </a:pPr>
            <a:r>
              <a:rPr lang="fr-FR" altLang="fr-FR" sz="800"/>
              <a:t>soit augmenter la part de l'industrie avec une augmentation de sa productivité. </a:t>
            </a:r>
          </a:p>
          <a:p>
            <a:pPr eaLnBrk="1" hangingPunct="1">
              <a:lnSpc>
                <a:spcPct val="80000"/>
              </a:lnSpc>
              <a:buFontTx/>
              <a:buChar char="-"/>
            </a:pPr>
            <a:endParaRPr lang="fr-FR" altLang="fr-FR" sz="800"/>
          </a:p>
          <a:p>
            <a:pPr eaLnBrk="1" hangingPunct="1">
              <a:lnSpc>
                <a:spcPct val="80000"/>
              </a:lnSpc>
            </a:pPr>
            <a:r>
              <a:rPr lang="fr-FR" altLang="fr-FR" sz="800"/>
              <a:t>L’autre raison est </a:t>
            </a:r>
            <a:r>
              <a:rPr lang="fr-FR" altLang="fr-FR" sz="800" b="1"/>
              <a:t>la loi des rendements décroissants</a:t>
            </a:r>
            <a:r>
              <a:rPr lang="fr-FR" altLang="fr-FR" sz="800"/>
              <a:t>, mise en évidence par </a:t>
            </a:r>
            <a:r>
              <a:rPr lang="fr-FR" altLang="fr-FR" sz="800" b="1"/>
              <a:t>(2)</a:t>
            </a:r>
            <a:r>
              <a:rPr lang="fr-FR" altLang="fr-FR" sz="800"/>
              <a:t> </a:t>
            </a:r>
            <a:r>
              <a:rPr lang="fr-FR" altLang="fr-FR" sz="800" b="1"/>
              <a:t>Ricardo</a:t>
            </a:r>
            <a:r>
              <a:rPr lang="fr-FR" altLang="fr-FR" sz="800"/>
              <a:t> dans l’agriculture au XIXe siècle et appliquée récemment par Joseph </a:t>
            </a:r>
            <a:r>
              <a:rPr lang="fr-FR" altLang="fr-FR" sz="800" b="1"/>
              <a:t>(3)</a:t>
            </a:r>
            <a:r>
              <a:rPr lang="fr-FR" altLang="fr-FR" sz="800"/>
              <a:t> </a:t>
            </a:r>
            <a:r>
              <a:rPr lang="fr-FR" altLang="fr-FR" sz="800" b="1"/>
              <a:t>Tainter</a:t>
            </a:r>
            <a:r>
              <a:rPr lang="fr-FR" altLang="fr-FR" sz="800"/>
              <a:t> à l’industrie et aux services. Quelques exemples :</a:t>
            </a:r>
          </a:p>
          <a:p>
            <a:pPr eaLnBrk="1" hangingPunct="1">
              <a:lnSpc>
                <a:spcPct val="80000"/>
              </a:lnSpc>
              <a:buFontTx/>
              <a:buChar char="-"/>
            </a:pPr>
            <a:r>
              <a:rPr lang="fr-FR" altLang="fr-FR" sz="800"/>
              <a:t>Produire plus de 10 000 litres de lait par vache est impossible : elles font déjà les 3 x 8</a:t>
            </a:r>
          </a:p>
          <a:p>
            <a:pPr eaLnBrk="1" hangingPunct="1">
              <a:lnSpc>
                <a:spcPct val="80000"/>
              </a:lnSpc>
              <a:buFontTx/>
              <a:buChar char="-"/>
            </a:pPr>
            <a:r>
              <a:rPr lang="fr-FR" altLang="fr-FR" sz="800"/>
              <a:t>Déposer un brevet : on est passé aux USA de </a:t>
            </a:r>
            <a:r>
              <a:rPr lang="fr-FR" altLang="fr-FR" sz="900"/>
              <a:t>de 64 brevets pour 100 ingénieurs et chercheurs en 1946 à 27 en 1958</a:t>
            </a:r>
          </a:p>
          <a:p>
            <a:pPr eaLnBrk="1" hangingPunct="1">
              <a:lnSpc>
                <a:spcPct val="80000"/>
              </a:lnSpc>
              <a:buFontTx/>
              <a:buChar char="-"/>
            </a:pPr>
            <a:r>
              <a:rPr lang="fr-FR" altLang="fr-FR" sz="800"/>
              <a:t>Gagner deux mois d’espérance de vie par an (rythme actuel) quand celle-ci est de 40 ans est assez facile, c’est beaucoup plus coûteux quand l’espérance de vie est de 80 ans.</a:t>
            </a:r>
          </a:p>
          <a:p>
            <a:pPr eaLnBrk="1" hangingPunct="1">
              <a:lnSpc>
                <a:spcPct val="80000"/>
              </a:lnSpc>
              <a:buFontTx/>
              <a:buChar char="-"/>
            </a:pPr>
            <a:endParaRPr lang="fr-FR" altLang="fr-FR" sz="800"/>
          </a:p>
          <a:p>
            <a:pPr eaLnBrk="1" hangingPunct="1">
              <a:lnSpc>
                <a:spcPct val="80000"/>
              </a:lnSpc>
            </a:pPr>
            <a:r>
              <a:rPr lang="fr-FR" altLang="fr-FR" sz="800"/>
              <a:t>Ceci ne signifie pas que l’on ne peut pas innover, ou qu’il serait inutile d’innover ! Une partie de mon travail consiste à promouvoir et faire connaître les innovations et les moyens d’innover, sous la haute autorité du Vice Président de la Région. Une des réussites de la stratégie régionale, au sens large, puisque Bruno y a fortement contribué, c’est par exemple l’IRT Jules Verne (un budget prévisionnel de 450 M€). Mais ce que nous enseignent ces études c’est que cela coûte de plus en plus cher, que le rapport </a:t>
            </a:r>
            <a:r>
              <a:rPr lang="fr-FR" altLang="fr-FR" sz="800" b="1"/>
              <a:t>d’efficience</a:t>
            </a:r>
            <a:r>
              <a:rPr lang="fr-FR" altLang="fr-FR" sz="800"/>
              <a:t> diminue, même si </a:t>
            </a:r>
            <a:r>
              <a:rPr lang="fr-FR" altLang="fr-FR" sz="800" b="1"/>
              <a:t>l’efficacité</a:t>
            </a:r>
            <a:r>
              <a:rPr lang="fr-FR" altLang="fr-FR" sz="800"/>
              <a:t> est de bon niveau.</a:t>
            </a:r>
          </a:p>
          <a:p>
            <a:pPr eaLnBrk="1" hangingPunct="1">
              <a:lnSpc>
                <a:spcPct val="80000"/>
              </a:lnSpc>
            </a:pPr>
            <a:r>
              <a:rPr lang="fr-FR" altLang="fr-FR" sz="800"/>
              <a:t>Ces efforts d’innovation peuvent nous permettre d’améliorer notre </a:t>
            </a:r>
            <a:r>
              <a:rPr lang="fr-FR" altLang="fr-FR" sz="800" b="1"/>
              <a:t>(4)</a:t>
            </a:r>
            <a:r>
              <a:rPr lang="fr-FR" altLang="fr-FR" sz="800"/>
              <a:t> </a:t>
            </a:r>
            <a:r>
              <a:rPr lang="fr-FR" altLang="fr-FR" sz="800" b="1"/>
              <a:t>compétitivité</a:t>
            </a:r>
            <a:r>
              <a:rPr lang="fr-FR" altLang="fr-FR" sz="800"/>
              <a:t>, notre situation par rapport à nos concurrents. Il sera plus difficile d’augmenter notre </a:t>
            </a:r>
            <a:r>
              <a:rPr lang="fr-FR" altLang="fr-FR" sz="800" b="1"/>
              <a:t>productivité</a:t>
            </a:r>
            <a:r>
              <a:rPr lang="fr-FR" altLang="fr-FR" sz="800"/>
              <a:t> globale, donc la croissance.</a:t>
            </a:r>
          </a:p>
          <a:p>
            <a:pPr eaLnBrk="1" hangingPunct="1">
              <a:lnSpc>
                <a:spcPct val="80000"/>
              </a:lnSpc>
            </a:pPr>
            <a:r>
              <a:rPr lang="fr-FR" altLang="fr-FR" sz="800"/>
              <a:t>Et il faudrait aussi distinguer l’innovation technique, incrémentale, et l’innovation sociale, une adaptation permanente et toujours renouvelée, par rapport au contexte social et économique.</a:t>
            </a:r>
          </a:p>
          <a:p>
            <a:pPr eaLnBrk="1" hangingPunct="1">
              <a:lnSpc>
                <a:spcPct val="80000"/>
              </a:lnSpc>
            </a:pPr>
            <a:endParaRPr lang="fr-FR" altLang="fr-FR" sz="8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Plus de capital par rapport au travail c’est plus d’inégalités</a:t>
            </a:r>
          </a:p>
          <a:p>
            <a:r>
              <a:rPr lang="fr-FR" dirty="0"/>
              <a:t>Une diminution de la productivité, rendue sans doute inévitable avec la baisse de la consommation d’énergies fossiles, va diminuer la part des revenus du travail</a:t>
            </a:r>
          </a:p>
          <a:p>
            <a:r>
              <a:rPr lang="fr-FR" dirty="0"/>
              <a:t>Il est donc essentiel de diminuer parallèlement le montant du capital, ce qui sera cohérent avec un mode de vie plus simple.</a:t>
            </a:r>
          </a:p>
        </p:txBody>
      </p:sp>
      <p:sp>
        <p:nvSpPr>
          <p:cNvPr id="4" name="Espace réservé du numéro de diapositive 3"/>
          <p:cNvSpPr>
            <a:spLocks noGrp="1"/>
          </p:cNvSpPr>
          <p:nvPr>
            <p:ph type="sldNum" sz="quarter" idx="5"/>
          </p:nvPr>
        </p:nvSpPr>
        <p:spPr/>
        <p:txBody>
          <a:bodyPr/>
          <a:lstStyle/>
          <a:p>
            <a:fld id="{25A52701-CD75-4444-A42A-CBD5328FB89C}" type="slidenum">
              <a:rPr lang="fr-FR" smtClean="0"/>
              <a:t>24</a:t>
            </a:fld>
            <a:endParaRPr lang="fr-FR"/>
          </a:p>
        </p:txBody>
      </p:sp>
    </p:spTree>
    <p:extLst>
      <p:ext uri="{BB962C8B-B14F-4D97-AF65-F5344CB8AC3E}">
        <p14:creationId xmlns:p14="http://schemas.microsoft.com/office/powerpoint/2010/main" val="34680769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Pour Ivan Illich, il faudrait limiter la vitesse des déplacements à 25 km/h pour limiter la concentration dans les agglomérations.</a:t>
            </a:r>
          </a:p>
          <a:p>
            <a:r>
              <a:rPr lang="fr-FR" dirty="0"/>
              <a:t>La consommation d’énergie est au carré de la vitesse, pour un mode de production donné.</a:t>
            </a:r>
          </a:p>
          <a:p>
            <a:r>
              <a:rPr lang="fr-FR" dirty="0"/>
              <a:t>Denis Meadows : nous ne voyons pas les signaux d’alerte car nous allons trop vite.</a:t>
            </a:r>
          </a:p>
          <a:p>
            <a:r>
              <a:rPr lang="fr-FR" dirty="0"/>
              <a:t>Arbres : 3/10 000 km/h</a:t>
            </a:r>
          </a:p>
          <a:p>
            <a:r>
              <a:rPr lang="fr-FR" dirty="0"/>
              <a:t>Homme qui court 10 km/h</a:t>
            </a:r>
          </a:p>
          <a:p>
            <a:r>
              <a:rPr lang="fr-FR" dirty="0"/>
              <a:t>Vélo : 20 km/h</a:t>
            </a:r>
          </a:p>
          <a:p>
            <a:r>
              <a:rPr lang="fr-FR" dirty="0"/>
              <a:t>Navire 36km/h</a:t>
            </a:r>
          </a:p>
          <a:p>
            <a:r>
              <a:rPr lang="fr-FR" dirty="0"/>
              <a:t>Voiture 100</a:t>
            </a:r>
          </a:p>
          <a:p>
            <a:r>
              <a:rPr lang="fr-FR" dirty="0"/>
              <a:t>TGV 300</a:t>
            </a:r>
          </a:p>
          <a:p>
            <a:r>
              <a:rPr lang="fr-FR" dirty="0"/>
              <a:t>Son 1200</a:t>
            </a:r>
          </a:p>
          <a:p>
            <a:r>
              <a:rPr lang="fr-FR" dirty="0"/>
              <a:t>Avion de chasse 2200</a:t>
            </a:r>
          </a:p>
          <a:p>
            <a:r>
              <a:rPr lang="fr-FR" dirty="0"/>
              <a:t>Balle de fusil 3600</a:t>
            </a:r>
          </a:p>
          <a:p>
            <a:r>
              <a:rPr lang="fr-FR" dirty="0"/>
              <a:t>Lumière 1 milliard</a:t>
            </a:r>
          </a:p>
          <a:p>
            <a:endParaRPr lang="fr-FR" dirty="0"/>
          </a:p>
        </p:txBody>
      </p:sp>
      <p:sp>
        <p:nvSpPr>
          <p:cNvPr id="4" name="Espace réservé du numéro de diapositive 3"/>
          <p:cNvSpPr>
            <a:spLocks noGrp="1"/>
          </p:cNvSpPr>
          <p:nvPr>
            <p:ph type="sldNum" sz="quarter" idx="5"/>
          </p:nvPr>
        </p:nvSpPr>
        <p:spPr/>
        <p:txBody>
          <a:bodyPr/>
          <a:lstStyle/>
          <a:p>
            <a:fld id="{25A52701-CD75-4444-A42A-CBD5328FB89C}" type="slidenum">
              <a:rPr lang="fr-FR" smtClean="0"/>
              <a:t>25</a:t>
            </a:fld>
            <a:endParaRPr lang="fr-FR"/>
          </a:p>
        </p:txBody>
      </p:sp>
    </p:spTree>
    <p:extLst>
      <p:ext uri="{BB962C8B-B14F-4D97-AF65-F5344CB8AC3E}">
        <p14:creationId xmlns:p14="http://schemas.microsoft.com/office/powerpoint/2010/main" val="2247793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98376A-58E9-4199-8DCE-9899BBEE01A1}"/>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7438ADB-74E9-46CB-AB2B-D680FAA922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9FCD929-3B51-4197-A607-06277991943B}"/>
              </a:ext>
            </a:extLst>
          </p:cNvPr>
          <p:cNvSpPr>
            <a:spLocks noGrp="1"/>
          </p:cNvSpPr>
          <p:nvPr>
            <p:ph type="dt" sz="half" idx="10"/>
          </p:nvPr>
        </p:nvSpPr>
        <p:spPr/>
        <p:txBody>
          <a:bodyPr/>
          <a:lstStyle/>
          <a:p>
            <a:fld id="{038FBCD7-49BF-42C6-BE62-68A88F73323D}" type="datetimeFigureOut">
              <a:rPr lang="fr-FR" smtClean="0"/>
              <a:t>22/08/2019</a:t>
            </a:fld>
            <a:endParaRPr lang="fr-FR"/>
          </a:p>
        </p:txBody>
      </p:sp>
      <p:sp>
        <p:nvSpPr>
          <p:cNvPr id="5" name="Espace réservé du pied de page 4">
            <a:extLst>
              <a:ext uri="{FF2B5EF4-FFF2-40B4-BE49-F238E27FC236}">
                <a16:creationId xmlns:a16="http://schemas.microsoft.com/office/drawing/2014/main" id="{43EEDBBB-FEB8-4965-A7B3-884FB4478D0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FE2639-3644-4702-AEAF-AD4453F5A7AF}"/>
              </a:ext>
            </a:extLst>
          </p:cNvPr>
          <p:cNvSpPr>
            <a:spLocks noGrp="1"/>
          </p:cNvSpPr>
          <p:nvPr>
            <p:ph type="sldNum" sz="quarter" idx="12"/>
          </p:nvPr>
        </p:nvSpPr>
        <p:spPr/>
        <p:txBody>
          <a:bodyPr/>
          <a:lstStyle/>
          <a:p>
            <a:fld id="{CC1B97DD-28EE-49A2-A685-8C63DD67D5BD}" type="slidenum">
              <a:rPr lang="fr-FR" smtClean="0"/>
              <a:t>‹N°›</a:t>
            </a:fld>
            <a:endParaRPr lang="fr-FR"/>
          </a:p>
        </p:txBody>
      </p:sp>
    </p:spTree>
    <p:extLst>
      <p:ext uri="{BB962C8B-B14F-4D97-AF65-F5344CB8AC3E}">
        <p14:creationId xmlns:p14="http://schemas.microsoft.com/office/powerpoint/2010/main" val="1248459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CE2852-3DAB-4646-B281-F45872CD3DE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576B5E0-6FE5-4AE5-99D1-0D95956A4FB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0503CC8-9EBD-425B-908E-93F200B0ABF7}"/>
              </a:ext>
            </a:extLst>
          </p:cNvPr>
          <p:cNvSpPr>
            <a:spLocks noGrp="1"/>
          </p:cNvSpPr>
          <p:nvPr>
            <p:ph type="dt" sz="half" idx="10"/>
          </p:nvPr>
        </p:nvSpPr>
        <p:spPr/>
        <p:txBody>
          <a:bodyPr/>
          <a:lstStyle/>
          <a:p>
            <a:fld id="{038FBCD7-49BF-42C6-BE62-68A88F73323D}" type="datetimeFigureOut">
              <a:rPr lang="fr-FR" smtClean="0"/>
              <a:t>22/08/2019</a:t>
            </a:fld>
            <a:endParaRPr lang="fr-FR"/>
          </a:p>
        </p:txBody>
      </p:sp>
      <p:sp>
        <p:nvSpPr>
          <p:cNvPr id="5" name="Espace réservé du pied de page 4">
            <a:extLst>
              <a:ext uri="{FF2B5EF4-FFF2-40B4-BE49-F238E27FC236}">
                <a16:creationId xmlns:a16="http://schemas.microsoft.com/office/drawing/2014/main" id="{C7B6E520-6673-4EC8-9B3D-9C42A861DC5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1C45A10-885A-4663-9D3C-975888C97CC6}"/>
              </a:ext>
            </a:extLst>
          </p:cNvPr>
          <p:cNvSpPr>
            <a:spLocks noGrp="1"/>
          </p:cNvSpPr>
          <p:nvPr>
            <p:ph type="sldNum" sz="quarter" idx="12"/>
          </p:nvPr>
        </p:nvSpPr>
        <p:spPr/>
        <p:txBody>
          <a:bodyPr/>
          <a:lstStyle/>
          <a:p>
            <a:fld id="{CC1B97DD-28EE-49A2-A685-8C63DD67D5BD}" type="slidenum">
              <a:rPr lang="fr-FR" smtClean="0"/>
              <a:t>‹N°›</a:t>
            </a:fld>
            <a:endParaRPr lang="fr-FR"/>
          </a:p>
        </p:txBody>
      </p:sp>
    </p:spTree>
    <p:extLst>
      <p:ext uri="{BB962C8B-B14F-4D97-AF65-F5344CB8AC3E}">
        <p14:creationId xmlns:p14="http://schemas.microsoft.com/office/powerpoint/2010/main" val="1337545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B62A79-E227-46C2-8500-7D7141C1AA46}"/>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B4D7499-443E-4715-983B-1A6C981844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9800444-0A48-4FEC-9F5E-AF4EF13BCB89}"/>
              </a:ext>
            </a:extLst>
          </p:cNvPr>
          <p:cNvSpPr>
            <a:spLocks noGrp="1"/>
          </p:cNvSpPr>
          <p:nvPr>
            <p:ph type="dt" sz="half" idx="10"/>
          </p:nvPr>
        </p:nvSpPr>
        <p:spPr/>
        <p:txBody>
          <a:bodyPr/>
          <a:lstStyle/>
          <a:p>
            <a:fld id="{038FBCD7-49BF-42C6-BE62-68A88F73323D}" type="datetimeFigureOut">
              <a:rPr lang="fr-FR" smtClean="0"/>
              <a:t>22/08/2019</a:t>
            </a:fld>
            <a:endParaRPr lang="fr-FR"/>
          </a:p>
        </p:txBody>
      </p:sp>
      <p:sp>
        <p:nvSpPr>
          <p:cNvPr id="5" name="Espace réservé du pied de page 4">
            <a:extLst>
              <a:ext uri="{FF2B5EF4-FFF2-40B4-BE49-F238E27FC236}">
                <a16:creationId xmlns:a16="http://schemas.microsoft.com/office/drawing/2014/main" id="{FAB335E3-CD60-4DAA-899A-C0C24DFD62C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35E9346-CA7B-476F-A536-08713C8C7580}"/>
              </a:ext>
            </a:extLst>
          </p:cNvPr>
          <p:cNvSpPr>
            <a:spLocks noGrp="1"/>
          </p:cNvSpPr>
          <p:nvPr>
            <p:ph type="sldNum" sz="quarter" idx="12"/>
          </p:nvPr>
        </p:nvSpPr>
        <p:spPr/>
        <p:txBody>
          <a:bodyPr/>
          <a:lstStyle/>
          <a:p>
            <a:fld id="{CC1B97DD-28EE-49A2-A685-8C63DD67D5BD}" type="slidenum">
              <a:rPr lang="fr-FR" smtClean="0"/>
              <a:t>‹N°›</a:t>
            </a:fld>
            <a:endParaRPr lang="fr-FR"/>
          </a:p>
        </p:txBody>
      </p:sp>
    </p:spTree>
    <p:extLst>
      <p:ext uri="{BB962C8B-B14F-4D97-AF65-F5344CB8AC3E}">
        <p14:creationId xmlns:p14="http://schemas.microsoft.com/office/powerpoint/2010/main" val="556878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33A30B-08C0-4823-B911-9E03AA23449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F49D14B-9BF0-4B0A-8A15-D358923A0C57}"/>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B41B213-987B-4E23-8953-E5868DC840C2}"/>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791DCBC-B928-44D9-A2B8-E71A3263313B}"/>
              </a:ext>
            </a:extLst>
          </p:cNvPr>
          <p:cNvSpPr>
            <a:spLocks noGrp="1"/>
          </p:cNvSpPr>
          <p:nvPr>
            <p:ph type="dt" sz="half" idx="10"/>
          </p:nvPr>
        </p:nvSpPr>
        <p:spPr/>
        <p:txBody>
          <a:bodyPr/>
          <a:lstStyle/>
          <a:p>
            <a:fld id="{038FBCD7-49BF-42C6-BE62-68A88F73323D}" type="datetimeFigureOut">
              <a:rPr lang="fr-FR" smtClean="0"/>
              <a:t>22/08/2019</a:t>
            </a:fld>
            <a:endParaRPr lang="fr-FR"/>
          </a:p>
        </p:txBody>
      </p:sp>
      <p:sp>
        <p:nvSpPr>
          <p:cNvPr id="6" name="Espace réservé du pied de page 5">
            <a:extLst>
              <a:ext uri="{FF2B5EF4-FFF2-40B4-BE49-F238E27FC236}">
                <a16:creationId xmlns:a16="http://schemas.microsoft.com/office/drawing/2014/main" id="{DBB6B1CE-FF0A-4FB2-B17F-7191DE83DE0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AB2C9F2-DA97-4527-89B4-6F5E0F068BED}"/>
              </a:ext>
            </a:extLst>
          </p:cNvPr>
          <p:cNvSpPr>
            <a:spLocks noGrp="1"/>
          </p:cNvSpPr>
          <p:nvPr>
            <p:ph type="sldNum" sz="quarter" idx="12"/>
          </p:nvPr>
        </p:nvSpPr>
        <p:spPr/>
        <p:txBody>
          <a:bodyPr/>
          <a:lstStyle/>
          <a:p>
            <a:fld id="{CC1B97DD-28EE-49A2-A685-8C63DD67D5BD}" type="slidenum">
              <a:rPr lang="fr-FR" smtClean="0"/>
              <a:t>‹N°›</a:t>
            </a:fld>
            <a:endParaRPr lang="fr-FR"/>
          </a:p>
        </p:txBody>
      </p:sp>
    </p:spTree>
    <p:extLst>
      <p:ext uri="{BB962C8B-B14F-4D97-AF65-F5344CB8AC3E}">
        <p14:creationId xmlns:p14="http://schemas.microsoft.com/office/powerpoint/2010/main" val="3647514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036C5F-CD5D-45EC-8F66-FF40314CFE61}"/>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5050236-89C0-413B-BF6F-33B2D59EA3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D77B5289-F010-47D8-A533-40C13AD5E95D}"/>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7B417E1-58F7-4B5E-83AB-72762CEC87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30FDD09-0D21-4F38-9D3E-AE8B635941EF}"/>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FAE8AD4-3EAE-4FA1-8814-385E7A09A7BD}"/>
              </a:ext>
            </a:extLst>
          </p:cNvPr>
          <p:cNvSpPr>
            <a:spLocks noGrp="1"/>
          </p:cNvSpPr>
          <p:nvPr>
            <p:ph type="dt" sz="half" idx="10"/>
          </p:nvPr>
        </p:nvSpPr>
        <p:spPr/>
        <p:txBody>
          <a:bodyPr/>
          <a:lstStyle/>
          <a:p>
            <a:fld id="{038FBCD7-49BF-42C6-BE62-68A88F73323D}" type="datetimeFigureOut">
              <a:rPr lang="fr-FR" smtClean="0"/>
              <a:t>22/08/2019</a:t>
            </a:fld>
            <a:endParaRPr lang="fr-FR"/>
          </a:p>
        </p:txBody>
      </p:sp>
      <p:sp>
        <p:nvSpPr>
          <p:cNvPr id="8" name="Espace réservé du pied de page 7">
            <a:extLst>
              <a:ext uri="{FF2B5EF4-FFF2-40B4-BE49-F238E27FC236}">
                <a16:creationId xmlns:a16="http://schemas.microsoft.com/office/drawing/2014/main" id="{BEAEC366-F976-4FE7-AC61-5FA88FE2FB6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CF16E966-E872-4CFF-9E67-3DBDA7E736B3}"/>
              </a:ext>
            </a:extLst>
          </p:cNvPr>
          <p:cNvSpPr>
            <a:spLocks noGrp="1"/>
          </p:cNvSpPr>
          <p:nvPr>
            <p:ph type="sldNum" sz="quarter" idx="12"/>
          </p:nvPr>
        </p:nvSpPr>
        <p:spPr/>
        <p:txBody>
          <a:bodyPr/>
          <a:lstStyle/>
          <a:p>
            <a:fld id="{CC1B97DD-28EE-49A2-A685-8C63DD67D5BD}" type="slidenum">
              <a:rPr lang="fr-FR" smtClean="0"/>
              <a:t>‹N°›</a:t>
            </a:fld>
            <a:endParaRPr lang="fr-FR"/>
          </a:p>
        </p:txBody>
      </p:sp>
    </p:spTree>
    <p:extLst>
      <p:ext uri="{BB962C8B-B14F-4D97-AF65-F5344CB8AC3E}">
        <p14:creationId xmlns:p14="http://schemas.microsoft.com/office/powerpoint/2010/main" val="80358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B3BE1E-E4F0-4FEB-BE86-C1E98F4AD31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DEF4A232-29B8-4A09-807E-47620B3D70CD}"/>
              </a:ext>
            </a:extLst>
          </p:cNvPr>
          <p:cNvSpPr>
            <a:spLocks noGrp="1"/>
          </p:cNvSpPr>
          <p:nvPr>
            <p:ph type="dt" sz="half" idx="10"/>
          </p:nvPr>
        </p:nvSpPr>
        <p:spPr/>
        <p:txBody>
          <a:bodyPr/>
          <a:lstStyle/>
          <a:p>
            <a:fld id="{038FBCD7-49BF-42C6-BE62-68A88F73323D}" type="datetimeFigureOut">
              <a:rPr lang="fr-FR" smtClean="0"/>
              <a:t>22/08/2019</a:t>
            </a:fld>
            <a:endParaRPr lang="fr-FR"/>
          </a:p>
        </p:txBody>
      </p:sp>
      <p:sp>
        <p:nvSpPr>
          <p:cNvPr id="4" name="Espace réservé du pied de page 3">
            <a:extLst>
              <a:ext uri="{FF2B5EF4-FFF2-40B4-BE49-F238E27FC236}">
                <a16:creationId xmlns:a16="http://schemas.microsoft.com/office/drawing/2014/main" id="{6ADB5D92-03AB-4CED-AF45-0D5214AB1D06}"/>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A960479C-4F0E-4E56-95C1-2219054B4B83}"/>
              </a:ext>
            </a:extLst>
          </p:cNvPr>
          <p:cNvSpPr>
            <a:spLocks noGrp="1"/>
          </p:cNvSpPr>
          <p:nvPr>
            <p:ph type="sldNum" sz="quarter" idx="12"/>
          </p:nvPr>
        </p:nvSpPr>
        <p:spPr/>
        <p:txBody>
          <a:bodyPr/>
          <a:lstStyle/>
          <a:p>
            <a:fld id="{CC1B97DD-28EE-49A2-A685-8C63DD67D5BD}" type="slidenum">
              <a:rPr lang="fr-FR" smtClean="0"/>
              <a:t>‹N°›</a:t>
            </a:fld>
            <a:endParaRPr lang="fr-FR"/>
          </a:p>
        </p:txBody>
      </p:sp>
    </p:spTree>
    <p:extLst>
      <p:ext uri="{BB962C8B-B14F-4D97-AF65-F5344CB8AC3E}">
        <p14:creationId xmlns:p14="http://schemas.microsoft.com/office/powerpoint/2010/main" val="1740096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2D25D43-E969-472E-B058-CE0E0FADF00A}"/>
              </a:ext>
            </a:extLst>
          </p:cNvPr>
          <p:cNvSpPr>
            <a:spLocks noGrp="1"/>
          </p:cNvSpPr>
          <p:nvPr>
            <p:ph type="dt" sz="half" idx="10"/>
          </p:nvPr>
        </p:nvSpPr>
        <p:spPr/>
        <p:txBody>
          <a:bodyPr/>
          <a:lstStyle/>
          <a:p>
            <a:fld id="{038FBCD7-49BF-42C6-BE62-68A88F73323D}" type="datetimeFigureOut">
              <a:rPr lang="fr-FR" smtClean="0"/>
              <a:t>22/08/2019</a:t>
            </a:fld>
            <a:endParaRPr lang="fr-FR"/>
          </a:p>
        </p:txBody>
      </p:sp>
      <p:sp>
        <p:nvSpPr>
          <p:cNvPr id="3" name="Espace réservé du pied de page 2">
            <a:extLst>
              <a:ext uri="{FF2B5EF4-FFF2-40B4-BE49-F238E27FC236}">
                <a16:creationId xmlns:a16="http://schemas.microsoft.com/office/drawing/2014/main" id="{9DEF49D5-2D27-4253-A019-6D06162DDE2E}"/>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CDF4922F-D69C-42A0-9A96-781F9A1DD061}"/>
              </a:ext>
            </a:extLst>
          </p:cNvPr>
          <p:cNvSpPr>
            <a:spLocks noGrp="1"/>
          </p:cNvSpPr>
          <p:nvPr>
            <p:ph type="sldNum" sz="quarter" idx="12"/>
          </p:nvPr>
        </p:nvSpPr>
        <p:spPr/>
        <p:txBody>
          <a:bodyPr/>
          <a:lstStyle/>
          <a:p>
            <a:fld id="{CC1B97DD-28EE-49A2-A685-8C63DD67D5BD}" type="slidenum">
              <a:rPr lang="fr-FR" smtClean="0"/>
              <a:t>‹N°›</a:t>
            </a:fld>
            <a:endParaRPr lang="fr-FR"/>
          </a:p>
        </p:txBody>
      </p:sp>
    </p:spTree>
    <p:extLst>
      <p:ext uri="{BB962C8B-B14F-4D97-AF65-F5344CB8AC3E}">
        <p14:creationId xmlns:p14="http://schemas.microsoft.com/office/powerpoint/2010/main" val="159902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3975C0-0008-4563-9C65-A90877C0BAB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0AFEDA10-9403-4510-9EC1-F4EE2D7D85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FE68311-CEAC-4855-A042-E944EDD4A9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C75217F-2C7D-4291-B57C-43EEB6A48351}"/>
              </a:ext>
            </a:extLst>
          </p:cNvPr>
          <p:cNvSpPr>
            <a:spLocks noGrp="1"/>
          </p:cNvSpPr>
          <p:nvPr>
            <p:ph type="dt" sz="half" idx="10"/>
          </p:nvPr>
        </p:nvSpPr>
        <p:spPr/>
        <p:txBody>
          <a:bodyPr/>
          <a:lstStyle/>
          <a:p>
            <a:fld id="{038FBCD7-49BF-42C6-BE62-68A88F73323D}" type="datetimeFigureOut">
              <a:rPr lang="fr-FR" smtClean="0"/>
              <a:t>22/08/2019</a:t>
            </a:fld>
            <a:endParaRPr lang="fr-FR"/>
          </a:p>
        </p:txBody>
      </p:sp>
      <p:sp>
        <p:nvSpPr>
          <p:cNvPr id="6" name="Espace réservé du pied de page 5">
            <a:extLst>
              <a:ext uri="{FF2B5EF4-FFF2-40B4-BE49-F238E27FC236}">
                <a16:creationId xmlns:a16="http://schemas.microsoft.com/office/drawing/2014/main" id="{40D1748B-3C4B-4FE0-A646-703332D6557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A4CEC7C-4187-4D57-9661-66D4AFF091C7}"/>
              </a:ext>
            </a:extLst>
          </p:cNvPr>
          <p:cNvSpPr>
            <a:spLocks noGrp="1"/>
          </p:cNvSpPr>
          <p:nvPr>
            <p:ph type="sldNum" sz="quarter" idx="12"/>
          </p:nvPr>
        </p:nvSpPr>
        <p:spPr/>
        <p:txBody>
          <a:bodyPr/>
          <a:lstStyle/>
          <a:p>
            <a:fld id="{CC1B97DD-28EE-49A2-A685-8C63DD67D5BD}" type="slidenum">
              <a:rPr lang="fr-FR" smtClean="0"/>
              <a:t>‹N°›</a:t>
            </a:fld>
            <a:endParaRPr lang="fr-FR"/>
          </a:p>
        </p:txBody>
      </p:sp>
    </p:spTree>
    <p:extLst>
      <p:ext uri="{BB962C8B-B14F-4D97-AF65-F5344CB8AC3E}">
        <p14:creationId xmlns:p14="http://schemas.microsoft.com/office/powerpoint/2010/main" val="3437332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DBFE34-CAD9-4DFF-A696-3A4A2C9ED9F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82DBD062-82E7-4591-AA15-0A8844E89C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345C151-0E0A-4ED3-B643-790B8E8216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D2B79AD-0450-40EC-AC09-86303C2E08DB}"/>
              </a:ext>
            </a:extLst>
          </p:cNvPr>
          <p:cNvSpPr>
            <a:spLocks noGrp="1"/>
          </p:cNvSpPr>
          <p:nvPr>
            <p:ph type="dt" sz="half" idx="10"/>
          </p:nvPr>
        </p:nvSpPr>
        <p:spPr/>
        <p:txBody>
          <a:bodyPr/>
          <a:lstStyle/>
          <a:p>
            <a:fld id="{038FBCD7-49BF-42C6-BE62-68A88F73323D}" type="datetimeFigureOut">
              <a:rPr lang="fr-FR" smtClean="0"/>
              <a:t>22/08/2019</a:t>
            </a:fld>
            <a:endParaRPr lang="fr-FR"/>
          </a:p>
        </p:txBody>
      </p:sp>
      <p:sp>
        <p:nvSpPr>
          <p:cNvPr id="6" name="Espace réservé du pied de page 5">
            <a:extLst>
              <a:ext uri="{FF2B5EF4-FFF2-40B4-BE49-F238E27FC236}">
                <a16:creationId xmlns:a16="http://schemas.microsoft.com/office/drawing/2014/main" id="{07016BB0-8D3B-43DF-AD02-3576818EBEB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FE7F5F2-A0B7-4FBA-B989-9E87FBC69BF2}"/>
              </a:ext>
            </a:extLst>
          </p:cNvPr>
          <p:cNvSpPr>
            <a:spLocks noGrp="1"/>
          </p:cNvSpPr>
          <p:nvPr>
            <p:ph type="sldNum" sz="quarter" idx="12"/>
          </p:nvPr>
        </p:nvSpPr>
        <p:spPr/>
        <p:txBody>
          <a:bodyPr/>
          <a:lstStyle/>
          <a:p>
            <a:fld id="{CC1B97DD-28EE-49A2-A685-8C63DD67D5BD}" type="slidenum">
              <a:rPr lang="fr-FR" smtClean="0"/>
              <a:t>‹N°›</a:t>
            </a:fld>
            <a:endParaRPr lang="fr-FR"/>
          </a:p>
        </p:txBody>
      </p:sp>
    </p:spTree>
    <p:extLst>
      <p:ext uri="{BB962C8B-B14F-4D97-AF65-F5344CB8AC3E}">
        <p14:creationId xmlns:p14="http://schemas.microsoft.com/office/powerpoint/2010/main" val="1601908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A2497E-5FD3-4577-BAAC-8AEB623E4FA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A7C5B0E-BB82-4312-B1E1-6EBA5D06DC76}"/>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A986EB7-81CB-40CB-BDFA-AAE7B353AB52}"/>
              </a:ext>
            </a:extLst>
          </p:cNvPr>
          <p:cNvSpPr>
            <a:spLocks noGrp="1"/>
          </p:cNvSpPr>
          <p:nvPr>
            <p:ph type="dt" sz="half" idx="10"/>
          </p:nvPr>
        </p:nvSpPr>
        <p:spPr/>
        <p:txBody>
          <a:bodyPr/>
          <a:lstStyle/>
          <a:p>
            <a:fld id="{038FBCD7-49BF-42C6-BE62-68A88F73323D}" type="datetimeFigureOut">
              <a:rPr lang="fr-FR" smtClean="0"/>
              <a:t>22/08/2019</a:t>
            </a:fld>
            <a:endParaRPr lang="fr-FR"/>
          </a:p>
        </p:txBody>
      </p:sp>
      <p:sp>
        <p:nvSpPr>
          <p:cNvPr id="5" name="Espace réservé du pied de page 4">
            <a:extLst>
              <a:ext uri="{FF2B5EF4-FFF2-40B4-BE49-F238E27FC236}">
                <a16:creationId xmlns:a16="http://schemas.microsoft.com/office/drawing/2014/main" id="{3510C210-4E7D-4022-9E29-D601A6F6DDE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F3C4B48-FB5F-4F33-BFE0-4910F0F0A855}"/>
              </a:ext>
            </a:extLst>
          </p:cNvPr>
          <p:cNvSpPr>
            <a:spLocks noGrp="1"/>
          </p:cNvSpPr>
          <p:nvPr>
            <p:ph type="sldNum" sz="quarter" idx="12"/>
          </p:nvPr>
        </p:nvSpPr>
        <p:spPr/>
        <p:txBody>
          <a:bodyPr/>
          <a:lstStyle/>
          <a:p>
            <a:fld id="{CC1B97DD-28EE-49A2-A685-8C63DD67D5BD}" type="slidenum">
              <a:rPr lang="fr-FR" smtClean="0"/>
              <a:t>‹N°›</a:t>
            </a:fld>
            <a:endParaRPr lang="fr-FR"/>
          </a:p>
        </p:txBody>
      </p:sp>
    </p:spTree>
    <p:extLst>
      <p:ext uri="{BB962C8B-B14F-4D97-AF65-F5344CB8AC3E}">
        <p14:creationId xmlns:p14="http://schemas.microsoft.com/office/powerpoint/2010/main" val="3690161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6916286-3E8E-4CD1-BEF3-28A5D471C22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C41A7518-300F-4C0C-840D-6A3C702463B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006C1A2-564B-4385-8BFD-F38A678D88D1}"/>
              </a:ext>
            </a:extLst>
          </p:cNvPr>
          <p:cNvSpPr>
            <a:spLocks noGrp="1"/>
          </p:cNvSpPr>
          <p:nvPr>
            <p:ph type="dt" sz="half" idx="10"/>
          </p:nvPr>
        </p:nvSpPr>
        <p:spPr/>
        <p:txBody>
          <a:bodyPr/>
          <a:lstStyle/>
          <a:p>
            <a:fld id="{038FBCD7-49BF-42C6-BE62-68A88F73323D}" type="datetimeFigureOut">
              <a:rPr lang="fr-FR" smtClean="0"/>
              <a:t>22/08/2019</a:t>
            </a:fld>
            <a:endParaRPr lang="fr-FR"/>
          </a:p>
        </p:txBody>
      </p:sp>
      <p:sp>
        <p:nvSpPr>
          <p:cNvPr id="5" name="Espace réservé du pied de page 4">
            <a:extLst>
              <a:ext uri="{FF2B5EF4-FFF2-40B4-BE49-F238E27FC236}">
                <a16:creationId xmlns:a16="http://schemas.microsoft.com/office/drawing/2014/main" id="{ABBDA333-F9F8-4631-9979-E8F62455350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D27BEBB-624B-48C2-9B4E-3DF125DBE4B5}"/>
              </a:ext>
            </a:extLst>
          </p:cNvPr>
          <p:cNvSpPr>
            <a:spLocks noGrp="1"/>
          </p:cNvSpPr>
          <p:nvPr>
            <p:ph type="sldNum" sz="quarter" idx="12"/>
          </p:nvPr>
        </p:nvSpPr>
        <p:spPr/>
        <p:txBody>
          <a:bodyPr/>
          <a:lstStyle/>
          <a:p>
            <a:fld id="{CC1B97DD-28EE-49A2-A685-8C63DD67D5BD}" type="slidenum">
              <a:rPr lang="fr-FR" smtClean="0"/>
              <a:t>‹N°›</a:t>
            </a:fld>
            <a:endParaRPr lang="fr-FR"/>
          </a:p>
        </p:txBody>
      </p:sp>
    </p:spTree>
    <p:extLst>
      <p:ext uri="{BB962C8B-B14F-4D97-AF65-F5344CB8AC3E}">
        <p14:creationId xmlns:p14="http://schemas.microsoft.com/office/powerpoint/2010/main" val="3797840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3DB73AE-7E13-4A99-8BE7-B3DDEFB0D7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1AD26435-3F05-4D80-9670-7EBC383C5B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4C705F2-A87A-463F-8876-EFFB976A08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8FBCD7-49BF-42C6-BE62-68A88F73323D}" type="datetimeFigureOut">
              <a:rPr lang="fr-FR" smtClean="0"/>
              <a:t>22/08/2019</a:t>
            </a:fld>
            <a:endParaRPr lang="fr-FR"/>
          </a:p>
        </p:txBody>
      </p:sp>
      <p:sp>
        <p:nvSpPr>
          <p:cNvPr id="5" name="Espace réservé du pied de page 4">
            <a:extLst>
              <a:ext uri="{FF2B5EF4-FFF2-40B4-BE49-F238E27FC236}">
                <a16:creationId xmlns:a16="http://schemas.microsoft.com/office/drawing/2014/main" id="{2F8B20AA-1A27-4D3E-9616-E2CEDE21B8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815D8539-AB15-4C21-8701-E54873AA08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1B97DD-28EE-49A2-A685-8C63DD67D5BD}" type="slidenum">
              <a:rPr lang="fr-FR" smtClean="0"/>
              <a:t>‹N°›</a:t>
            </a:fld>
            <a:endParaRPr lang="fr-FR"/>
          </a:p>
        </p:txBody>
      </p:sp>
    </p:spTree>
    <p:extLst>
      <p:ext uri="{BB962C8B-B14F-4D97-AF65-F5344CB8AC3E}">
        <p14:creationId xmlns:p14="http://schemas.microsoft.com/office/powerpoint/2010/main" val="34714898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slide" Target="slide7.xml"/><Relationship Id="rId4" Type="http://schemas.openxmlformats.org/officeDocument/2006/relationships/slide" Target="slide8.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slide" Target="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slide" Target="slide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slide" Target="slide24.xml"/></Relationships>
</file>

<file path=ppt/slides/_rels/slide1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slide" Target="slide6.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chart" Target="../charts/chart7.xml"/><Relationship Id="rId7"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6.emf"/><Relationship Id="rId4" Type="http://schemas.openxmlformats.org/officeDocument/2006/relationships/oleObject" Target="../embeddings/oleObject1.bin"/></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2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E5510A-ED65-48C8-9B63-69A045A843BE}"/>
              </a:ext>
            </a:extLst>
          </p:cNvPr>
          <p:cNvSpPr>
            <a:spLocks noGrp="1"/>
          </p:cNvSpPr>
          <p:nvPr>
            <p:ph type="ctrTitle"/>
          </p:nvPr>
        </p:nvSpPr>
        <p:spPr/>
        <p:txBody>
          <a:bodyPr/>
          <a:lstStyle/>
          <a:p>
            <a:r>
              <a:rPr lang="fr-FR" dirty="0"/>
              <a:t>Nos limites</a:t>
            </a:r>
          </a:p>
        </p:txBody>
      </p:sp>
      <p:sp>
        <p:nvSpPr>
          <p:cNvPr id="3" name="Sous-titre 2">
            <a:extLst>
              <a:ext uri="{FF2B5EF4-FFF2-40B4-BE49-F238E27FC236}">
                <a16:creationId xmlns:a16="http://schemas.microsoft.com/office/drawing/2014/main" id="{54AA441F-80EA-4C86-97F8-9C64E1AF3306}"/>
              </a:ext>
            </a:extLst>
          </p:cNvPr>
          <p:cNvSpPr>
            <a:spLocks noGrp="1"/>
          </p:cNvSpPr>
          <p:nvPr>
            <p:ph type="subTitle" idx="1"/>
          </p:nvPr>
        </p:nvSpPr>
        <p:spPr/>
        <p:txBody>
          <a:bodyPr/>
          <a:lstStyle/>
          <a:p>
            <a:r>
              <a:rPr lang="fr-FR" dirty="0"/>
              <a:t>Université de l’écologie intégrale</a:t>
            </a:r>
          </a:p>
          <a:p>
            <a:r>
              <a:rPr lang="fr-FR" dirty="0"/>
              <a:t>Dourdan, 21 août 2019</a:t>
            </a:r>
          </a:p>
        </p:txBody>
      </p:sp>
    </p:spTree>
    <p:extLst>
      <p:ext uri="{BB962C8B-B14F-4D97-AF65-F5344CB8AC3E}">
        <p14:creationId xmlns:p14="http://schemas.microsoft.com/office/powerpoint/2010/main" val="1454085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4E46818A-6ED2-44BC-8A36-F091C5F1DA1F}"/>
              </a:ext>
            </a:extLst>
          </p:cNvPr>
          <p:cNvSpPr>
            <a:spLocks noGrp="1"/>
          </p:cNvSpPr>
          <p:nvPr>
            <p:ph sz="half" idx="1"/>
          </p:nvPr>
        </p:nvSpPr>
        <p:spPr>
          <a:xfrm>
            <a:off x="838200" y="1253331"/>
            <a:ext cx="5181600" cy="4351338"/>
          </a:xfrm>
          <a:solidFill>
            <a:schemeClr val="accent6">
              <a:lumMod val="40000"/>
              <a:lumOff val="60000"/>
            </a:schemeClr>
          </a:solidFill>
        </p:spPr>
        <p:txBody>
          <a:bodyPr/>
          <a:lstStyle/>
          <a:p>
            <a:endParaRPr lang="fr-FR" dirty="0"/>
          </a:p>
          <a:p>
            <a:endParaRPr lang="fr-FR" dirty="0"/>
          </a:p>
          <a:p>
            <a:pPr marL="0" indent="0">
              <a:buNone/>
            </a:pPr>
            <a:r>
              <a:rPr lang="fr-FR" sz="4000" dirty="0"/>
              <a:t>Accepter ses limites, c’est aussi accepter qu’il y ait un sans limites, un infini.</a:t>
            </a:r>
          </a:p>
          <a:p>
            <a:endParaRPr lang="fr-FR" dirty="0"/>
          </a:p>
          <a:p>
            <a:pPr marL="0" indent="0">
              <a:buNone/>
            </a:pPr>
            <a:r>
              <a:rPr lang="fr-FR" i="1" dirty="0"/>
              <a:t>Italo Calvino</a:t>
            </a:r>
          </a:p>
        </p:txBody>
      </p:sp>
      <p:sp>
        <p:nvSpPr>
          <p:cNvPr id="6" name="Espace réservé du contenu 5">
            <a:extLst>
              <a:ext uri="{FF2B5EF4-FFF2-40B4-BE49-F238E27FC236}">
                <a16:creationId xmlns:a16="http://schemas.microsoft.com/office/drawing/2014/main" id="{B293592F-B7C8-4985-8265-0E8B7A658B9D}"/>
              </a:ext>
            </a:extLst>
          </p:cNvPr>
          <p:cNvSpPr>
            <a:spLocks noGrp="1"/>
          </p:cNvSpPr>
          <p:nvPr>
            <p:ph sz="half" idx="2"/>
          </p:nvPr>
        </p:nvSpPr>
        <p:spPr>
          <a:xfrm>
            <a:off x="6172202" y="1253331"/>
            <a:ext cx="5181600" cy="4351338"/>
          </a:xfrm>
          <a:solidFill>
            <a:schemeClr val="accent6">
              <a:lumMod val="40000"/>
              <a:lumOff val="60000"/>
            </a:schemeClr>
          </a:solidFill>
        </p:spPr>
        <p:txBody>
          <a:bodyPr/>
          <a:lstStyle/>
          <a:p>
            <a:endParaRPr lang="en-US" sz="4000" dirty="0"/>
          </a:p>
          <a:p>
            <a:pPr marL="0" indent="0">
              <a:buNone/>
            </a:pPr>
            <a:r>
              <a:rPr lang="en-US" sz="4000" dirty="0"/>
              <a:t>« </a:t>
            </a:r>
            <a:r>
              <a:rPr lang="en-US" sz="4000" dirty="0" err="1"/>
              <a:t>oser</a:t>
            </a:r>
            <a:r>
              <a:rPr lang="en-US" sz="4000" dirty="0"/>
              <a:t> transformer </a:t>
            </a:r>
            <a:r>
              <a:rPr lang="en-US" sz="4000" dirty="0" err="1"/>
              <a:t>en</a:t>
            </a:r>
            <a:r>
              <a:rPr lang="en-US" sz="4000" dirty="0"/>
              <a:t> </a:t>
            </a:r>
            <a:r>
              <a:rPr lang="en-US" sz="4000" dirty="0" err="1"/>
              <a:t>souffrance</a:t>
            </a:r>
            <a:r>
              <a:rPr lang="en-US" sz="4000" dirty="0"/>
              <a:t> </a:t>
            </a:r>
            <a:r>
              <a:rPr lang="en-US" sz="4000" dirty="0" err="1"/>
              <a:t>personnelle</a:t>
            </a:r>
            <a:r>
              <a:rPr lang="en-US" sz="4000" dirty="0"/>
              <a:t> </a:t>
            </a:r>
            <a:r>
              <a:rPr lang="en-US" sz="4000" dirty="0" err="1"/>
              <a:t>ce</a:t>
            </a:r>
            <a:r>
              <a:rPr lang="en-US" sz="4000" dirty="0"/>
              <a:t> qui se </a:t>
            </a:r>
            <a:r>
              <a:rPr lang="en-US" sz="4000" dirty="0" err="1"/>
              <a:t>passe</a:t>
            </a:r>
            <a:r>
              <a:rPr lang="en-US" sz="4000" dirty="0"/>
              <a:t> dans le monde ». </a:t>
            </a:r>
          </a:p>
          <a:p>
            <a:pPr marL="0" indent="0">
              <a:buNone/>
            </a:pPr>
            <a:r>
              <a:rPr lang="en-US" i="1" dirty="0"/>
              <a:t>Laudato </a:t>
            </a:r>
            <a:r>
              <a:rPr lang="en-US" i="1" dirty="0" err="1"/>
              <a:t>si</a:t>
            </a:r>
            <a:r>
              <a:rPr lang="en-US" i="1" dirty="0"/>
              <a:t> § 19</a:t>
            </a:r>
            <a:endParaRPr lang="fr-FR" i="1" dirty="0"/>
          </a:p>
        </p:txBody>
      </p:sp>
    </p:spTree>
    <p:extLst>
      <p:ext uri="{BB962C8B-B14F-4D97-AF65-F5344CB8AC3E}">
        <p14:creationId xmlns:p14="http://schemas.microsoft.com/office/powerpoint/2010/main" val="3833899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792D736-14EF-4FDF-88E3-846D81898702}"/>
              </a:ext>
            </a:extLst>
          </p:cNvPr>
          <p:cNvPicPr>
            <a:picLocks noChangeAspect="1"/>
          </p:cNvPicPr>
          <p:nvPr/>
        </p:nvPicPr>
        <p:blipFill>
          <a:blip r:embed="rId3"/>
          <a:stretch>
            <a:fillRect/>
          </a:stretch>
        </p:blipFill>
        <p:spPr>
          <a:xfrm>
            <a:off x="892514" y="223935"/>
            <a:ext cx="9144000" cy="6858000"/>
          </a:xfrm>
          <a:prstGeom prst="rect">
            <a:avLst/>
          </a:prstGeom>
        </p:spPr>
      </p:pic>
      <p:sp>
        <p:nvSpPr>
          <p:cNvPr id="5" name="Rectangle 4">
            <a:extLst>
              <a:ext uri="{FF2B5EF4-FFF2-40B4-BE49-F238E27FC236}">
                <a16:creationId xmlns:a16="http://schemas.microsoft.com/office/drawing/2014/main" id="{662695EF-72A7-4F05-91C2-AF16282D31D3}"/>
              </a:ext>
            </a:extLst>
          </p:cNvPr>
          <p:cNvSpPr/>
          <p:nvPr/>
        </p:nvSpPr>
        <p:spPr>
          <a:xfrm>
            <a:off x="2582539" y="5195985"/>
            <a:ext cx="4886325"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0A60FEC8-FFB9-40DB-8AFA-3CABA8D77AE8}"/>
              </a:ext>
            </a:extLst>
          </p:cNvPr>
          <p:cNvSpPr txBox="1"/>
          <p:nvPr/>
        </p:nvSpPr>
        <p:spPr>
          <a:xfrm>
            <a:off x="5772150" y="1258266"/>
            <a:ext cx="6303523" cy="830997"/>
          </a:xfrm>
          <a:prstGeom prst="rect">
            <a:avLst/>
          </a:prstGeom>
          <a:noFill/>
        </p:spPr>
        <p:txBody>
          <a:bodyPr wrap="square" rtlCol="0">
            <a:spAutoFit/>
          </a:bodyPr>
          <a:lstStyle/>
          <a:p>
            <a:r>
              <a:rPr lang="fr-FR" sz="4800" dirty="0">
                <a:latin typeface="Harlow Solid Italic" panose="04030604020F02020D02" pitchFamily="82" charset="0"/>
              </a:rPr>
              <a:t>de l’empreinte écologique</a:t>
            </a:r>
          </a:p>
        </p:txBody>
      </p:sp>
      <p:sp>
        <p:nvSpPr>
          <p:cNvPr id="3" name="Rectangle 2">
            <a:extLst>
              <a:ext uri="{FF2B5EF4-FFF2-40B4-BE49-F238E27FC236}">
                <a16:creationId xmlns:a16="http://schemas.microsoft.com/office/drawing/2014/main" id="{D5FACC0B-0C58-49DE-A5F4-6E6D2FDA1ED0}"/>
              </a:ext>
            </a:extLst>
          </p:cNvPr>
          <p:cNvSpPr/>
          <p:nvPr/>
        </p:nvSpPr>
        <p:spPr>
          <a:xfrm>
            <a:off x="892514" y="1673765"/>
            <a:ext cx="1186774" cy="42412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245957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A1B17B-884E-4020-B598-AA4A4DEAD5CE}"/>
              </a:ext>
            </a:extLst>
          </p:cNvPr>
          <p:cNvSpPr>
            <a:spLocks noGrp="1"/>
          </p:cNvSpPr>
          <p:nvPr>
            <p:ph type="title"/>
          </p:nvPr>
        </p:nvSpPr>
        <p:spPr/>
        <p:txBody>
          <a:bodyPr/>
          <a:lstStyle/>
          <a:p>
            <a:r>
              <a:rPr lang="fr-FR" dirty="0"/>
              <a:t>Empreinte écologique et population (monde)</a:t>
            </a:r>
          </a:p>
        </p:txBody>
      </p:sp>
      <p:graphicFrame>
        <p:nvGraphicFramePr>
          <p:cNvPr id="4" name="Graphique 3">
            <a:extLst>
              <a:ext uri="{FF2B5EF4-FFF2-40B4-BE49-F238E27FC236}">
                <a16:creationId xmlns:a16="http://schemas.microsoft.com/office/drawing/2014/main" id="{E6AE0A82-5F1A-42BF-849C-EE1A3F5C2B7C}"/>
              </a:ext>
            </a:extLst>
          </p:cNvPr>
          <p:cNvGraphicFramePr>
            <a:graphicFrameLocks/>
          </p:cNvGraphicFramePr>
          <p:nvPr>
            <p:extLst>
              <p:ext uri="{D42A27DB-BD31-4B8C-83A1-F6EECF244321}">
                <p14:modId xmlns:p14="http://schemas.microsoft.com/office/powerpoint/2010/main" val="2982830183"/>
              </p:ext>
            </p:extLst>
          </p:nvPr>
        </p:nvGraphicFramePr>
        <p:xfrm>
          <a:off x="1671638" y="1207951"/>
          <a:ext cx="7729537" cy="5186363"/>
        </p:xfrm>
        <a:graphic>
          <a:graphicData uri="http://schemas.openxmlformats.org/drawingml/2006/chart">
            <c:chart xmlns:c="http://schemas.openxmlformats.org/drawingml/2006/chart" xmlns:r="http://schemas.openxmlformats.org/officeDocument/2006/relationships" r:id="rId3"/>
          </a:graphicData>
        </a:graphic>
      </p:graphicFrame>
      <p:sp>
        <p:nvSpPr>
          <p:cNvPr id="5" name="ZoneTexte 4">
            <a:extLst>
              <a:ext uri="{FF2B5EF4-FFF2-40B4-BE49-F238E27FC236}">
                <a16:creationId xmlns:a16="http://schemas.microsoft.com/office/drawing/2014/main" id="{3FFD1AE5-B58A-4778-8D9A-C31567C0B4E5}"/>
              </a:ext>
            </a:extLst>
          </p:cNvPr>
          <p:cNvSpPr txBox="1"/>
          <p:nvPr/>
        </p:nvSpPr>
        <p:spPr>
          <a:xfrm>
            <a:off x="9158288" y="4071938"/>
            <a:ext cx="2643188" cy="1200329"/>
          </a:xfrm>
          <a:prstGeom prst="rect">
            <a:avLst/>
          </a:prstGeom>
          <a:noFill/>
        </p:spPr>
        <p:txBody>
          <a:bodyPr wrap="square" rtlCol="0">
            <a:spAutoFit/>
          </a:bodyPr>
          <a:lstStyle/>
          <a:p>
            <a:r>
              <a:rPr lang="fr-FR" dirty="0"/>
              <a:t>Deux facteurs :</a:t>
            </a:r>
          </a:p>
          <a:p>
            <a:r>
              <a:rPr lang="fr-FR" dirty="0"/>
              <a:t>Niveau de consommation/personne</a:t>
            </a:r>
          </a:p>
          <a:p>
            <a:r>
              <a:rPr lang="fr-FR" dirty="0"/>
              <a:t>Population</a:t>
            </a:r>
          </a:p>
        </p:txBody>
      </p:sp>
      <p:sp>
        <p:nvSpPr>
          <p:cNvPr id="3" name="ZoneTexte 2">
            <a:extLst>
              <a:ext uri="{FF2B5EF4-FFF2-40B4-BE49-F238E27FC236}">
                <a16:creationId xmlns:a16="http://schemas.microsoft.com/office/drawing/2014/main" id="{57B7EA1E-A437-44A7-8FDA-C0EE72D1A8B5}"/>
              </a:ext>
            </a:extLst>
          </p:cNvPr>
          <p:cNvSpPr txBox="1"/>
          <p:nvPr/>
        </p:nvSpPr>
        <p:spPr>
          <a:xfrm>
            <a:off x="2529191" y="6245157"/>
            <a:ext cx="719847" cy="369956"/>
          </a:xfrm>
          <a:prstGeom prst="rect">
            <a:avLst/>
          </a:prstGeom>
          <a:noFill/>
        </p:spPr>
        <p:txBody>
          <a:bodyPr wrap="square" rtlCol="0">
            <a:spAutoFit/>
          </a:bodyPr>
          <a:lstStyle/>
          <a:p>
            <a:r>
              <a:rPr lang="fr-FR" dirty="0"/>
              <a:t>1965</a:t>
            </a:r>
          </a:p>
        </p:txBody>
      </p:sp>
      <p:sp>
        <p:nvSpPr>
          <p:cNvPr id="6" name="ZoneTexte 5">
            <a:extLst>
              <a:ext uri="{FF2B5EF4-FFF2-40B4-BE49-F238E27FC236}">
                <a16:creationId xmlns:a16="http://schemas.microsoft.com/office/drawing/2014/main" id="{02A1C62B-0CBB-45F5-BB05-08B42A704406}"/>
              </a:ext>
            </a:extLst>
          </p:cNvPr>
          <p:cNvSpPr txBox="1"/>
          <p:nvPr/>
        </p:nvSpPr>
        <p:spPr>
          <a:xfrm>
            <a:off x="5376153" y="6209336"/>
            <a:ext cx="719847" cy="369956"/>
          </a:xfrm>
          <a:prstGeom prst="rect">
            <a:avLst/>
          </a:prstGeom>
          <a:noFill/>
        </p:spPr>
        <p:txBody>
          <a:bodyPr wrap="square" rtlCol="0">
            <a:spAutoFit/>
          </a:bodyPr>
          <a:lstStyle/>
          <a:p>
            <a:r>
              <a:rPr lang="fr-FR" dirty="0"/>
              <a:t>2005</a:t>
            </a:r>
          </a:p>
        </p:txBody>
      </p:sp>
      <p:sp>
        <p:nvSpPr>
          <p:cNvPr id="7" name="ZoneTexte 6">
            <a:extLst>
              <a:ext uri="{FF2B5EF4-FFF2-40B4-BE49-F238E27FC236}">
                <a16:creationId xmlns:a16="http://schemas.microsoft.com/office/drawing/2014/main" id="{235D3781-E300-4F06-ABA5-79DEFA94799D}"/>
              </a:ext>
            </a:extLst>
          </p:cNvPr>
          <p:cNvSpPr txBox="1"/>
          <p:nvPr/>
        </p:nvSpPr>
        <p:spPr>
          <a:xfrm>
            <a:off x="8438441" y="6245157"/>
            <a:ext cx="962734" cy="369332"/>
          </a:xfrm>
          <a:prstGeom prst="rect">
            <a:avLst/>
          </a:prstGeom>
          <a:noFill/>
        </p:spPr>
        <p:txBody>
          <a:bodyPr wrap="square" rtlCol="0">
            <a:spAutoFit/>
          </a:bodyPr>
          <a:lstStyle/>
          <a:p>
            <a:r>
              <a:rPr lang="fr-FR" dirty="0"/>
              <a:t>2050 ?</a:t>
            </a:r>
          </a:p>
        </p:txBody>
      </p:sp>
      <p:sp>
        <p:nvSpPr>
          <p:cNvPr id="8" name="Ellipse 7">
            <a:extLst>
              <a:ext uri="{FF2B5EF4-FFF2-40B4-BE49-F238E27FC236}">
                <a16:creationId xmlns:a16="http://schemas.microsoft.com/office/drawing/2014/main" id="{29160AB7-4F2D-4AF5-B044-D0AB614FB64E}"/>
              </a:ext>
            </a:extLst>
          </p:cNvPr>
          <p:cNvSpPr/>
          <p:nvPr/>
        </p:nvSpPr>
        <p:spPr>
          <a:xfrm>
            <a:off x="6605587" y="3780165"/>
            <a:ext cx="304800" cy="33969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94540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430691" y="1852433"/>
            <a:ext cx="1091380" cy="3528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5211093" y="1852433"/>
            <a:ext cx="1253613" cy="3528040"/>
          </a:xfrm>
          <a:prstGeom prst="rect">
            <a:avLst/>
          </a:prstGeom>
          <a:solidFill>
            <a:schemeClr val="accent2">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1404938" y="223997"/>
            <a:ext cx="9382124" cy="1325563"/>
          </a:xfrm>
        </p:spPr>
        <p:txBody>
          <a:bodyPr>
            <a:noAutofit/>
          </a:bodyPr>
          <a:lstStyle/>
          <a:p>
            <a:pPr algn="ctr"/>
            <a:r>
              <a:rPr lang="fr-FR" sz="3200" b="1" dirty="0"/>
              <a:t>Peut-on dépasser nos limites ?</a:t>
            </a:r>
            <a:br>
              <a:rPr lang="fr-FR" sz="3200" b="1" dirty="0"/>
            </a:br>
            <a:r>
              <a:rPr lang="fr-FR" sz="3200" dirty="0"/>
              <a:t>L’effondrement : une frontière durablement dépassée</a:t>
            </a:r>
          </a:p>
        </p:txBody>
      </p:sp>
      <p:sp>
        <p:nvSpPr>
          <p:cNvPr id="17" name="Rectangle 16"/>
          <p:cNvSpPr/>
          <p:nvPr/>
        </p:nvSpPr>
        <p:spPr>
          <a:xfrm>
            <a:off x="3609661" y="1852433"/>
            <a:ext cx="1563329" cy="352804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Arc 17"/>
          <p:cNvSpPr/>
          <p:nvPr/>
        </p:nvSpPr>
        <p:spPr>
          <a:xfrm>
            <a:off x="1812244" y="2175471"/>
            <a:ext cx="3628103" cy="2212258"/>
          </a:xfrm>
          <a:prstGeom prst="arc">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9" name="Arc 18"/>
          <p:cNvSpPr/>
          <p:nvPr/>
        </p:nvSpPr>
        <p:spPr>
          <a:xfrm rot="10800000">
            <a:off x="5455072" y="2049783"/>
            <a:ext cx="3362632" cy="2462982"/>
          </a:xfrm>
          <a:prstGeom prst="arc">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1" name="Rectangle 20"/>
          <p:cNvSpPr/>
          <p:nvPr/>
        </p:nvSpPr>
        <p:spPr>
          <a:xfrm>
            <a:off x="647140" y="6488668"/>
            <a:ext cx="3474413" cy="276999"/>
          </a:xfrm>
          <a:prstGeom prst="rect">
            <a:avLst/>
          </a:prstGeom>
        </p:spPr>
        <p:txBody>
          <a:bodyPr wrap="none">
            <a:spAutoFit/>
          </a:bodyPr>
          <a:lstStyle/>
          <a:p>
            <a:r>
              <a:rPr lang="en-US" sz="1200" dirty="0"/>
              <a:t>Source: Steffen and others, 16 January 2015, Science</a:t>
            </a:r>
            <a:endParaRPr lang="fr-FR" sz="1200" dirty="0"/>
          </a:p>
        </p:txBody>
      </p:sp>
      <p:cxnSp>
        <p:nvCxnSpPr>
          <p:cNvPr id="22" name="Connecteur droit 21"/>
          <p:cNvCxnSpPr/>
          <p:nvPr/>
        </p:nvCxnSpPr>
        <p:spPr>
          <a:xfrm>
            <a:off x="5172990" y="1840715"/>
            <a:ext cx="0" cy="352804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ZoneTexte 2"/>
          <p:cNvSpPr txBox="1"/>
          <p:nvPr/>
        </p:nvSpPr>
        <p:spPr>
          <a:xfrm>
            <a:off x="4628531" y="1445475"/>
            <a:ext cx="1209368" cy="400110"/>
          </a:xfrm>
          <a:prstGeom prst="rect">
            <a:avLst/>
          </a:prstGeom>
          <a:noFill/>
        </p:spPr>
        <p:txBody>
          <a:bodyPr wrap="square" rtlCol="0">
            <a:spAutoFit/>
          </a:bodyPr>
          <a:lstStyle/>
          <a:p>
            <a:r>
              <a:rPr lang="fr-FR" sz="2000" dirty="0"/>
              <a:t>Frontière</a:t>
            </a:r>
          </a:p>
        </p:txBody>
      </p:sp>
      <p:sp>
        <p:nvSpPr>
          <p:cNvPr id="24" name="ZoneTexte 23"/>
          <p:cNvSpPr txBox="1"/>
          <p:nvPr/>
        </p:nvSpPr>
        <p:spPr>
          <a:xfrm>
            <a:off x="5455072" y="3382705"/>
            <a:ext cx="682847" cy="369332"/>
          </a:xfrm>
          <a:prstGeom prst="rect">
            <a:avLst/>
          </a:prstGeom>
          <a:noFill/>
        </p:spPr>
        <p:txBody>
          <a:bodyPr wrap="square" rtlCol="0">
            <a:spAutoFit/>
          </a:bodyPr>
          <a:lstStyle/>
          <a:p>
            <a:r>
              <a:rPr lang="fr-FR" dirty="0"/>
              <a:t>Seuil</a:t>
            </a:r>
          </a:p>
        </p:txBody>
      </p:sp>
      <p:pic>
        <p:nvPicPr>
          <p:cNvPr id="6" name="Image 5"/>
          <p:cNvPicPr>
            <a:picLocks noChangeAspect="1"/>
          </p:cNvPicPr>
          <p:nvPr/>
        </p:nvPicPr>
        <p:blipFill>
          <a:blip r:embed="rId3"/>
          <a:stretch>
            <a:fillRect/>
          </a:stretch>
        </p:blipFill>
        <p:spPr>
          <a:xfrm>
            <a:off x="8344523" y="3604735"/>
            <a:ext cx="2035233" cy="2883933"/>
          </a:xfrm>
          <a:prstGeom prst="rect">
            <a:avLst/>
          </a:prstGeom>
        </p:spPr>
      </p:pic>
      <p:sp>
        <p:nvSpPr>
          <p:cNvPr id="27" name="ZoneTexte 26">
            <a:extLst>
              <a:ext uri="{FF2B5EF4-FFF2-40B4-BE49-F238E27FC236}">
                <a16:creationId xmlns:a16="http://schemas.microsoft.com/office/drawing/2014/main" id="{7EDC6148-F16D-4801-A6A2-197809803B95}"/>
              </a:ext>
            </a:extLst>
          </p:cNvPr>
          <p:cNvSpPr txBox="1"/>
          <p:nvPr/>
        </p:nvSpPr>
        <p:spPr>
          <a:xfrm>
            <a:off x="5940409" y="4654497"/>
            <a:ext cx="1209368" cy="400110"/>
          </a:xfrm>
          <a:prstGeom prst="rect">
            <a:avLst/>
          </a:prstGeom>
          <a:noFill/>
        </p:spPr>
        <p:txBody>
          <a:bodyPr wrap="square" rtlCol="0">
            <a:spAutoFit/>
          </a:bodyPr>
          <a:lstStyle/>
          <a:p>
            <a:r>
              <a:rPr lang="fr-FR" sz="2000" dirty="0"/>
              <a:t>Limite</a:t>
            </a:r>
          </a:p>
        </p:txBody>
      </p:sp>
    </p:spTree>
    <p:extLst>
      <p:ext uri="{BB962C8B-B14F-4D97-AF65-F5344CB8AC3E}">
        <p14:creationId xmlns:p14="http://schemas.microsoft.com/office/powerpoint/2010/main" val="3687977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4D113600-72B8-4533-BC50-E68117629E7B}"/>
              </a:ext>
            </a:extLst>
          </p:cNvPr>
          <p:cNvPicPr>
            <a:picLocks noChangeAspect="1"/>
          </p:cNvPicPr>
          <p:nvPr/>
        </p:nvPicPr>
        <p:blipFill rotWithShape="1">
          <a:blip r:embed="rId3"/>
          <a:srcRect l="28167" r="28834"/>
          <a:stretch/>
        </p:blipFill>
        <p:spPr>
          <a:xfrm>
            <a:off x="3534153" y="-6959"/>
            <a:ext cx="6835495" cy="6782664"/>
          </a:xfrm>
          <a:prstGeom prst="rect">
            <a:avLst/>
          </a:prstGeom>
        </p:spPr>
      </p:pic>
      <p:sp>
        <p:nvSpPr>
          <p:cNvPr id="2" name="ZoneTexte 1">
            <a:extLst>
              <a:ext uri="{FF2B5EF4-FFF2-40B4-BE49-F238E27FC236}">
                <a16:creationId xmlns:a16="http://schemas.microsoft.com/office/drawing/2014/main" id="{6CB19241-813D-4FD2-AB2E-44AB81AE7363}"/>
              </a:ext>
            </a:extLst>
          </p:cNvPr>
          <p:cNvSpPr txBox="1"/>
          <p:nvPr/>
        </p:nvSpPr>
        <p:spPr>
          <a:xfrm rot="4776175">
            <a:off x="8798385" y="2851422"/>
            <a:ext cx="1687681" cy="461665"/>
          </a:xfrm>
          <a:prstGeom prst="rect">
            <a:avLst/>
          </a:prstGeom>
          <a:solidFill>
            <a:schemeClr val="tx1"/>
          </a:solidFill>
        </p:spPr>
        <p:txBody>
          <a:bodyPr wrap="square" rtlCol="0">
            <a:spAutoFit/>
          </a:bodyPr>
          <a:lstStyle/>
          <a:p>
            <a:r>
              <a:rPr lang="fr-FR" sz="2400" b="1" dirty="0">
                <a:solidFill>
                  <a:schemeClr val="bg1"/>
                </a:solidFill>
              </a:rPr>
              <a:t>Ozone  </a:t>
            </a:r>
          </a:p>
        </p:txBody>
      </p:sp>
      <p:sp>
        <p:nvSpPr>
          <p:cNvPr id="4" name="ZoneTexte 3">
            <a:extLst>
              <a:ext uri="{FF2B5EF4-FFF2-40B4-BE49-F238E27FC236}">
                <a16:creationId xmlns:a16="http://schemas.microsoft.com/office/drawing/2014/main" id="{5765B941-1ABE-4FFE-991C-943ADFC498DB}"/>
              </a:ext>
            </a:extLst>
          </p:cNvPr>
          <p:cNvSpPr txBox="1"/>
          <p:nvPr/>
        </p:nvSpPr>
        <p:spPr>
          <a:xfrm rot="18394699">
            <a:off x="8636947" y="4535442"/>
            <a:ext cx="1419314" cy="461665"/>
          </a:xfrm>
          <a:prstGeom prst="rect">
            <a:avLst/>
          </a:prstGeom>
          <a:solidFill>
            <a:schemeClr val="tx1"/>
          </a:solidFill>
        </p:spPr>
        <p:txBody>
          <a:bodyPr wrap="square" rtlCol="0">
            <a:spAutoFit/>
          </a:bodyPr>
          <a:lstStyle/>
          <a:p>
            <a:r>
              <a:rPr lang="fr-FR" sz="2400" b="1" dirty="0">
                <a:solidFill>
                  <a:schemeClr val="bg1"/>
                </a:solidFill>
              </a:rPr>
              <a:t>Aérosols</a:t>
            </a:r>
          </a:p>
        </p:txBody>
      </p:sp>
      <p:sp>
        <p:nvSpPr>
          <p:cNvPr id="6" name="ZoneTexte 5">
            <a:extLst>
              <a:ext uri="{FF2B5EF4-FFF2-40B4-BE49-F238E27FC236}">
                <a16:creationId xmlns:a16="http://schemas.microsoft.com/office/drawing/2014/main" id="{EA27C2A1-CEDF-4228-B2F8-D77E53FCE28E}"/>
              </a:ext>
            </a:extLst>
          </p:cNvPr>
          <p:cNvSpPr txBox="1"/>
          <p:nvPr/>
        </p:nvSpPr>
        <p:spPr>
          <a:xfrm rot="1630925">
            <a:off x="5212214" y="5615897"/>
            <a:ext cx="1640466" cy="830997"/>
          </a:xfrm>
          <a:prstGeom prst="rect">
            <a:avLst/>
          </a:prstGeom>
          <a:solidFill>
            <a:schemeClr val="tx1"/>
          </a:solidFill>
        </p:spPr>
        <p:txBody>
          <a:bodyPr wrap="square" rtlCol="0">
            <a:spAutoFit/>
          </a:bodyPr>
          <a:lstStyle/>
          <a:p>
            <a:r>
              <a:rPr lang="fr-FR" sz="2400" b="1" dirty="0">
                <a:solidFill>
                  <a:schemeClr val="bg1"/>
                </a:solidFill>
              </a:rPr>
              <a:t>Azote et phosphore</a:t>
            </a:r>
          </a:p>
        </p:txBody>
      </p:sp>
      <p:sp>
        <p:nvSpPr>
          <p:cNvPr id="7" name="ZoneTexte 6">
            <a:extLst>
              <a:ext uri="{FF2B5EF4-FFF2-40B4-BE49-F238E27FC236}">
                <a16:creationId xmlns:a16="http://schemas.microsoft.com/office/drawing/2014/main" id="{CE821AE8-4A84-4AE1-AF5A-9C2B8CD2E210}"/>
              </a:ext>
            </a:extLst>
          </p:cNvPr>
          <p:cNvSpPr txBox="1"/>
          <p:nvPr/>
        </p:nvSpPr>
        <p:spPr>
          <a:xfrm rot="3403190">
            <a:off x="3992930" y="4504843"/>
            <a:ext cx="1640466" cy="461665"/>
          </a:xfrm>
          <a:prstGeom prst="rect">
            <a:avLst/>
          </a:prstGeom>
          <a:solidFill>
            <a:schemeClr val="tx1"/>
          </a:solidFill>
        </p:spPr>
        <p:txBody>
          <a:bodyPr wrap="square" rtlCol="0">
            <a:spAutoFit/>
          </a:bodyPr>
          <a:lstStyle/>
          <a:p>
            <a:r>
              <a:rPr lang="fr-FR" sz="2400" b="1" dirty="0">
                <a:solidFill>
                  <a:schemeClr val="bg1"/>
                </a:solidFill>
              </a:rPr>
              <a:t>Eau douce</a:t>
            </a:r>
          </a:p>
        </p:txBody>
      </p:sp>
      <p:sp>
        <p:nvSpPr>
          <p:cNvPr id="8" name="ZoneTexte 7">
            <a:extLst>
              <a:ext uri="{FF2B5EF4-FFF2-40B4-BE49-F238E27FC236}">
                <a16:creationId xmlns:a16="http://schemas.microsoft.com/office/drawing/2014/main" id="{FA51CBBD-28FA-4DB4-AEAB-C685DC974086}"/>
              </a:ext>
            </a:extLst>
          </p:cNvPr>
          <p:cNvSpPr txBox="1"/>
          <p:nvPr/>
        </p:nvSpPr>
        <p:spPr>
          <a:xfrm rot="16661163">
            <a:off x="3464600" y="2533617"/>
            <a:ext cx="1640466" cy="830997"/>
          </a:xfrm>
          <a:prstGeom prst="rect">
            <a:avLst/>
          </a:prstGeom>
          <a:solidFill>
            <a:schemeClr val="tx1"/>
          </a:solidFill>
        </p:spPr>
        <p:txBody>
          <a:bodyPr wrap="square" rtlCol="0">
            <a:spAutoFit/>
          </a:bodyPr>
          <a:lstStyle/>
          <a:p>
            <a:r>
              <a:rPr lang="fr-FR" sz="2400" b="1" dirty="0">
                <a:solidFill>
                  <a:schemeClr val="bg1"/>
                </a:solidFill>
              </a:rPr>
              <a:t>Utilisation des sols</a:t>
            </a:r>
          </a:p>
        </p:txBody>
      </p:sp>
      <p:sp>
        <p:nvSpPr>
          <p:cNvPr id="9" name="ZoneTexte 8">
            <a:extLst>
              <a:ext uri="{FF2B5EF4-FFF2-40B4-BE49-F238E27FC236}">
                <a16:creationId xmlns:a16="http://schemas.microsoft.com/office/drawing/2014/main" id="{7D7B9423-FEEB-4E63-B1FE-383352355CFE}"/>
              </a:ext>
            </a:extLst>
          </p:cNvPr>
          <p:cNvSpPr txBox="1"/>
          <p:nvPr/>
        </p:nvSpPr>
        <p:spPr>
          <a:xfrm rot="18843470">
            <a:off x="4572279" y="1050450"/>
            <a:ext cx="1737672" cy="461665"/>
          </a:xfrm>
          <a:prstGeom prst="rect">
            <a:avLst/>
          </a:prstGeom>
          <a:solidFill>
            <a:schemeClr val="tx1"/>
          </a:solidFill>
        </p:spPr>
        <p:txBody>
          <a:bodyPr wrap="square" rtlCol="0">
            <a:spAutoFit/>
          </a:bodyPr>
          <a:lstStyle/>
          <a:p>
            <a:r>
              <a:rPr lang="fr-FR" sz="2400" b="1" dirty="0">
                <a:solidFill>
                  <a:schemeClr val="bg1"/>
                </a:solidFill>
                <a:hlinkClick r:id="rId4" action="ppaction://hlinksldjump"/>
              </a:rPr>
              <a:t>Biodiversité</a:t>
            </a:r>
            <a:endParaRPr lang="fr-FR" sz="2400" b="1" dirty="0">
              <a:solidFill>
                <a:schemeClr val="bg1"/>
              </a:solidFill>
            </a:endParaRPr>
          </a:p>
        </p:txBody>
      </p:sp>
      <p:sp>
        <p:nvSpPr>
          <p:cNvPr id="10" name="ZoneTexte 9">
            <a:extLst>
              <a:ext uri="{FF2B5EF4-FFF2-40B4-BE49-F238E27FC236}">
                <a16:creationId xmlns:a16="http://schemas.microsoft.com/office/drawing/2014/main" id="{A615FB36-D07D-4A22-A0D5-379FA43598A5}"/>
              </a:ext>
            </a:extLst>
          </p:cNvPr>
          <p:cNvSpPr txBox="1"/>
          <p:nvPr/>
        </p:nvSpPr>
        <p:spPr>
          <a:xfrm rot="2408794">
            <a:off x="8016697" y="1054469"/>
            <a:ext cx="1640466" cy="830997"/>
          </a:xfrm>
          <a:prstGeom prst="rect">
            <a:avLst/>
          </a:prstGeom>
          <a:solidFill>
            <a:schemeClr val="tx1"/>
          </a:solidFill>
        </p:spPr>
        <p:txBody>
          <a:bodyPr wrap="square" rtlCol="0">
            <a:spAutoFit/>
          </a:bodyPr>
          <a:lstStyle/>
          <a:p>
            <a:r>
              <a:rPr lang="fr-FR" sz="2400" b="1" dirty="0">
                <a:solidFill>
                  <a:schemeClr val="bg2">
                    <a:lumMod val="50000"/>
                  </a:schemeClr>
                </a:solidFill>
              </a:rPr>
              <a:t>Polluants chimiques</a:t>
            </a:r>
          </a:p>
        </p:txBody>
      </p:sp>
      <p:sp>
        <p:nvSpPr>
          <p:cNvPr id="3" name="Ellipse 2">
            <a:extLst>
              <a:ext uri="{FF2B5EF4-FFF2-40B4-BE49-F238E27FC236}">
                <a16:creationId xmlns:a16="http://schemas.microsoft.com/office/drawing/2014/main" id="{73B67B7E-C838-47D8-8FE7-720E8CB377F1}"/>
              </a:ext>
            </a:extLst>
          </p:cNvPr>
          <p:cNvSpPr/>
          <p:nvPr/>
        </p:nvSpPr>
        <p:spPr>
          <a:xfrm>
            <a:off x="5602582" y="1936419"/>
            <a:ext cx="2963717" cy="291026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00BA9760-CADF-4CB9-917D-A9945613ECEB}"/>
              </a:ext>
            </a:extLst>
          </p:cNvPr>
          <p:cNvSpPr txBox="1"/>
          <p:nvPr/>
        </p:nvSpPr>
        <p:spPr>
          <a:xfrm>
            <a:off x="466445" y="5287086"/>
            <a:ext cx="2039571" cy="1200329"/>
          </a:xfrm>
          <a:prstGeom prst="rect">
            <a:avLst/>
          </a:prstGeom>
          <a:noFill/>
        </p:spPr>
        <p:txBody>
          <a:bodyPr wrap="square" rtlCol="0">
            <a:spAutoFit/>
          </a:bodyPr>
          <a:lstStyle/>
          <a:p>
            <a:r>
              <a:rPr lang="fr-FR" dirty="0">
                <a:solidFill>
                  <a:schemeClr val="bg1"/>
                </a:solidFill>
              </a:rPr>
              <a:t>Les neufs frontières de la planète</a:t>
            </a:r>
          </a:p>
          <a:p>
            <a:r>
              <a:rPr lang="fr-FR" dirty="0">
                <a:solidFill>
                  <a:schemeClr val="bg1"/>
                </a:solidFill>
              </a:rPr>
              <a:t>Univ. de Stockholm 2015</a:t>
            </a:r>
          </a:p>
        </p:txBody>
      </p:sp>
      <p:sp>
        <p:nvSpPr>
          <p:cNvPr id="12" name="Ellipse 11">
            <a:extLst>
              <a:ext uri="{FF2B5EF4-FFF2-40B4-BE49-F238E27FC236}">
                <a16:creationId xmlns:a16="http://schemas.microsoft.com/office/drawing/2014/main" id="{CE037B08-532B-4234-B3F4-15B335B75106}"/>
              </a:ext>
            </a:extLst>
          </p:cNvPr>
          <p:cNvSpPr/>
          <p:nvPr/>
        </p:nvSpPr>
        <p:spPr>
          <a:xfrm>
            <a:off x="6263852" y="2599476"/>
            <a:ext cx="1469360" cy="1459355"/>
          </a:xfrm>
          <a:prstGeom prst="ellipse">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4" name="Connecteur droit 13">
            <a:extLst>
              <a:ext uri="{FF2B5EF4-FFF2-40B4-BE49-F238E27FC236}">
                <a16:creationId xmlns:a16="http://schemas.microsoft.com/office/drawing/2014/main" id="{90A00550-100D-4BAE-BD7F-33D003E63E76}"/>
              </a:ext>
            </a:extLst>
          </p:cNvPr>
          <p:cNvCxnSpPr>
            <a:cxnSpLocks/>
          </p:cNvCxnSpPr>
          <p:nvPr/>
        </p:nvCxnSpPr>
        <p:spPr>
          <a:xfrm flipH="1" flipV="1">
            <a:off x="5915025" y="300038"/>
            <a:ext cx="348827" cy="90480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8064E904-EC94-44F2-8838-D8A6D8CDADB1}"/>
              </a:ext>
            </a:extLst>
          </p:cNvPr>
          <p:cNvCxnSpPr>
            <a:cxnSpLocks/>
          </p:cNvCxnSpPr>
          <p:nvPr/>
        </p:nvCxnSpPr>
        <p:spPr>
          <a:xfrm flipH="1" flipV="1">
            <a:off x="8488104" y="5099107"/>
            <a:ext cx="858500" cy="113537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8E6CE4C4-9C74-4D77-9E37-54F7F5254CCD}"/>
              </a:ext>
            </a:extLst>
          </p:cNvPr>
          <p:cNvCxnSpPr>
            <a:cxnSpLocks/>
          </p:cNvCxnSpPr>
          <p:nvPr/>
        </p:nvCxnSpPr>
        <p:spPr>
          <a:xfrm flipH="1">
            <a:off x="4399904" y="5092508"/>
            <a:ext cx="1215045" cy="126910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9006C69B-B283-4D6C-A065-09A871AF6B38}"/>
              </a:ext>
            </a:extLst>
          </p:cNvPr>
          <p:cNvSpPr txBox="1"/>
          <p:nvPr/>
        </p:nvSpPr>
        <p:spPr>
          <a:xfrm rot="3963008">
            <a:off x="10097912" y="1717827"/>
            <a:ext cx="1219200" cy="461665"/>
          </a:xfrm>
          <a:prstGeom prst="rect">
            <a:avLst/>
          </a:prstGeom>
          <a:solidFill>
            <a:schemeClr val="tx1"/>
          </a:solidFill>
        </p:spPr>
        <p:txBody>
          <a:bodyPr wrap="square" rtlCol="0">
            <a:spAutoFit/>
          </a:bodyPr>
          <a:lstStyle/>
          <a:p>
            <a:r>
              <a:rPr lang="fr-FR" sz="2400" b="1" dirty="0">
                <a:solidFill>
                  <a:schemeClr val="accent1">
                    <a:lumMod val="40000"/>
                    <a:lumOff val="60000"/>
                  </a:schemeClr>
                </a:solidFill>
              </a:rPr>
              <a:t>Air</a:t>
            </a:r>
            <a:r>
              <a:rPr lang="fr-FR" sz="2400" b="1" dirty="0">
                <a:solidFill>
                  <a:schemeClr val="bg1"/>
                </a:solidFill>
              </a:rPr>
              <a:t>  </a:t>
            </a:r>
          </a:p>
        </p:txBody>
      </p:sp>
      <p:sp>
        <p:nvSpPr>
          <p:cNvPr id="21" name="ZoneTexte 20">
            <a:extLst>
              <a:ext uri="{FF2B5EF4-FFF2-40B4-BE49-F238E27FC236}">
                <a16:creationId xmlns:a16="http://schemas.microsoft.com/office/drawing/2014/main" id="{E03B5FAD-D293-4C23-804F-391925485FCD}"/>
              </a:ext>
            </a:extLst>
          </p:cNvPr>
          <p:cNvSpPr txBox="1"/>
          <p:nvPr/>
        </p:nvSpPr>
        <p:spPr>
          <a:xfrm>
            <a:off x="6760838" y="6179876"/>
            <a:ext cx="1219200" cy="461665"/>
          </a:xfrm>
          <a:prstGeom prst="rect">
            <a:avLst/>
          </a:prstGeom>
          <a:solidFill>
            <a:schemeClr val="tx1"/>
          </a:solidFill>
        </p:spPr>
        <p:txBody>
          <a:bodyPr wrap="square" rtlCol="0">
            <a:spAutoFit/>
          </a:bodyPr>
          <a:lstStyle/>
          <a:p>
            <a:r>
              <a:rPr lang="fr-FR" sz="2400" b="1" dirty="0">
                <a:solidFill>
                  <a:schemeClr val="accent1">
                    <a:lumMod val="40000"/>
                    <a:lumOff val="60000"/>
                  </a:schemeClr>
                </a:solidFill>
                <a:hlinkClick r:id="rId5" action="ppaction://hlinksldjump"/>
              </a:rPr>
              <a:t>Océans</a:t>
            </a:r>
            <a:r>
              <a:rPr lang="fr-FR" sz="2400" b="1" dirty="0">
                <a:solidFill>
                  <a:schemeClr val="bg1"/>
                </a:solidFill>
              </a:rPr>
              <a:t>  </a:t>
            </a:r>
          </a:p>
        </p:txBody>
      </p:sp>
      <p:sp>
        <p:nvSpPr>
          <p:cNvPr id="23" name="ZoneTexte 22">
            <a:extLst>
              <a:ext uri="{FF2B5EF4-FFF2-40B4-BE49-F238E27FC236}">
                <a16:creationId xmlns:a16="http://schemas.microsoft.com/office/drawing/2014/main" id="{E46ACB3C-3CD3-481D-99E0-78266795FED8}"/>
              </a:ext>
            </a:extLst>
          </p:cNvPr>
          <p:cNvSpPr txBox="1"/>
          <p:nvPr/>
        </p:nvSpPr>
        <p:spPr>
          <a:xfrm rot="18123058">
            <a:off x="3604680" y="1210669"/>
            <a:ext cx="1219200" cy="461665"/>
          </a:xfrm>
          <a:prstGeom prst="rect">
            <a:avLst/>
          </a:prstGeom>
          <a:solidFill>
            <a:schemeClr val="tx1"/>
          </a:solidFill>
        </p:spPr>
        <p:txBody>
          <a:bodyPr wrap="square" rtlCol="0">
            <a:spAutoFit/>
          </a:bodyPr>
          <a:lstStyle/>
          <a:p>
            <a:r>
              <a:rPr lang="fr-FR" sz="2400" b="1" dirty="0">
                <a:solidFill>
                  <a:schemeClr val="accent1">
                    <a:lumMod val="40000"/>
                    <a:lumOff val="60000"/>
                  </a:schemeClr>
                </a:solidFill>
              </a:rPr>
              <a:t>Terre</a:t>
            </a:r>
            <a:r>
              <a:rPr lang="fr-FR" sz="2400" b="1" dirty="0">
                <a:solidFill>
                  <a:schemeClr val="bg1"/>
                </a:solidFill>
              </a:rPr>
              <a:t>  </a:t>
            </a:r>
          </a:p>
        </p:txBody>
      </p:sp>
      <p:sp>
        <p:nvSpPr>
          <p:cNvPr id="24" name="ZoneTexte 23">
            <a:extLst>
              <a:ext uri="{FF2B5EF4-FFF2-40B4-BE49-F238E27FC236}">
                <a16:creationId xmlns:a16="http://schemas.microsoft.com/office/drawing/2014/main" id="{667132F8-B8C7-4019-8ABA-324ECDEE1622}"/>
              </a:ext>
            </a:extLst>
          </p:cNvPr>
          <p:cNvSpPr txBox="1"/>
          <p:nvPr/>
        </p:nvSpPr>
        <p:spPr>
          <a:xfrm>
            <a:off x="6447663" y="225565"/>
            <a:ext cx="1583297" cy="830997"/>
          </a:xfrm>
          <a:prstGeom prst="rect">
            <a:avLst/>
          </a:prstGeom>
          <a:solidFill>
            <a:schemeClr val="tx1"/>
          </a:solidFill>
        </p:spPr>
        <p:txBody>
          <a:bodyPr wrap="square" rtlCol="0">
            <a:spAutoFit/>
          </a:bodyPr>
          <a:lstStyle/>
          <a:p>
            <a:r>
              <a:rPr lang="fr-FR" sz="2400" b="1" dirty="0">
                <a:solidFill>
                  <a:schemeClr val="bg1"/>
                </a:solidFill>
              </a:rPr>
              <a:t>Gaz à effet de serre </a:t>
            </a:r>
          </a:p>
        </p:txBody>
      </p:sp>
    </p:spTree>
    <p:extLst>
      <p:ext uri="{BB962C8B-B14F-4D97-AF65-F5344CB8AC3E}">
        <p14:creationId xmlns:p14="http://schemas.microsoft.com/office/powerpoint/2010/main" val="205467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578EA49-006B-4372-A6BF-3F5DE8749191}"/>
              </a:ext>
            </a:extLst>
          </p:cNvPr>
          <p:cNvPicPr>
            <a:picLocks noChangeAspect="1"/>
          </p:cNvPicPr>
          <p:nvPr/>
        </p:nvPicPr>
        <p:blipFill>
          <a:blip r:embed="rId3"/>
          <a:stretch>
            <a:fillRect/>
          </a:stretch>
        </p:blipFill>
        <p:spPr>
          <a:xfrm>
            <a:off x="5983654" y="2275794"/>
            <a:ext cx="6062436" cy="3031218"/>
          </a:xfrm>
          <a:prstGeom prst="rect">
            <a:avLst/>
          </a:prstGeom>
        </p:spPr>
      </p:pic>
      <p:sp>
        <p:nvSpPr>
          <p:cNvPr id="5" name="Flèche : droite 4">
            <a:hlinkClick r:id="rId4" action="ppaction://hlinksldjump"/>
            <a:extLst>
              <a:ext uri="{FF2B5EF4-FFF2-40B4-BE49-F238E27FC236}">
                <a16:creationId xmlns:a16="http://schemas.microsoft.com/office/drawing/2014/main" id="{E0AAB804-30E4-4351-B175-8D5B2FAE41BB}"/>
              </a:ext>
            </a:extLst>
          </p:cNvPr>
          <p:cNvSpPr/>
          <p:nvPr/>
        </p:nvSpPr>
        <p:spPr>
          <a:xfrm rot="10563554">
            <a:off x="11160919" y="6505851"/>
            <a:ext cx="385762" cy="2365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892B7F39-0F79-464D-84B4-937E66F17513}"/>
              </a:ext>
            </a:extLst>
          </p:cNvPr>
          <p:cNvPicPr>
            <a:picLocks noChangeAspect="1"/>
          </p:cNvPicPr>
          <p:nvPr/>
        </p:nvPicPr>
        <p:blipFill>
          <a:blip r:embed="rId5"/>
          <a:stretch>
            <a:fillRect/>
          </a:stretch>
        </p:blipFill>
        <p:spPr>
          <a:xfrm>
            <a:off x="0" y="746024"/>
            <a:ext cx="5752708" cy="5746850"/>
          </a:xfrm>
          <a:prstGeom prst="rect">
            <a:avLst/>
          </a:prstGeom>
        </p:spPr>
      </p:pic>
      <p:sp>
        <p:nvSpPr>
          <p:cNvPr id="2" name="Titre 1">
            <a:extLst>
              <a:ext uri="{FF2B5EF4-FFF2-40B4-BE49-F238E27FC236}">
                <a16:creationId xmlns:a16="http://schemas.microsoft.com/office/drawing/2014/main" id="{B2DB2E2E-C4C8-4801-A811-EEF073CB105F}"/>
              </a:ext>
            </a:extLst>
          </p:cNvPr>
          <p:cNvSpPr>
            <a:spLocks noGrp="1"/>
          </p:cNvSpPr>
          <p:nvPr>
            <p:ph type="title"/>
          </p:nvPr>
        </p:nvSpPr>
        <p:spPr>
          <a:xfrm>
            <a:off x="3153304" y="326614"/>
            <a:ext cx="8791046" cy="1325563"/>
          </a:xfrm>
        </p:spPr>
        <p:txBody>
          <a:bodyPr/>
          <a:lstStyle/>
          <a:p>
            <a:pPr algn="ctr"/>
            <a:r>
              <a:rPr lang="fr-FR" dirty="0">
                <a:solidFill>
                  <a:schemeClr val="bg1"/>
                </a:solidFill>
              </a:rPr>
              <a:t>L’acidification des océans</a:t>
            </a:r>
          </a:p>
        </p:txBody>
      </p:sp>
    </p:spTree>
    <p:extLst>
      <p:ext uri="{BB962C8B-B14F-4D97-AF65-F5344CB8AC3E}">
        <p14:creationId xmlns:p14="http://schemas.microsoft.com/office/powerpoint/2010/main" val="1815305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3" name="Picture 2">
            <a:extLst>
              <a:ext uri="{FF2B5EF4-FFF2-40B4-BE49-F238E27FC236}">
                <a16:creationId xmlns:a16="http://schemas.microsoft.com/office/drawing/2014/main" id="{1EE238A8-81B1-4758-874A-7BC82884F5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059" y="0"/>
            <a:ext cx="10277881"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5842" name="Rectangle 1">
            <a:extLst>
              <a:ext uri="{FF2B5EF4-FFF2-40B4-BE49-F238E27FC236}">
                <a16:creationId xmlns:a16="http://schemas.microsoft.com/office/drawing/2014/main" id="{DDBDE55C-82DB-411D-8E70-7C0CF97DE594}"/>
              </a:ext>
            </a:extLst>
          </p:cNvPr>
          <p:cNvSpPr>
            <a:spLocks noGrp="1" noChangeArrowheads="1"/>
          </p:cNvSpPr>
          <p:nvPr>
            <p:ph type="title" idx="4294967295"/>
          </p:nvPr>
        </p:nvSpPr>
        <p:spPr>
          <a:xfrm>
            <a:off x="838199" y="4852988"/>
            <a:ext cx="10515600" cy="1325563"/>
          </a:xfrm>
        </p:spPr>
        <p:txBody>
          <a:bodyPr/>
          <a:lstStyle/>
          <a:p>
            <a:pPr algn="ctr" eaLnBrk="1" hangingPunct="1">
              <a:lnSpc>
                <a:spcPct val="9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fr-FR" altLang="fr-FR" sz="4400" dirty="0">
                <a:solidFill>
                  <a:schemeClr val="bg1"/>
                </a:solidFill>
                <a:latin typeface="Calibri Light" panose="020F0302020204030204" pitchFamily="34" charset="0"/>
              </a:rPr>
              <a:t>Manque d’abeille, </a:t>
            </a:r>
            <a:br>
              <a:rPr lang="fr-FR" altLang="fr-FR" sz="4400" dirty="0">
                <a:solidFill>
                  <a:schemeClr val="bg1"/>
                </a:solidFill>
                <a:latin typeface="Calibri Light" panose="020F0302020204030204" pitchFamily="34" charset="0"/>
              </a:rPr>
            </a:br>
            <a:r>
              <a:rPr lang="fr-FR" altLang="fr-FR" sz="4400" dirty="0">
                <a:solidFill>
                  <a:schemeClr val="bg1"/>
                </a:solidFill>
                <a:latin typeface="Calibri Light" panose="020F0302020204030204" pitchFamily="34" charset="0"/>
              </a:rPr>
              <a:t>il faut polliniser à la main dans le Sichuan</a:t>
            </a:r>
          </a:p>
        </p:txBody>
      </p:sp>
      <p:sp>
        <p:nvSpPr>
          <p:cNvPr id="35844" name="Rectangle 3">
            <a:extLst>
              <a:ext uri="{FF2B5EF4-FFF2-40B4-BE49-F238E27FC236}">
                <a16:creationId xmlns:a16="http://schemas.microsoft.com/office/drawing/2014/main" id="{6D37D319-C908-4A4B-8573-30E16B1E31D4}"/>
              </a:ext>
            </a:extLst>
          </p:cNvPr>
          <p:cNvSpPr>
            <a:spLocks noChangeArrowheads="1"/>
          </p:cNvSpPr>
          <p:nvPr/>
        </p:nvSpPr>
        <p:spPr bwMode="auto">
          <a:xfrm>
            <a:off x="8690870" y="6380960"/>
            <a:ext cx="2081317" cy="3063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2000"/>
              </a:lnSpc>
              <a:spcAft>
                <a:spcPts val="1425"/>
              </a:spcAft>
              <a:buClr>
                <a:srgbClr val="000000"/>
              </a:buClr>
              <a:buSzPct val="100000"/>
              <a:buFont typeface="Times New Roman" panose="02020603050405020304" pitchFamily="18" charset="0"/>
              <a:tabLst>
                <a:tab pos="723900" algn="l"/>
                <a:tab pos="1447800" algn="l"/>
                <a:tab pos="2171700" algn="l"/>
              </a:tabLst>
              <a:defRPr sz="2800">
                <a:solidFill>
                  <a:srgbClr val="000000"/>
                </a:solidFill>
                <a:latin typeface="Calibri" panose="020F0502020204030204" pitchFamily="34" charset="0"/>
                <a:ea typeface="Microsoft YaHei" panose="020B0503020204020204" pitchFamily="34" charset="-122"/>
              </a:defRPr>
            </a:lvl1pPr>
            <a:lvl2pPr>
              <a:lnSpc>
                <a:spcPct val="92000"/>
              </a:lnSpc>
              <a:spcAft>
                <a:spcPts val="113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2pPr>
            <a:lvl3pPr>
              <a:lnSpc>
                <a:spcPct val="92000"/>
              </a:lnSpc>
              <a:spcAft>
                <a:spcPts val="85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Calibri" panose="020F0502020204030204" pitchFamily="34" charset="0"/>
                <a:ea typeface="Microsoft YaHei" panose="020B0503020204020204" pitchFamily="34" charset="-122"/>
              </a:defRPr>
            </a:lvl3pPr>
            <a:lvl4pPr>
              <a:lnSpc>
                <a:spcPct val="92000"/>
              </a:lnSpc>
              <a:spcAft>
                <a:spcPts val="575"/>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Calibri" panose="020F0502020204030204" pitchFamily="34" charset="0"/>
                <a:ea typeface="Microsoft YaHei" panose="020B0503020204020204" pitchFamily="34" charset="-122"/>
              </a:defRPr>
            </a:lvl4pPr>
            <a:lvl5pPr>
              <a:lnSpc>
                <a:spcPct val="92000"/>
              </a:lnSpc>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9pPr>
          </a:lstStyle>
          <a:p>
            <a:pPr eaLnBrk="1" hangingPunct="1">
              <a:lnSpc>
                <a:spcPct val="100000"/>
              </a:lnSpc>
              <a:spcAft>
                <a:spcPct val="0"/>
              </a:spcAft>
            </a:pPr>
            <a:r>
              <a:rPr lang="fr-FR" altLang="fr-FR" sz="1400" dirty="0">
                <a:solidFill>
                  <a:schemeClr val="bg1"/>
                </a:solidFill>
                <a:latin typeface="Times New Roman" panose="02020603050405020304" pitchFamily="18" charset="0"/>
                <a:cs typeface="Times New Roman" panose="02020603050405020304" pitchFamily="18" charset="0"/>
              </a:rPr>
              <a:t>LE MONDE | 23.04.2014 </a:t>
            </a:r>
          </a:p>
        </p:txBody>
      </p:sp>
      <p:sp>
        <p:nvSpPr>
          <p:cNvPr id="5" name="Flèche : droite 4">
            <a:hlinkClick r:id="rId4" action="ppaction://hlinksldjump"/>
            <a:extLst>
              <a:ext uri="{FF2B5EF4-FFF2-40B4-BE49-F238E27FC236}">
                <a16:creationId xmlns:a16="http://schemas.microsoft.com/office/drawing/2014/main" id="{9498660C-CB22-4466-9667-99B46D3627A0}"/>
              </a:ext>
            </a:extLst>
          </p:cNvPr>
          <p:cNvSpPr/>
          <p:nvPr/>
        </p:nvSpPr>
        <p:spPr>
          <a:xfrm rot="10800000">
            <a:off x="11361472" y="6067150"/>
            <a:ext cx="385762" cy="2365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8216306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337406-E64F-4EA3-B9E8-2AD81098CCC5}"/>
              </a:ext>
            </a:extLst>
          </p:cNvPr>
          <p:cNvSpPr>
            <a:spLocks noGrp="1"/>
          </p:cNvSpPr>
          <p:nvPr>
            <p:ph type="title"/>
          </p:nvPr>
        </p:nvSpPr>
        <p:spPr/>
        <p:txBody>
          <a:bodyPr/>
          <a:lstStyle/>
          <a:p>
            <a:pPr algn="ctr"/>
            <a:r>
              <a:rPr lang="fr-FR" dirty="0"/>
              <a:t>Nos limites</a:t>
            </a:r>
          </a:p>
        </p:txBody>
      </p:sp>
      <p:sp>
        <p:nvSpPr>
          <p:cNvPr id="4" name="Espace réservé du contenu 3">
            <a:extLst>
              <a:ext uri="{FF2B5EF4-FFF2-40B4-BE49-F238E27FC236}">
                <a16:creationId xmlns:a16="http://schemas.microsoft.com/office/drawing/2014/main" id="{A8F1AC65-0DD8-4474-8D16-F0D999F309D0}"/>
              </a:ext>
            </a:extLst>
          </p:cNvPr>
          <p:cNvSpPr>
            <a:spLocks noGrp="1"/>
          </p:cNvSpPr>
          <p:nvPr>
            <p:ph sz="half" idx="1"/>
          </p:nvPr>
        </p:nvSpPr>
        <p:spPr>
          <a:xfrm>
            <a:off x="838200" y="1825625"/>
            <a:ext cx="4691063" cy="2032000"/>
          </a:xfrm>
          <a:solidFill>
            <a:schemeClr val="accent1">
              <a:lumMod val="40000"/>
              <a:lumOff val="60000"/>
            </a:schemeClr>
          </a:solidFill>
          <a:ln>
            <a:noFill/>
          </a:ln>
        </p:spPr>
        <p:txBody>
          <a:bodyPr>
            <a:normAutofit fontScale="92500" lnSpcReduction="20000"/>
          </a:bodyPr>
          <a:lstStyle/>
          <a:p>
            <a:pPr marL="0" indent="0">
              <a:buNone/>
            </a:pPr>
            <a:r>
              <a:rPr lang="fr-FR" b="1" dirty="0"/>
              <a:t>Matières premières</a:t>
            </a:r>
          </a:p>
          <a:p>
            <a:r>
              <a:rPr lang="fr-FR" dirty="0"/>
              <a:t>Absorption des effluents dans l’air, les océans, la terre</a:t>
            </a:r>
          </a:p>
          <a:p>
            <a:r>
              <a:rPr lang="fr-FR" dirty="0"/>
              <a:t>Usage et l’érosion des sols</a:t>
            </a:r>
          </a:p>
          <a:p>
            <a:r>
              <a:rPr lang="fr-FR" dirty="0"/>
              <a:t>Extraction</a:t>
            </a:r>
          </a:p>
        </p:txBody>
      </p:sp>
      <p:sp>
        <p:nvSpPr>
          <p:cNvPr id="6" name="Espace réservé du contenu 3">
            <a:extLst>
              <a:ext uri="{FF2B5EF4-FFF2-40B4-BE49-F238E27FC236}">
                <a16:creationId xmlns:a16="http://schemas.microsoft.com/office/drawing/2014/main" id="{7676DF79-AF64-41C3-8D07-17F601D214CB}"/>
              </a:ext>
            </a:extLst>
          </p:cNvPr>
          <p:cNvSpPr txBox="1">
            <a:spLocks/>
          </p:cNvSpPr>
          <p:nvPr/>
        </p:nvSpPr>
        <p:spPr>
          <a:xfrm>
            <a:off x="838200" y="3982244"/>
            <a:ext cx="4691063" cy="2032000"/>
          </a:xfrm>
          <a:prstGeom prst="rect">
            <a:avLst/>
          </a:prstGeom>
          <a:solidFill>
            <a:schemeClr val="accent1">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b="1" dirty="0"/>
              <a:t>Energie</a:t>
            </a:r>
          </a:p>
          <a:p>
            <a:pPr marL="0" indent="0">
              <a:buNone/>
            </a:pPr>
            <a:r>
              <a:rPr lang="fr-FR" dirty="0"/>
              <a:t>EROI : de 8 à 6, limite 1 à 5 ?</a:t>
            </a:r>
          </a:p>
        </p:txBody>
      </p:sp>
      <p:sp>
        <p:nvSpPr>
          <p:cNvPr id="9" name="Espace réservé du contenu 3">
            <a:extLst>
              <a:ext uri="{FF2B5EF4-FFF2-40B4-BE49-F238E27FC236}">
                <a16:creationId xmlns:a16="http://schemas.microsoft.com/office/drawing/2014/main" id="{9D31D433-E5BF-4260-A123-AED4508874E2}"/>
              </a:ext>
            </a:extLst>
          </p:cNvPr>
          <p:cNvSpPr txBox="1">
            <a:spLocks/>
          </p:cNvSpPr>
          <p:nvPr/>
        </p:nvSpPr>
        <p:spPr>
          <a:xfrm>
            <a:off x="6096000" y="1690688"/>
            <a:ext cx="5105400" cy="2032000"/>
          </a:xfrm>
          <a:prstGeom prst="rect">
            <a:avLst/>
          </a:prstGeom>
          <a:solidFill>
            <a:schemeClr val="accent2">
              <a:lumMod val="40000"/>
              <a:lumOff val="60000"/>
            </a:schemeClr>
          </a:solidFill>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b="1" dirty="0"/>
              <a:t>Economie</a:t>
            </a:r>
          </a:p>
          <a:p>
            <a:pPr marL="0" indent="0">
              <a:buNone/>
            </a:pPr>
            <a:r>
              <a:rPr lang="fr-FR" dirty="0"/>
              <a:t>Gains de productivité ~ 1 %</a:t>
            </a:r>
          </a:p>
        </p:txBody>
      </p:sp>
      <p:sp>
        <p:nvSpPr>
          <p:cNvPr id="10" name="Espace réservé du contenu 3">
            <a:extLst>
              <a:ext uri="{FF2B5EF4-FFF2-40B4-BE49-F238E27FC236}">
                <a16:creationId xmlns:a16="http://schemas.microsoft.com/office/drawing/2014/main" id="{39D13841-F318-407F-A141-9B3C4060A04E}"/>
              </a:ext>
            </a:extLst>
          </p:cNvPr>
          <p:cNvSpPr txBox="1">
            <a:spLocks/>
          </p:cNvSpPr>
          <p:nvPr/>
        </p:nvSpPr>
        <p:spPr>
          <a:xfrm>
            <a:off x="6096000" y="3982244"/>
            <a:ext cx="5105400" cy="2032000"/>
          </a:xfrm>
          <a:prstGeom prst="rect">
            <a:avLst/>
          </a:prstGeom>
          <a:solidFill>
            <a:schemeClr val="accent2">
              <a:lumMod val="20000"/>
              <a:lumOff val="80000"/>
            </a:schemeClr>
          </a:solidFill>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b="1" dirty="0"/>
              <a:t>Emploi </a:t>
            </a:r>
          </a:p>
          <a:p>
            <a:r>
              <a:rPr lang="fr-FR" dirty="0"/>
              <a:t>Nombre de chômeurs : 3,6 millions catégorie A</a:t>
            </a:r>
          </a:p>
          <a:p>
            <a:r>
              <a:rPr lang="fr-FR" dirty="0"/>
              <a:t>Taux de chômage 8,7 %</a:t>
            </a:r>
          </a:p>
        </p:txBody>
      </p:sp>
      <p:sp>
        <p:nvSpPr>
          <p:cNvPr id="3" name="Flèche : double flèche horizontale 2">
            <a:extLst>
              <a:ext uri="{FF2B5EF4-FFF2-40B4-BE49-F238E27FC236}">
                <a16:creationId xmlns:a16="http://schemas.microsoft.com/office/drawing/2014/main" id="{1A17807A-05E1-45B7-9542-809DFF118DC0}"/>
              </a:ext>
            </a:extLst>
          </p:cNvPr>
          <p:cNvSpPr/>
          <p:nvPr/>
        </p:nvSpPr>
        <p:spPr>
          <a:xfrm rot="5400000">
            <a:off x="9749790" y="3106738"/>
            <a:ext cx="1851660" cy="1051560"/>
          </a:xfrm>
          <a:prstGeom prst="leftRight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03633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aphique 3">
            <a:extLst>
              <a:ext uri="{FF2B5EF4-FFF2-40B4-BE49-F238E27FC236}">
                <a16:creationId xmlns:a16="http://schemas.microsoft.com/office/drawing/2014/main" id="{C27A4881-E013-4617-BA48-AA276573341E}"/>
              </a:ext>
            </a:extLst>
          </p:cNvPr>
          <p:cNvGraphicFramePr>
            <a:graphicFrameLocks/>
          </p:cNvGraphicFramePr>
          <p:nvPr>
            <p:extLst>
              <p:ext uri="{D42A27DB-BD31-4B8C-83A1-F6EECF244321}">
                <p14:modId xmlns:p14="http://schemas.microsoft.com/office/powerpoint/2010/main" val="439302086"/>
              </p:ext>
            </p:extLst>
          </p:nvPr>
        </p:nvGraphicFramePr>
        <p:xfrm>
          <a:off x="1474237" y="186612"/>
          <a:ext cx="8808098" cy="651276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60641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2A73480D-2A39-4C28-8F2C-49F3993BA2C1}"/>
              </a:ext>
            </a:extLst>
          </p:cNvPr>
          <p:cNvPicPr>
            <a:picLocks noChangeAspect="1"/>
          </p:cNvPicPr>
          <p:nvPr/>
        </p:nvPicPr>
        <p:blipFill>
          <a:blip r:embed="rId2"/>
          <a:stretch>
            <a:fillRect/>
          </a:stretch>
        </p:blipFill>
        <p:spPr>
          <a:xfrm>
            <a:off x="1233437" y="1"/>
            <a:ext cx="9814008" cy="6920678"/>
          </a:xfrm>
          <a:prstGeom prst="rect">
            <a:avLst/>
          </a:prstGeom>
        </p:spPr>
      </p:pic>
    </p:spTree>
    <p:extLst>
      <p:ext uri="{BB962C8B-B14F-4D97-AF65-F5344CB8AC3E}">
        <p14:creationId xmlns:p14="http://schemas.microsoft.com/office/powerpoint/2010/main" val="10643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905D33-216F-4D8C-A983-5711C450E7C5}"/>
              </a:ext>
            </a:extLst>
          </p:cNvPr>
          <p:cNvSpPr>
            <a:spLocks noGrp="1"/>
          </p:cNvSpPr>
          <p:nvPr>
            <p:ph type="title"/>
          </p:nvPr>
        </p:nvSpPr>
        <p:spPr/>
        <p:txBody>
          <a:bodyPr/>
          <a:lstStyle/>
          <a:p>
            <a:pPr algn="ctr"/>
            <a:r>
              <a:rPr lang="fr-FR" dirty="0"/>
              <a:t>Ralentir ?</a:t>
            </a:r>
          </a:p>
        </p:txBody>
      </p:sp>
      <p:sp>
        <p:nvSpPr>
          <p:cNvPr id="3" name="Espace réservé du contenu 2">
            <a:extLst>
              <a:ext uri="{FF2B5EF4-FFF2-40B4-BE49-F238E27FC236}">
                <a16:creationId xmlns:a16="http://schemas.microsoft.com/office/drawing/2014/main" id="{D8B0D0DD-1E02-42BD-B52B-29795A51C320}"/>
              </a:ext>
            </a:extLst>
          </p:cNvPr>
          <p:cNvSpPr>
            <a:spLocks noGrp="1"/>
          </p:cNvSpPr>
          <p:nvPr>
            <p:ph idx="1"/>
          </p:nvPr>
        </p:nvSpPr>
        <p:spPr>
          <a:xfrm>
            <a:off x="838200" y="1825625"/>
            <a:ext cx="10340340" cy="4351338"/>
          </a:xfrm>
        </p:spPr>
        <p:txBody>
          <a:bodyPr>
            <a:normAutofit/>
          </a:bodyPr>
          <a:lstStyle/>
          <a:p>
            <a:r>
              <a:rPr lang="fr-FR" sz="4400" dirty="0"/>
              <a:t>Arbres				2Km/ 10 ans</a:t>
            </a:r>
          </a:p>
          <a:p>
            <a:r>
              <a:rPr lang="fr-FR" sz="4400" dirty="0"/>
              <a:t>Homme qui court	10 km/h</a:t>
            </a:r>
          </a:p>
          <a:p>
            <a:pPr marL="3657600" lvl="8" indent="0">
              <a:buNone/>
            </a:pPr>
            <a:r>
              <a:rPr lang="fr-FR" sz="3400" dirty="0"/>
              <a:t>          </a:t>
            </a:r>
            <a:r>
              <a:rPr lang="fr-FR" sz="3600" dirty="0">
                <a:solidFill>
                  <a:srgbClr val="FF0000"/>
                </a:solidFill>
              </a:rPr>
              <a:t>25 km/h</a:t>
            </a:r>
          </a:p>
          <a:p>
            <a:r>
              <a:rPr lang="fr-FR" sz="4400" dirty="0"/>
              <a:t>TGV				300 km/h</a:t>
            </a:r>
          </a:p>
          <a:p>
            <a:r>
              <a:rPr lang="fr-FR" sz="4400" dirty="0"/>
              <a:t>Avion				700 km/h</a:t>
            </a:r>
          </a:p>
          <a:p>
            <a:r>
              <a:rPr lang="fr-FR" sz="4400" dirty="0"/>
              <a:t>Signal câble		700 millions km/h</a:t>
            </a:r>
          </a:p>
        </p:txBody>
      </p:sp>
    </p:spTree>
    <p:extLst>
      <p:ext uri="{BB962C8B-B14F-4D97-AF65-F5344CB8AC3E}">
        <p14:creationId xmlns:p14="http://schemas.microsoft.com/office/powerpoint/2010/main" val="1564896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0E6D3D80-3573-427A-9E56-B1F86B74EA9C}"/>
              </a:ext>
            </a:extLst>
          </p:cNvPr>
          <p:cNvSpPr>
            <a:spLocks noGrp="1"/>
          </p:cNvSpPr>
          <p:nvPr>
            <p:ph type="title"/>
          </p:nvPr>
        </p:nvSpPr>
        <p:spPr>
          <a:xfrm>
            <a:off x="838200" y="365126"/>
            <a:ext cx="10515600" cy="1077218"/>
          </a:xfrm>
        </p:spPr>
        <p:txBody>
          <a:bodyPr>
            <a:normAutofit fontScale="90000"/>
          </a:bodyPr>
          <a:lstStyle/>
          <a:p>
            <a:pPr algn="ctr"/>
            <a:r>
              <a:rPr lang="fr-FR" dirty="0"/>
              <a:t>Une vie simple</a:t>
            </a:r>
            <a:br>
              <a:rPr lang="fr-FR" dirty="0"/>
            </a:br>
            <a:endParaRPr lang="fr-FR" dirty="0"/>
          </a:p>
        </p:txBody>
      </p:sp>
      <p:sp>
        <p:nvSpPr>
          <p:cNvPr id="2" name="Rectangle 1">
            <a:extLst>
              <a:ext uri="{FF2B5EF4-FFF2-40B4-BE49-F238E27FC236}">
                <a16:creationId xmlns:a16="http://schemas.microsoft.com/office/drawing/2014/main" id="{2D1E24F9-6CCD-449A-9FCB-0A8B2843C3B2}"/>
              </a:ext>
            </a:extLst>
          </p:cNvPr>
          <p:cNvSpPr/>
          <p:nvPr/>
        </p:nvSpPr>
        <p:spPr>
          <a:xfrm>
            <a:off x="1759300" y="5099745"/>
            <a:ext cx="7517764" cy="1077218"/>
          </a:xfrm>
          <a:prstGeom prst="rect">
            <a:avLst/>
          </a:prstGeom>
        </p:spPr>
        <p:txBody>
          <a:bodyPr wrap="none">
            <a:spAutoFit/>
          </a:bodyPr>
          <a:lstStyle/>
          <a:p>
            <a:r>
              <a:rPr lang="fr-FR" sz="3200" b="1" dirty="0">
                <a:solidFill>
                  <a:srgbClr val="00B050"/>
                </a:solidFill>
              </a:rPr>
              <a:t>Si tu n’as plus d’espoir… choisis l’espérance</a:t>
            </a:r>
          </a:p>
          <a:p>
            <a:endParaRPr lang="fr-FR" sz="3200" b="1" dirty="0">
              <a:solidFill>
                <a:srgbClr val="00B050"/>
              </a:solidFill>
            </a:endParaRPr>
          </a:p>
        </p:txBody>
      </p:sp>
      <p:sp>
        <p:nvSpPr>
          <p:cNvPr id="8" name="Espace réservé du contenu 7">
            <a:extLst>
              <a:ext uri="{FF2B5EF4-FFF2-40B4-BE49-F238E27FC236}">
                <a16:creationId xmlns:a16="http://schemas.microsoft.com/office/drawing/2014/main" id="{FA0DA85D-D7FF-4546-BCD4-A107E23D4E77}"/>
              </a:ext>
            </a:extLst>
          </p:cNvPr>
          <p:cNvSpPr>
            <a:spLocks noGrp="1"/>
          </p:cNvSpPr>
          <p:nvPr>
            <p:ph sz="half" idx="1"/>
          </p:nvPr>
        </p:nvSpPr>
        <p:spPr>
          <a:xfrm>
            <a:off x="838200" y="1825625"/>
            <a:ext cx="9974580" cy="2837815"/>
          </a:xfrm>
        </p:spPr>
        <p:txBody>
          <a:bodyPr>
            <a:normAutofit/>
          </a:bodyPr>
          <a:lstStyle/>
          <a:p>
            <a:r>
              <a:rPr lang="fr-FR" dirty="0"/>
              <a:t>Les limites de la productivité ? Choisis le rendement (par ha, kg matière, qté énergie)</a:t>
            </a:r>
          </a:p>
          <a:p>
            <a:r>
              <a:rPr lang="fr-FR" dirty="0"/>
              <a:t>Plus d’énergie et de matière pour nos prothèses techniques ? Choisis l’autonomie</a:t>
            </a:r>
          </a:p>
          <a:p>
            <a:r>
              <a:rPr lang="fr-FR" dirty="0"/>
              <a:t>Ralentir ? Choisis de prendre le temps, d’offrir ton temps</a:t>
            </a:r>
          </a:p>
          <a:p>
            <a:endParaRPr lang="fr-FR" dirty="0"/>
          </a:p>
        </p:txBody>
      </p:sp>
    </p:spTree>
    <p:extLst>
      <p:ext uri="{BB962C8B-B14F-4D97-AF65-F5344CB8AC3E}">
        <p14:creationId xmlns:p14="http://schemas.microsoft.com/office/powerpoint/2010/main" val="3808774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F85FEF-F15A-458D-AE0F-6DE1B6D0B54F}"/>
              </a:ext>
            </a:extLst>
          </p:cNvPr>
          <p:cNvSpPr>
            <a:spLocks noGrp="1"/>
          </p:cNvSpPr>
          <p:nvPr>
            <p:ph type="title"/>
          </p:nvPr>
        </p:nvSpPr>
        <p:spPr>
          <a:xfrm>
            <a:off x="838200" y="2103437"/>
            <a:ext cx="10515600" cy="1325563"/>
          </a:xfrm>
        </p:spPr>
        <p:txBody>
          <a:bodyPr/>
          <a:lstStyle/>
          <a:p>
            <a:pPr algn="ctr"/>
            <a:r>
              <a:rPr lang="fr-FR" dirty="0"/>
              <a:t>Compléments </a:t>
            </a:r>
          </a:p>
        </p:txBody>
      </p:sp>
    </p:spTree>
    <p:extLst>
      <p:ext uri="{BB962C8B-B14F-4D97-AF65-F5344CB8AC3E}">
        <p14:creationId xmlns:p14="http://schemas.microsoft.com/office/powerpoint/2010/main" val="2651615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aphique 3">
            <a:extLst>
              <a:ext uri="{FF2B5EF4-FFF2-40B4-BE49-F238E27FC236}">
                <a16:creationId xmlns:a16="http://schemas.microsoft.com/office/drawing/2014/main" id="{72E78433-000A-412A-BD97-586AF471F085}"/>
              </a:ext>
            </a:extLst>
          </p:cNvPr>
          <p:cNvGraphicFramePr>
            <a:graphicFrameLocks/>
          </p:cNvGraphicFramePr>
          <p:nvPr/>
        </p:nvGraphicFramePr>
        <p:xfrm>
          <a:off x="1141445" y="149291"/>
          <a:ext cx="9909110" cy="6858000"/>
        </p:xfrm>
        <a:graphic>
          <a:graphicData uri="http://schemas.openxmlformats.org/drawingml/2006/chart">
            <c:chart xmlns:c="http://schemas.openxmlformats.org/drawingml/2006/chart" xmlns:r="http://schemas.openxmlformats.org/officeDocument/2006/relationships" r:id="rId3"/>
          </a:graphicData>
        </a:graphic>
      </p:graphicFrame>
      <p:sp>
        <p:nvSpPr>
          <p:cNvPr id="3" name="Flèche : gauche 2">
            <a:hlinkClick r:id="rId4" action="ppaction://hlinksldjump"/>
            <a:extLst>
              <a:ext uri="{FF2B5EF4-FFF2-40B4-BE49-F238E27FC236}">
                <a16:creationId xmlns:a16="http://schemas.microsoft.com/office/drawing/2014/main" id="{5E0CFF46-3AE0-499B-9589-7F3D2FE70F28}"/>
              </a:ext>
            </a:extLst>
          </p:cNvPr>
          <p:cNvSpPr/>
          <p:nvPr/>
        </p:nvSpPr>
        <p:spPr>
          <a:xfrm>
            <a:off x="11582400" y="6368716"/>
            <a:ext cx="352926" cy="25667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016069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phique 1">
            <a:extLst>
              <a:ext uri="{FF2B5EF4-FFF2-40B4-BE49-F238E27FC236}">
                <a16:creationId xmlns:a16="http://schemas.microsoft.com/office/drawing/2014/main" id="{15CE4786-B3F8-4343-9B4F-F30268107525}"/>
              </a:ext>
            </a:extLst>
          </p:cNvPr>
          <p:cNvGraphicFramePr>
            <a:graphicFrameLocks/>
          </p:cNvGraphicFramePr>
          <p:nvPr/>
        </p:nvGraphicFramePr>
        <p:xfrm>
          <a:off x="1414464" y="1285875"/>
          <a:ext cx="9229724" cy="5029199"/>
        </p:xfrm>
        <a:graphic>
          <a:graphicData uri="http://schemas.openxmlformats.org/drawingml/2006/chart">
            <c:chart xmlns:c="http://schemas.openxmlformats.org/drawingml/2006/chart" xmlns:r="http://schemas.openxmlformats.org/officeDocument/2006/relationships" r:id="rId3"/>
          </a:graphicData>
        </a:graphic>
      </p:graphicFrame>
      <p:sp>
        <p:nvSpPr>
          <p:cNvPr id="3" name="Titre 2">
            <a:extLst>
              <a:ext uri="{FF2B5EF4-FFF2-40B4-BE49-F238E27FC236}">
                <a16:creationId xmlns:a16="http://schemas.microsoft.com/office/drawing/2014/main" id="{BA70A201-1AFF-4706-9D9E-59BE23CA9C60}"/>
              </a:ext>
            </a:extLst>
          </p:cNvPr>
          <p:cNvSpPr>
            <a:spLocks noGrp="1"/>
          </p:cNvSpPr>
          <p:nvPr>
            <p:ph type="title"/>
          </p:nvPr>
        </p:nvSpPr>
        <p:spPr>
          <a:xfrm>
            <a:off x="838200" y="285750"/>
            <a:ext cx="10515600" cy="1000126"/>
          </a:xfrm>
        </p:spPr>
        <p:txBody>
          <a:bodyPr>
            <a:normAutofit fontScale="90000"/>
          </a:bodyPr>
          <a:lstStyle/>
          <a:p>
            <a:pPr algn="ctr"/>
            <a:r>
              <a:rPr lang="en-US" dirty="0" err="1"/>
              <a:t>Taux</a:t>
            </a:r>
            <a:r>
              <a:rPr lang="en-US" dirty="0"/>
              <a:t> </a:t>
            </a:r>
            <a:r>
              <a:rPr lang="en-US" dirty="0" err="1"/>
              <a:t>d'ozone</a:t>
            </a:r>
            <a:r>
              <a:rPr lang="en-US" dirty="0"/>
              <a:t> </a:t>
            </a:r>
            <a:r>
              <a:rPr lang="en-US" sz="2700" dirty="0"/>
              <a:t>(Dobson unit)</a:t>
            </a:r>
            <a:br>
              <a:rPr lang="en-US" sz="2700" dirty="0"/>
            </a:br>
            <a:endParaRPr lang="fr-FR" sz="2700" dirty="0"/>
          </a:p>
        </p:txBody>
      </p:sp>
    </p:spTree>
    <p:extLst>
      <p:ext uri="{BB962C8B-B14F-4D97-AF65-F5344CB8AC3E}">
        <p14:creationId xmlns:p14="http://schemas.microsoft.com/office/powerpoint/2010/main" val="3999676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phique 1">
            <a:extLst>
              <a:ext uri="{FF2B5EF4-FFF2-40B4-BE49-F238E27FC236}">
                <a16:creationId xmlns:a16="http://schemas.microsoft.com/office/drawing/2014/main" id="{AB7B29C9-F7E7-4EFA-9271-B5B30C453D90}"/>
              </a:ext>
            </a:extLst>
          </p:cNvPr>
          <p:cNvGraphicFramePr>
            <a:graphicFrameLocks/>
          </p:cNvGraphicFramePr>
          <p:nvPr/>
        </p:nvGraphicFramePr>
        <p:xfrm>
          <a:off x="1785938" y="428625"/>
          <a:ext cx="8843962" cy="58721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71061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Une image contenant terrain, extérieur, plage, nature&#10;&#10;Description générée automatiquement">
            <a:extLst>
              <a:ext uri="{FF2B5EF4-FFF2-40B4-BE49-F238E27FC236}">
                <a16:creationId xmlns:a16="http://schemas.microsoft.com/office/drawing/2014/main" id="{43448999-CD90-45DA-A588-67FCCC7E992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0"/>
            <a:ext cx="10265876" cy="6857999"/>
          </a:xfrm>
        </p:spPr>
      </p:pic>
      <p:sp>
        <p:nvSpPr>
          <p:cNvPr id="2" name="Titre 1">
            <a:extLst>
              <a:ext uri="{FF2B5EF4-FFF2-40B4-BE49-F238E27FC236}">
                <a16:creationId xmlns:a16="http://schemas.microsoft.com/office/drawing/2014/main" id="{87280464-BED3-4977-8C96-870FE02845B8}"/>
              </a:ext>
            </a:extLst>
          </p:cNvPr>
          <p:cNvSpPr>
            <a:spLocks noGrp="1"/>
          </p:cNvSpPr>
          <p:nvPr>
            <p:ph type="title"/>
          </p:nvPr>
        </p:nvSpPr>
        <p:spPr>
          <a:xfrm>
            <a:off x="580804" y="171223"/>
            <a:ext cx="10515600" cy="1325563"/>
          </a:xfrm>
        </p:spPr>
        <p:txBody>
          <a:bodyPr/>
          <a:lstStyle/>
          <a:p>
            <a:pPr algn="ctr"/>
            <a:r>
              <a:rPr lang="fr-FR" b="1" dirty="0">
                <a:solidFill>
                  <a:schemeClr val="bg2">
                    <a:lumMod val="10000"/>
                  </a:schemeClr>
                </a:solidFill>
              </a:rPr>
              <a:t>Sécheresse en Inde, juin 2019</a:t>
            </a:r>
          </a:p>
        </p:txBody>
      </p:sp>
      <p:sp>
        <p:nvSpPr>
          <p:cNvPr id="6" name="Flèche : droite 5">
            <a:hlinkClick r:id="rId4" action="ppaction://hlinksldjump"/>
            <a:extLst>
              <a:ext uri="{FF2B5EF4-FFF2-40B4-BE49-F238E27FC236}">
                <a16:creationId xmlns:a16="http://schemas.microsoft.com/office/drawing/2014/main" id="{F5B0DEA6-1E4C-4B6E-ADB6-C68D4A90AE73}"/>
              </a:ext>
            </a:extLst>
          </p:cNvPr>
          <p:cNvSpPr/>
          <p:nvPr/>
        </p:nvSpPr>
        <p:spPr>
          <a:xfrm rot="10800000">
            <a:off x="11361472" y="6067150"/>
            <a:ext cx="385762" cy="2365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965EF83C-28E4-486E-BAE1-835BDD19B5DB}"/>
              </a:ext>
            </a:extLst>
          </p:cNvPr>
          <p:cNvSpPr txBox="1"/>
          <p:nvPr/>
        </p:nvSpPr>
        <p:spPr>
          <a:xfrm>
            <a:off x="8672512" y="6457950"/>
            <a:ext cx="2431563" cy="369332"/>
          </a:xfrm>
          <a:prstGeom prst="rect">
            <a:avLst/>
          </a:prstGeom>
          <a:noFill/>
        </p:spPr>
        <p:txBody>
          <a:bodyPr wrap="square" rtlCol="0">
            <a:spAutoFit/>
          </a:bodyPr>
          <a:lstStyle/>
          <a:p>
            <a:r>
              <a:rPr lang="fr-FR" dirty="0"/>
              <a:t>La Croix, 20 juin 2019</a:t>
            </a:r>
          </a:p>
        </p:txBody>
      </p:sp>
    </p:spTree>
    <p:extLst>
      <p:ext uri="{BB962C8B-B14F-4D97-AF65-F5344CB8AC3E}">
        <p14:creationId xmlns:p14="http://schemas.microsoft.com/office/powerpoint/2010/main" val="28689236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7">
            <a:extLst>
              <a:ext uri="{FF2B5EF4-FFF2-40B4-BE49-F238E27FC236}">
                <a16:creationId xmlns:a16="http://schemas.microsoft.com/office/drawing/2014/main" id="{00000000-0008-0000-0200-000008000000}"/>
              </a:ext>
            </a:extLst>
          </p:cNvPr>
          <p:cNvGraphicFramePr>
            <a:graphicFrameLocks/>
          </p:cNvGraphicFramePr>
          <p:nvPr>
            <p:extLst>
              <p:ext uri="{D42A27DB-BD31-4B8C-83A1-F6EECF244321}">
                <p14:modId xmlns:p14="http://schemas.microsoft.com/office/powerpoint/2010/main" val="1455891197"/>
              </p:ext>
            </p:extLst>
          </p:nvPr>
        </p:nvGraphicFramePr>
        <p:xfrm>
          <a:off x="870538" y="578498"/>
          <a:ext cx="8963928" cy="59715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6071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A631D8DD-2714-413F-925C-169C25DC826E}"/>
              </a:ext>
            </a:extLst>
          </p:cNvPr>
          <p:cNvGraphicFramePr>
            <a:graphicFrameLocks noGrp="1"/>
          </p:cNvGraphicFramePr>
          <p:nvPr>
            <p:extLst>
              <p:ext uri="{D42A27DB-BD31-4B8C-83A1-F6EECF244321}">
                <p14:modId xmlns:p14="http://schemas.microsoft.com/office/powerpoint/2010/main" val="1647848762"/>
              </p:ext>
            </p:extLst>
          </p:nvPr>
        </p:nvGraphicFramePr>
        <p:xfrm>
          <a:off x="951722" y="719666"/>
          <a:ext cx="10394301" cy="4348480"/>
        </p:xfrm>
        <a:graphic>
          <a:graphicData uri="http://schemas.openxmlformats.org/drawingml/2006/table">
            <a:tbl>
              <a:tblPr firstRow="1" bandRow="1">
                <a:tableStyleId>{5C22544A-7EE6-4342-B048-85BDC9FD1C3A}</a:tableStyleId>
              </a:tblPr>
              <a:tblGrid>
                <a:gridCol w="3582956">
                  <a:extLst>
                    <a:ext uri="{9D8B030D-6E8A-4147-A177-3AD203B41FA5}">
                      <a16:colId xmlns:a16="http://schemas.microsoft.com/office/drawing/2014/main" val="1545562248"/>
                    </a:ext>
                  </a:extLst>
                </a:gridCol>
                <a:gridCol w="1099206">
                  <a:extLst>
                    <a:ext uri="{9D8B030D-6E8A-4147-A177-3AD203B41FA5}">
                      <a16:colId xmlns:a16="http://schemas.microsoft.com/office/drawing/2014/main" val="2786276379"/>
                    </a:ext>
                  </a:extLst>
                </a:gridCol>
                <a:gridCol w="1814051">
                  <a:extLst>
                    <a:ext uri="{9D8B030D-6E8A-4147-A177-3AD203B41FA5}">
                      <a16:colId xmlns:a16="http://schemas.microsoft.com/office/drawing/2014/main" val="147533041"/>
                    </a:ext>
                  </a:extLst>
                </a:gridCol>
                <a:gridCol w="1819228">
                  <a:extLst>
                    <a:ext uri="{9D8B030D-6E8A-4147-A177-3AD203B41FA5}">
                      <a16:colId xmlns:a16="http://schemas.microsoft.com/office/drawing/2014/main" val="1639267841"/>
                    </a:ext>
                  </a:extLst>
                </a:gridCol>
                <a:gridCol w="2078860">
                  <a:extLst>
                    <a:ext uri="{9D8B030D-6E8A-4147-A177-3AD203B41FA5}">
                      <a16:colId xmlns:a16="http://schemas.microsoft.com/office/drawing/2014/main" val="1538804010"/>
                    </a:ext>
                  </a:extLst>
                </a:gridCol>
              </a:tblGrid>
              <a:tr h="370840">
                <a:tc>
                  <a:txBody>
                    <a:bodyPr/>
                    <a:lstStyle/>
                    <a:p>
                      <a:endParaRPr lang="fr-FR" dirty="0"/>
                    </a:p>
                  </a:txBody>
                  <a:tcPr/>
                </a:tc>
                <a:tc>
                  <a:txBody>
                    <a:bodyPr/>
                    <a:lstStyle/>
                    <a:p>
                      <a:pPr algn="ctr"/>
                      <a:r>
                        <a:rPr lang="fr-FR" dirty="0"/>
                        <a:t>Frontière</a:t>
                      </a:r>
                    </a:p>
                  </a:txBody>
                  <a:tcPr/>
                </a:tc>
                <a:tc>
                  <a:txBody>
                    <a:bodyPr/>
                    <a:lstStyle/>
                    <a:p>
                      <a:pPr algn="ctr"/>
                      <a:r>
                        <a:rPr lang="fr-FR" dirty="0"/>
                        <a:t>limite</a:t>
                      </a:r>
                    </a:p>
                  </a:txBody>
                  <a:tcPr/>
                </a:tc>
                <a:tc>
                  <a:txBody>
                    <a:bodyPr/>
                    <a:lstStyle/>
                    <a:p>
                      <a:pPr algn="ctr"/>
                      <a:r>
                        <a:rPr lang="fr-FR" dirty="0"/>
                        <a:t>Valeur 1850</a:t>
                      </a:r>
                    </a:p>
                  </a:txBody>
                  <a:tcPr/>
                </a:tc>
                <a:tc>
                  <a:txBody>
                    <a:bodyPr/>
                    <a:lstStyle/>
                    <a:p>
                      <a:pPr algn="ctr"/>
                      <a:r>
                        <a:rPr lang="fr-FR" dirty="0"/>
                        <a:t>Valeur actuelle</a:t>
                      </a:r>
                    </a:p>
                  </a:txBody>
                  <a:tcPr/>
                </a:tc>
                <a:extLst>
                  <a:ext uri="{0D108BD9-81ED-4DB2-BD59-A6C34878D82A}">
                    <a16:rowId xmlns:a16="http://schemas.microsoft.com/office/drawing/2014/main" val="1328653050"/>
                  </a:ext>
                </a:extLst>
              </a:tr>
              <a:tr h="370840">
                <a:tc>
                  <a:txBody>
                    <a:bodyPr/>
                    <a:lstStyle/>
                    <a:p>
                      <a:r>
                        <a:rPr lang="fr-FR" dirty="0"/>
                        <a:t>Climat CO2 ppm</a:t>
                      </a:r>
                    </a:p>
                  </a:txBody>
                  <a:tcPr/>
                </a:tc>
                <a:tc>
                  <a:txBody>
                    <a:bodyPr/>
                    <a:lstStyle/>
                    <a:p>
                      <a:pPr algn="ctr"/>
                      <a:r>
                        <a:rPr lang="fr-FR" dirty="0"/>
                        <a:t>350</a:t>
                      </a:r>
                    </a:p>
                  </a:txBody>
                  <a:tcPr/>
                </a:tc>
                <a:tc>
                  <a:txBody>
                    <a:bodyPr/>
                    <a:lstStyle/>
                    <a:p>
                      <a:pPr algn="ctr"/>
                      <a:r>
                        <a:rPr lang="fr-FR" dirty="0"/>
                        <a:t>450</a:t>
                      </a:r>
                    </a:p>
                  </a:txBody>
                  <a:tcPr/>
                </a:tc>
                <a:tc>
                  <a:txBody>
                    <a:bodyPr/>
                    <a:lstStyle/>
                    <a:p>
                      <a:pPr algn="ctr"/>
                      <a:r>
                        <a:rPr lang="fr-FR" dirty="0"/>
                        <a:t>280</a:t>
                      </a:r>
                    </a:p>
                  </a:txBody>
                  <a:tcPr/>
                </a:tc>
                <a:tc>
                  <a:txBody>
                    <a:bodyPr/>
                    <a:lstStyle/>
                    <a:p>
                      <a:pPr algn="ctr"/>
                      <a:r>
                        <a:rPr lang="fr-FR" dirty="0"/>
                        <a:t>405</a:t>
                      </a:r>
                    </a:p>
                  </a:txBody>
                  <a:tcPr/>
                </a:tc>
                <a:extLst>
                  <a:ext uri="{0D108BD9-81ED-4DB2-BD59-A6C34878D82A}">
                    <a16:rowId xmlns:a16="http://schemas.microsoft.com/office/drawing/2014/main" val="2676732840"/>
                  </a:ext>
                </a:extLst>
              </a:tr>
              <a:tr h="370840">
                <a:tc>
                  <a:txBody>
                    <a:bodyPr/>
                    <a:lstStyle/>
                    <a:p>
                      <a:r>
                        <a:rPr lang="fr-FR" dirty="0"/>
                        <a:t>Ozone (Dobson)</a:t>
                      </a:r>
                    </a:p>
                  </a:txBody>
                  <a:tcPr/>
                </a:tc>
                <a:tc>
                  <a:txBody>
                    <a:bodyPr/>
                    <a:lstStyle/>
                    <a:p>
                      <a:pPr algn="ctr"/>
                      <a:r>
                        <a:rPr lang="fr-FR" dirty="0"/>
                        <a:t>275</a:t>
                      </a:r>
                    </a:p>
                  </a:txBody>
                  <a:tcPr/>
                </a:tc>
                <a:tc>
                  <a:txBody>
                    <a:bodyPr/>
                    <a:lstStyle/>
                    <a:p>
                      <a:pPr algn="ctr"/>
                      <a:r>
                        <a:rPr lang="fr-FR" dirty="0"/>
                        <a:t>260</a:t>
                      </a:r>
                    </a:p>
                  </a:txBody>
                  <a:tcPr/>
                </a:tc>
                <a:tc>
                  <a:txBody>
                    <a:bodyPr/>
                    <a:lstStyle/>
                    <a:p>
                      <a:pPr algn="ctr"/>
                      <a:r>
                        <a:rPr lang="fr-FR" dirty="0"/>
                        <a:t>300</a:t>
                      </a:r>
                    </a:p>
                  </a:txBody>
                  <a:tcPr/>
                </a:tc>
                <a:tc>
                  <a:txBody>
                    <a:bodyPr/>
                    <a:lstStyle/>
                    <a:p>
                      <a:pPr algn="ctr"/>
                      <a:r>
                        <a:rPr lang="fr-FR" dirty="0"/>
                        <a:t>286</a:t>
                      </a:r>
                    </a:p>
                  </a:txBody>
                  <a:tcPr/>
                </a:tc>
                <a:extLst>
                  <a:ext uri="{0D108BD9-81ED-4DB2-BD59-A6C34878D82A}">
                    <a16:rowId xmlns:a16="http://schemas.microsoft.com/office/drawing/2014/main" val="2895125203"/>
                  </a:ext>
                </a:extLst>
              </a:tr>
              <a:tr h="370840">
                <a:tc>
                  <a:txBody>
                    <a:bodyPr/>
                    <a:lstStyle/>
                    <a:p>
                      <a:r>
                        <a:rPr lang="fr-FR" dirty="0"/>
                        <a:t>Acidification océans pH</a:t>
                      </a:r>
                    </a:p>
                  </a:txBody>
                  <a:tcPr/>
                </a:tc>
                <a:tc>
                  <a:txBody>
                    <a:bodyPr/>
                    <a:lstStyle/>
                    <a:p>
                      <a:pPr algn="ctr"/>
                      <a:r>
                        <a:rPr lang="fr-FR" dirty="0"/>
                        <a:t>?</a:t>
                      </a:r>
                    </a:p>
                  </a:txBody>
                  <a:tcPr/>
                </a:tc>
                <a:tc>
                  <a:txBody>
                    <a:bodyPr/>
                    <a:lstStyle/>
                    <a:p>
                      <a:pPr algn="ctr"/>
                      <a:r>
                        <a:rPr lang="fr-FR" dirty="0"/>
                        <a:t>7,7 ?</a:t>
                      </a:r>
                    </a:p>
                  </a:txBody>
                  <a:tcPr/>
                </a:tc>
                <a:tc>
                  <a:txBody>
                    <a:bodyPr/>
                    <a:lstStyle/>
                    <a:p>
                      <a:pPr algn="ctr"/>
                      <a:r>
                        <a:rPr lang="fr-FR" dirty="0"/>
                        <a:t>8,2</a:t>
                      </a:r>
                    </a:p>
                  </a:txBody>
                  <a:tcPr/>
                </a:tc>
                <a:tc>
                  <a:txBody>
                    <a:bodyPr/>
                    <a:lstStyle/>
                    <a:p>
                      <a:pPr algn="ctr"/>
                      <a:r>
                        <a:rPr lang="fr-FR" dirty="0"/>
                        <a:t>8,0 (+ 30 %)</a:t>
                      </a:r>
                    </a:p>
                  </a:txBody>
                  <a:tcPr/>
                </a:tc>
                <a:extLst>
                  <a:ext uri="{0D108BD9-81ED-4DB2-BD59-A6C34878D82A}">
                    <a16:rowId xmlns:a16="http://schemas.microsoft.com/office/drawing/2014/main" val="3154857047"/>
                  </a:ext>
                </a:extLst>
              </a:tr>
              <a:tr h="370840">
                <a:tc>
                  <a:txBody>
                    <a:bodyPr/>
                    <a:lstStyle/>
                    <a:p>
                      <a:r>
                        <a:rPr lang="fr-FR" dirty="0"/>
                        <a:t>Azote MT/an</a:t>
                      </a:r>
                    </a:p>
                  </a:txBody>
                  <a:tcPr/>
                </a:tc>
                <a:tc>
                  <a:txBody>
                    <a:bodyPr/>
                    <a:lstStyle/>
                    <a:p>
                      <a:pPr algn="ctr"/>
                      <a:r>
                        <a:rPr lang="fr-FR" dirty="0"/>
                        <a:t>60</a:t>
                      </a:r>
                    </a:p>
                  </a:txBody>
                  <a:tcPr/>
                </a:tc>
                <a:tc>
                  <a:txBody>
                    <a:bodyPr/>
                    <a:lstStyle/>
                    <a:p>
                      <a:pPr algn="ctr"/>
                      <a:r>
                        <a:rPr lang="fr-FR" dirty="0"/>
                        <a:t>90</a:t>
                      </a:r>
                    </a:p>
                  </a:txBody>
                  <a:tcPr/>
                </a:tc>
                <a:tc>
                  <a:txBody>
                    <a:bodyPr/>
                    <a:lstStyle/>
                    <a:p>
                      <a:pPr algn="ctr"/>
                      <a:r>
                        <a:rPr lang="fr-FR" dirty="0"/>
                        <a:t>0</a:t>
                      </a:r>
                    </a:p>
                  </a:txBody>
                  <a:tcPr/>
                </a:tc>
                <a:tc>
                  <a:txBody>
                    <a:bodyPr/>
                    <a:lstStyle/>
                    <a:p>
                      <a:pPr algn="ctr"/>
                      <a:r>
                        <a:rPr lang="fr-FR" dirty="0"/>
                        <a:t>150</a:t>
                      </a:r>
                    </a:p>
                  </a:txBody>
                  <a:tcPr/>
                </a:tc>
                <a:extLst>
                  <a:ext uri="{0D108BD9-81ED-4DB2-BD59-A6C34878D82A}">
                    <a16:rowId xmlns:a16="http://schemas.microsoft.com/office/drawing/2014/main" val="322613293"/>
                  </a:ext>
                </a:extLst>
              </a:tr>
              <a:tr h="370840">
                <a:tc>
                  <a:txBody>
                    <a:bodyPr/>
                    <a:lstStyle/>
                    <a:p>
                      <a:r>
                        <a:rPr lang="fr-FR" dirty="0"/>
                        <a:t>Phosphore</a:t>
                      </a:r>
                    </a:p>
                  </a:txBody>
                  <a:tcPr/>
                </a:tc>
                <a:tc>
                  <a:txBody>
                    <a:bodyPr/>
                    <a:lstStyle/>
                    <a:p>
                      <a:pPr algn="ctr"/>
                      <a:r>
                        <a:rPr lang="fr-FR" dirty="0"/>
                        <a:t>11</a:t>
                      </a:r>
                    </a:p>
                  </a:txBody>
                  <a:tcPr/>
                </a:tc>
                <a:tc>
                  <a:txBody>
                    <a:bodyPr/>
                    <a:lstStyle/>
                    <a:p>
                      <a:pPr algn="ctr"/>
                      <a:r>
                        <a:rPr lang="fr-FR" dirty="0"/>
                        <a:t>12</a:t>
                      </a:r>
                    </a:p>
                  </a:txBody>
                  <a:tcPr/>
                </a:tc>
                <a:tc>
                  <a:txBody>
                    <a:bodyPr/>
                    <a:lstStyle/>
                    <a:p>
                      <a:pPr algn="ctr"/>
                      <a:r>
                        <a:rPr lang="fr-FR" dirty="0"/>
                        <a:t>1</a:t>
                      </a:r>
                    </a:p>
                  </a:txBody>
                  <a:tcPr/>
                </a:tc>
                <a:tc>
                  <a:txBody>
                    <a:bodyPr/>
                    <a:lstStyle/>
                    <a:p>
                      <a:pPr algn="ctr"/>
                      <a:r>
                        <a:rPr lang="fr-FR" dirty="0"/>
                        <a:t>22</a:t>
                      </a:r>
                    </a:p>
                  </a:txBody>
                  <a:tcPr/>
                </a:tc>
                <a:extLst>
                  <a:ext uri="{0D108BD9-81ED-4DB2-BD59-A6C34878D82A}">
                    <a16:rowId xmlns:a16="http://schemas.microsoft.com/office/drawing/2014/main" val="1895960394"/>
                  </a:ext>
                </a:extLst>
              </a:tr>
              <a:tr h="370840">
                <a:tc>
                  <a:txBody>
                    <a:bodyPr/>
                    <a:lstStyle/>
                    <a:p>
                      <a:r>
                        <a:rPr lang="fr-FR" dirty="0"/>
                        <a:t>Forêts % restant</a:t>
                      </a:r>
                    </a:p>
                  </a:txBody>
                  <a:tcPr/>
                </a:tc>
                <a:tc>
                  <a:txBody>
                    <a:bodyPr/>
                    <a:lstStyle/>
                    <a:p>
                      <a:pPr algn="ctr"/>
                      <a:r>
                        <a:rPr lang="fr-FR" dirty="0"/>
                        <a:t>75 %</a:t>
                      </a:r>
                    </a:p>
                  </a:txBody>
                  <a:tcPr/>
                </a:tc>
                <a:tc>
                  <a:txBody>
                    <a:bodyPr/>
                    <a:lstStyle/>
                    <a:p>
                      <a:pPr algn="ctr"/>
                      <a:r>
                        <a:rPr lang="fr-FR" dirty="0"/>
                        <a:t>54 % environ</a:t>
                      </a:r>
                    </a:p>
                  </a:txBody>
                  <a:tcPr/>
                </a:tc>
                <a:tc>
                  <a:txBody>
                    <a:bodyPr/>
                    <a:lstStyle/>
                    <a:p>
                      <a:pPr algn="ctr"/>
                      <a:r>
                        <a:rPr lang="fr-FR" dirty="0"/>
                        <a:t>100 % (réf)</a:t>
                      </a:r>
                    </a:p>
                  </a:txBody>
                  <a:tcPr/>
                </a:tc>
                <a:tc>
                  <a:txBody>
                    <a:bodyPr/>
                    <a:lstStyle/>
                    <a:p>
                      <a:pPr algn="ctr"/>
                      <a:r>
                        <a:rPr lang="fr-FR" dirty="0"/>
                        <a:t>54 % à 60 %</a:t>
                      </a:r>
                    </a:p>
                  </a:txBody>
                  <a:tcPr/>
                </a:tc>
                <a:extLst>
                  <a:ext uri="{0D108BD9-81ED-4DB2-BD59-A6C34878D82A}">
                    <a16:rowId xmlns:a16="http://schemas.microsoft.com/office/drawing/2014/main" val="158215385"/>
                  </a:ext>
                </a:extLst>
              </a:tr>
              <a:tr h="370840">
                <a:tc>
                  <a:txBody>
                    <a:bodyPr/>
                    <a:lstStyle/>
                    <a:p>
                      <a:r>
                        <a:rPr lang="fr-FR" dirty="0"/>
                        <a:t>Biodiversité génétique vitesse de disparition des espèces</a:t>
                      </a:r>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r>
                        <a:rPr lang="fr-FR" dirty="0"/>
                        <a:t>X 100 à 1000</a:t>
                      </a:r>
                    </a:p>
                  </a:txBody>
                  <a:tcPr/>
                </a:tc>
                <a:extLst>
                  <a:ext uri="{0D108BD9-81ED-4DB2-BD59-A6C34878D82A}">
                    <a16:rowId xmlns:a16="http://schemas.microsoft.com/office/drawing/2014/main" val="2838176160"/>
                  </a:ext>
                </a:extLst>
              </a:tr>
              <a:tr h="370840">
                <a:tc>
                  <a:txBody>
                    <a:bodyPr/>
                    <a:lstStyle/>
                    <a:p>
                      <a:r>
                        <a:rPr lang="fr-FR" dirty="0"/>
                        <a:t>Extraction</a:t>
                      </a:r>
                    </a:p>
                  </a:txBody>
                  <a:tcPr/>
                </a:tc>
                <a:tc>
                  <a:txBody>
                    <a:bodyPr/>
                    <a:lstStyle/>
                    <a:p>
                      <a:pPr algn="ctr"/>
                      <a:r>
                        <a:rPr lang="fr-FR" dirty="0"/>
                        <a:t>?</a:t>
                      </a:r>
                    </a:p>
                  </a:txBody>
                  <a:tcPr/>
                </a:tc>
                <a:tc>
                  <a:txBody>
                    <a:bodyPr/>
                    <a:lstStyle/>
                    <a:p>
                      <a:pPr algn="ctr"/>
                      <a:endParaRPr lang="fr-FR" dirty="0"/>
                    </a:p>
                  </a:txBody>
                  <a:tcPr/>
                </a:tc>
                <a:tc>
                  <a:txBody>
                    <a:bodyPr/>
                    <a:lstStyle/>
                    <a:p>
                      <a:pPr algn="ctr"/>
                      <a:endParaRPr lang="fr-FR" dirty="0"/>
                    </a:p>
                  </a:txBody>
                  <a:tcPr/>
                </a:tc>
                <a:tc>
                  <a:txBody>
                    <a:bodyPr/>
                    <a:lstStyle/>
                    <a:p>
                      <a:pPr algn="ctr"/>
                      <a:r>
                        <a:rPr lang="fr-FR" dirty="0"/>
                        <a:t>42 T/personne/an</a:t>
                      </a:r>
                    </a:p>
                  </a:txBody>
                  <a:tcPr/>
                </a:tc>
                <a:extLst>
                  <a:ext uri="{0D108BD9-81ED-4DB2-BD59-A6C34878D82A}">
                    <a16:rowId xmlns:a16="http://schemas.microsoft.com/office/drawing/2014/main" val="1441667051"/>
                  </a:ext>
                </a:extLst>
              </a:tr>
              <a:tr h="370840">
                <a:tc>
                  <a:txBody>
                    <a:bodyPr/>
                    <a:lstStyle/>
                    <a:p>
                      <a:r>
                        <a:rPr lang="fr-FR" dirty="0"/>
                        <a:t>Erosion des terres</a:t>
                      </a:r>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r>
                        <a:rPr lang="fr-FR" dirty="0"/>
                        <a:t>2T/ha/an</a:t>
                      </a:r>
                    </a:p>
                  </a:txBody>
                  <a:tcPr/>
                </a:tc>
                <a:extLst>
                  <a:ext uri="{0D108BD9-81ED-4DB2-BD59-A6C34878D82A}">
                    <a16:rowId xmlns:a16="http://schemas.microsoft.com/office/drawing/2014/main" val="929420465"/>
                  </a:ext>
                </a:extLst>
              </a:tr>
              <a:tr h="370840">
                <a:tc>
                  <a:txBody>
                    <a:bodyPr/>
                    <a:lstStyle/>
                    <a:p>
                      <a:r>
                        <a:rPr lang="fr-FR" dirty="0"/>
                        <a:t>Croissance de la productivité/an</a:t>
                      </a:r>
                    </a:p>
                  </a:txBody>
                  <a:tcPr/>
                </a:tc>
                <a:tc>
                  <a:txBody>
                    <a:bodyPr/>
                    <a:lstStyle/>
                    <a:p>
                      <a:pPr algn="ctr"/>
                      <a:r>
                        <a:rPr lang="fr-FR" dirty="0"/>
                        <a:t>?</a:t>
                      </a:r>
                    </a:p>
                  </a:txBody>
                  <a:tcPr/>
                </a:tc>
                <a:tc>
                  <a:txBody>
                    <a:bodyPr/>
                    <a:lstStyle/>
                    <a:p>
                      <a:pPr algn="ctr"/>
                      <a:endParaRPr lang="fr-FR" dirty="0"/>
                    </a:p>
                  </a:txBody>
                  <a:tcPr/>
                </a:tc>
                <a:tc>
                  <a:txBody>
                    <a:bodyPr/>
                    <a:lstStyle/>
                    <a:p>
                      <a:pPr algn="ctr"/>
                      <a:r>
                        <a:rPr lang="fr-FR" dirty="0"/>
                        <a:t>Inférieure à 1 %</a:t>
                      </a:r>
                    </a:p>
                  </a:txBody>
                  <a:tcPr/>
                </a:tc>
                <a:tc>
                  <a:txBody>
                    <a:bodyPr/>
                    <a:lstStyle/>
                    <a:p>
                      <a:pPr algn="ctr"/>
                      <a:r>
                        <a:rPr lang="fr-FR" dirty="0"/>
                        <a:t>1 % environ</a:t>
                      </a:r>
                    </a:p>
                  </a:txBody>
                  <a:tcPr/>
                </a:tc>
                <a:extLst>
                  <a:ext uri="{0D108BD9-81ED-4DB2-BD59-A6C34878D82A}">
                    <a16:rowId xmlns:a16="http://schemas.microsoft.com/office/drawing/2014/main" val="94388500"/>
                  </a:ext>
                </a:extLst>
              </a:tr>
            </a:tbl>
          </a:graphicData>
        </a:graphic>
      </p:graphicFrame>
    </p:spTree>
    <p:extLst>
      <p:ext uri="{BB962C8B-B14F-4D97-AF65-F5344CB8AC3E}">
        <p14:creationId xmlns:p14="http://schemas.microsoft.com/office/powerpoint/2010/main" val="4892818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1"/>
          <p:cNvSpPr txBox="1">
            <a:spLocks noChangeArrowheads="1"/>
          </p:cNvSpPr>
          <p:nvPr/>
        </p:nvSpPr>
        <p:spPr bwMode="auto">
          <a:xfrm>
            <a:off x="8610600" y="6356350"/>
            <a:ext cx="27432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2000"/>
              </a:lnSpc>
              <a:spcAft>
                <a:spcPts val="1425"/>
              </a:spcAft>
              <a:buClr>
                <a:srgbClr val="000000"/>
              </a:buClr>
              <a:buSzPct val="100000"/>
              <a:buFont typeface="Times New Roman" panose="02020603050405020304" pitchFamily="18" charset="0"/>
              <a:tabLst>
                <a:tab pos="723900" algn="l"/>
                <a:tab pos="1447800" algn="l"/>
                <a:tab pos="2171700" algn="l"/>
              </a:tabLst>
              <a:defRPr sz="2800">
                <a:solidFill>
                  <a:srgbClr val="000000"/>
                </a:solidFill>
                <a:latin typeface="Calibri" panose="020F0502020204030204" pitchFamily="34" charset="0"/>
                <a:ea typeface="Microsoft YaHei" panose="020B0503020204020204" pitchFamily="34" charset="-122"/>
              </a:defRPr>
            </a:lvl1pPr>
            <a:lvl2pPr>
              <a:lnSpc>
                <a:spcPct val="92000"/>
              </a:lnSpc>
              <a:spcAft>
                <a:spcPts val="113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2pPr>
            <a:lvl3pPr>
              <a:lnSpc>
                <a:spcPct val="92000"/>
              </a:lnSpc>
              <a:spcAft>
                <a:spcPts val="85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Calibri" panose="020F0502020204030204" pitchFamily="34" charset="0"/>
                <a:ea typeface="Microsoft YaHei" panose="020B0503020204020204" pitchFamily="34" charset="-122"/>
              </a:defRPr>
            </a:lvl3pPr>
            <a:lvl4pPr>
              <a:lnSpc>
                <a:spcPct val="92000"/>
              </a:lnSpc>
              <a:spcAft>
                <a:spcPts val="575"/>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Calibri" panose="020F0502020204030204" pitchFamily="34" charset="0"/>
                <a:ea typeface="Microsoft YaHei" panose="020B0503020204020204" pitchFamily="34" charset="-122"/>
              </a:defRPr>
            </a:lvl4pPr>
            <a:lvl5pPr>
              <a:lnSpc>
                <a:spcPct val="92000"/>
              </a:lnSpc>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9pPr>
          </a:lstStyle>
          <a:p>
            <a:pPr eaLnBrk="1" hangingPunct="1">
              <a:lnSpc>
                <a:spcPct val="100000"/>
              </a:lnSpc>
              <a:spcAft>
                <a:spcPct val="0"/>
              </a:spcAft>
            </a:pPr>
            <a:fld id="{25E52000-41E2-457F-841A-C2C214EB5FCD}" type="slidenum">
              <a:rPr lang="fr-FR" altLang="fr-FR" sz="1400">
                <a:latin typeface="Times New Roman" panose="02020603050405020304" pitchFamily="18" charset="0"/>
                <a:ea typeface="ＭＳ Ｐゴシック" panose="020B0600070205080204" pitchFamily="34" charset="-128"/>
              </a:rPr>
              <a:pPr eaLnBrk="1" hangingPunct="1">
                <a:lnSpc>
                  <a:spcPct val="100000"/>
                </a:lnSpc>
                <a:spcAft>
                  <a:spcPct val="0"/>
                </a:spcAft>
              </a:pPr>
              <a:t>21</a:t>
            </a:fld>
            <a:endParaRPr lang="fr-FR" altLang="fr-FR" sz="1400">
              <a:latin typeface="Times New Roman" panose="02020603050405020304" pitchFamily="18" charset="0"/>
              <a:ea typeface="ＭＳ Ｐゴシック" panose="020B0600070205080204" pitchFamily="34" charset="-128"/>
            </a:endParaRPr>
          </a:p>
        </p:txBody>
      </p:sp>
      <p:pic>
        <p:nvPicPr>
          <p:cNvPr id="2150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8575" y="1250950"/>
            <a:ext cx="7056438" cy="54054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1508" name="Rectangle 3"/>
          <p:cNvSpPr>
            <a:spLocks noChangeArrowheads="1"/>
          </p:cNvSpPr>
          <p:nvPr/>
        </p:nvSpPr>
        <p:spPr bwMode="auto">
          <a:xfrm>
            <a:off x="1703388" y="6518275"/>
            <a:ext cx="8064500" cy="303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2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2800">
                <a:solidFill>
                  <a:srgbClr val="000000"/>
                </a:solidFill>
                <a:latin typeface="Calibri" panose="020F0502020204030204" pitchFamily="34" charset="0"/>
                <a:ea typeface="Microsoft YaHei" panose="020B0503020204020204" pitchFamily="34" charset="-122"/>
              </a:defRPr>
            </a:lvl1pPr>
            <a:lvl2pPr>
              <a:lnSpc>
                <a:spcPct val="92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000000"/>
                </a:solidFill>
                <a:latin typeface="Calibri" panose="020F0502020204030204" pitchFamily="34" charset="0"/>
                <a:ea typeface="Microsoft YaHei" panose="020B0503020204020204" pitchFamily="34" charset="-122"/>
              </a:defRPr>
            </a:lvl2pPr>
            <a:lvl3pPr>
              <a:lnSpc>
                <a:spcPct val="92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Calibri" panose="020F0502020204030204" pitchFamily="34" charset="0"/>
                <a:ea typeface="Microsoft YaHei" panose="020B0503020204020204" pitchFamily="34" charset="-122"/>
              </a:defRPr>
            </a:lvl3pPr>
            <a:lvl4pPr>
              <a:lnSpc>
                <a:spcPct val="92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Calibri" panose="020F0502020204030204" pitchFamily="34" charset="0"/>
                <a:ea typeface="Microsoft YaHei" panose="020B0503020204020204" pitchFamily="34" charset="-122"/>
              </a:defRPr>
            </a:lvl4pPr>
            <a:lvl5pPr>
              <a:lnSpc>
                <a:spcPct val="92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2000">
                <a:solidFill>
                  <a:srgbClr val="000000"/>
                </a:solidFill>
                <a:latin typeface="Calibri" panose="020F0502020204030204" pitchFamily="34" charset="0"/>
                <a:ea typeface="Microsoft YaHei" panose="020B0503020204020204" pitchFamily="34" charset="-122"/>
              </a:defRPr>
            </a:lvl9pPr>
          </a:lstStyle>
          <a:p>
            <a:pPr eaLnBrk="1" hangingPunct="1">
              <a:lnSpc>
                <a:spcPct val="100000"/>
              </a:lnSpc>
              <a:spcAft>
                <a:spcPct val="0"/>
              </a:spcAft>
            </a:pPr>
            <a:r>
              <a:rPr lang="fr-FR" altLang="fr-FR" sz="1400">
                <a:latin typeface="Franklin Gothic Demi Cond" panose="020B0706030402020204" pitchFamily="34" charset="0"/>
                <a:ea typeface="ＭＳ Ｐゴシック" panose="020B0600070205080204" pitchFamily="34" charset="-128"/>
              </a:rPr>
              <a:t>Source Nature  7 juin 2012 Approching a stat shift in Earth’s biosphere</a:t>
            </a:r>
          </a:p>
        </p:txBody>
      </p:sp>
      <p:sp>
        <p:nvSpPr>
          <p:cNvPr id="21509" name="Rectangle 4"/>
          <p:cNvSpPr>
            <a:spLocks noGrp="1" noChangeArrowheads="1"/>
          </p:cNvSpPr>
          <p:nvPr>
            <p:ph type="title" idx="4294967295"/>
          </p:nvPr>
        </p:nvSpPr>
        <p:spPr>
          <a:xfrm>
            <a:off x="1981200" y="274638"/>
            <a:ext cx="8229600" cy="1143000"/>
          </a:xfrm>
        </p:spPr>
        <p:txBody>
          <a:bodyPr/>
          <a:lstStyle/>
          <a:p>
            <a:pPr algn="ctr" eaLnBrk="1" hangingPunct="1">
              <a:lnSpc>
                <a:spcPct val="9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fr-FR" altLang="fr-FR" sz="4400" b="1" dirty="0">
                <a:latin typeface="Calibri Light" panose="020F0302020204030204" pitchFamily="34" charset="0"/>
              </a:rPr>
              <a:t>La concurrence à l’espace </a:t>
            </a:r>
          </a:p>
        </p:txBody>
      </p:sp>
      <p:sp>
        <p:nvSpPr>
          <p:cNvPr id="21510" name="Rectangle 5"/>
          <p:cNvSpPr>
            <a:spLocks noChangeArrowheads="1"/>
          </p:cNvSpPr>
          <p:nvPr/>
        </p:nvSpPr>
        <p:spPr bwMode="auto">
          <a:xfrm>
            <a:off x="6465888" y="1363663"/>
            <a:ext cx="2365375" cy="820737"/>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2000"/>
              </a:lnSpc>
              <a:spcAft>
                <a:spcPts val="1425"/>
              </a:spcAft>
              <a:buClr>
                <a:srgbClr val="000000"/>
              </a:buClr>
              <a:buSzPct val="100000"/>
              <a:buFont typeface="Times New Roman" panose="02020603050405020304" pitchFamily="18" charset="0"/>
              <a:tabLst>
                <a:tab pos="723900" algn="l"/>
                <a:tab pos="1447800" algn="l"/>
                <a:tab pos="2171700" algn="l"/>
              </a:tabLst>
              <a:defRPr sz="2800">
                <a:solidFill>
                  <a:srgbClr val="000000"/>
                </a:solidFill>
                <a:latin typeface="Calibri" panose="020F0502020204030204" pitchFamily="34" charset="0"/>
                <a:ea typeface="Microsoft YaHei" panose="020B0503020204020204" pitchFamily="34" charset="-122"/>
              </a:defRPr>
            </a:lvl1pPr>
            <a:lvl2pPr>
              <a:lnSpc>
                <a:spcPct val="92000"/>
              </a:lnSpc>
              <a:spcAft>
                <a:spcPts val="113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2pPr>
            <a:lvl3pPr>
              <a:lnSpc>
                <a:spcPct val="92000"/>
              </a:lnSpc>
              <a:spcAft>
                <a:spcPts val="85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Calibri" panose="020F0502020204030204" pitchFamily="34" charset="0"/>
                <a:ea typeface="Microsoft YaHei" panose="020B0503020204020204" pitchFamily="34" charset="-122"/>
              </a:defRPr>
            </a:lvl3pPr>
            <a:lvl4pPr>
              <a:lnSpc>
                <a:spcPct val="92000"/>
              </a:lnSpc>
              <a:spcAft>
                <a:spcPts val="575"/>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Calibri" panose="020F0502020204030204" pitchFamily="34" charset="0"/>
                <a:ea typeface="Microsoft YaHei" panose="020B0503020204020204" pitchFamily="34" charset="-122"/>
              </a:defRPr>
            </a:lvl4pPr>
            <a:lvl5pPr>
              <a:lnSpc>
                <a:spcPct val="92000"/>
              </a:lnSpc>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9pPr>
          </a:lstStyle>
          <a:p>
            <a:pPr eaLnBrk="1" hangingPunct="1">
              <a:lnSpc>
                <a:spcPct val="100000"/>
              </a:lnSpc>
              <a:spcAft>
                <a:spcPct val="0"/>
              </a:spcAft>
            </a:pPr>
            <a:r>
              <a:rPr lang="fr-FR" altLang="fr-FR" sz="1600"/>
              <a:t>% des écosystèmes terrestres montrant des changements d’état</a:t>
            </a:r>
          </a:p>
        </p:txBody>
      </p:sp>
      <p:sp>
        <p:nvSpPr>
          <p:cNvPr id="21511" name="Rectangle 6"/>
          <p:cNvSpPr>
            <a:spLocks noChangeArrowheads="1"/>
          </p:cNvSpPr>
          <p:nvPr/>
        </p:nvSpPr>
        <p:spPr bwMode="auto">
          <a:xfrm>
            <a:off x="5245100" y="4383088"/>
            <a:ext cx="2590800" cy="1063625"/>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2000"/>
              </a:lnSpc>
              <a:spcAft>
                <a:spcPts val="1425"/>
              </a:spcAft>
              <a:buClr>
                <a:srgbClr val="000000"/>
              </a:buClr>
              <a:buSzPct val="100000"/>
              <a:buFont typeface="Times New Roman" panose="02020603050405020304" pitchFamily="18" charset="0"/>
              <a:tabLst>
                <a:tab pos="723900" algn="l"/>
                <a:tab pos="1447800" algn="l"/>
                <a:tab pos="2171700" algn="l"/>
              </a:tabLst>
              <a:defRPr sz="2800">
                <a:solidFill>
                  <a:srgbClr val="000000"/>
                </a:solidFill>
                <a:latin typeface="Calibri" panose="020F0502020204030204" pitchFamily="34" charset="0"/>
                <a:ea typeface="Microsoft YaHei" panose="020B0503020204020204" pitchFamily="34" charset="-122"/>
              </a:defRPr>
            </a:lvl1pPr>
            <a:lvl2pPr>
              <a:lnSpc>
                <a:spcPct val="92000"/>
              </a:lnSpc>
              <a:spcAft>
                <a:spcPts val="113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2pPr>
            <a:lvl3pPr>
              <a:lnSpc>
                <a:spcPct val="92000"/>
              </a:lnSpc>
              <a:spcAft>
                <a:spcPts val="85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Calibri" panose="020F0502020204030204" pitchFamily="34" charset="0"/>
                <a:ea typeface="Microsoft YaHei" panose="020B0503020204020204" pitchFamily="34" charset="-122"/>
              </a:defRPr>
            </a:lvl3pPr>
            <a:lvl4pPr>
              <a:lnSpc>
                <a:spcPct val="92000"/>
              </a:lnSpc>
              <a:spcAft>
                <a:spcPts val="575"/>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Calibri" panose="020F0502020204030204" pitchFamily="34" charset="0"/>
                <a:ea typeface="Microsoft YaHei" panose="020B0503020204020204" pitchFamily="34" charset="-122"/>
              </a:defRPr>
            </a:lvl4pPr>
            <a:lvl5pPr>
              <a:lnSpc>
                <a:spcPct val="92000"/>
              </a:lnSpc>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9pPr>
          </a:lstStyle>
          <a:p>
            <a:pPr eaLnBrk="1" hangingPunct="1">
              <a:lnSpc>
                <a:spcPct val="100000"/>
              </a:lnSpc>
              <a:spcAft>
                <a:spcPct val="0"/>
              </a:spcAft>
            </a:pPr>
            <a:r>
              <a:rPr lang="fr-FR" altLang="fr-FR" sz="1600"/>
              <a:t>Transition critique quand la pression atteint un seuil tels que tous les écosystèmes terrestres seront modifiés</a:t>
            </a:r>
          </a:p>
        </p:txBody>
      </p:sp>
      <p:sp>
        <p:nvSpPr>
          <p:cNvPr id="21512" name="Rectangle 7"/>
          <p:cNvSpPr>
            <a:spLocks noChangeArrowheads="1"/>
          </p:cNvSpPr>
          <p:nvPr/>
        </p:nvSpPr>
        <p:spPr bwMode="auto">
          <a:xfrm>
            <a:off x="4173538" y="1227138"/>
            <a:ext cx="2365375" cy="577850"/>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2000"/>
              </a:lnSpc>
              <a:spcAft>
                <a:spcPts val="1425"/>
              </a:spcAft>
              <a:buClr>
                <a:srgbClr val="000000"/>
              </a:buClr>
              <a:buSzPct val="100000"/>
              <a:buFont typeface="Times New Roman" panose="02020603050405020304" pitchFamily="18" charset="0"/>
              <a:tabLst>
                <a:tab pos="723900" algn="l"/>
                <a:tab pos="1447800" algn="l"/>
                <a:tab pos="2171700" algn="l"/>
              </a:tabLst>
              <a:defRPr sz="2800">
                <a:solidFill>
                  <a:srgbClr val="000000"/>
                </a:solidFill>
                <a:latin typeface="Calibri" panose="020F0502020204030204" pitchFamily="34" charset="0"/>
                <a:ea typeface="Microsoft YaHei" panose="020B0503020204020204" pitchFamily="34" charset="-122"/>
              </a:defRPr>
            </a:lvl1pPr>
            <a:lvl2pPr>
              <a:lnSpc>
                <a:spcPct val="92000"/>
              </a:lnSpc>
              <a:spcAft>
                <a:spcPts val="113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2pPr>
            <a:lvl3pPr>
              <a:lnSpc>
                <a:spcPct val="92000"/>
              </a:lnSpc>
              <a:spcAft>
                <a:spcPts val="85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Calibri" panose="020F0502020204030204" pitchFamily="34" charset="0"/>
                <a:ea typeface="Microsoft YaHei" panose="020B0503020204020204" pitchFamily="34" charset="-122"/>
              </a:defRPr>
            </a:lvl3pPr>
            <a:lvl4pPr>
              <a:lnSpc>
                <a:spcPct val="92000"/>
              </a:lnSpc>
              <a:spcAft>
                <a:spcPts val="575"/>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Calibri" panose="020F0502020204030204" pitchFamily="34" charset="0"/>
                <a:ea typeface="Microsoft YaHei" panose="020B0503020204020204" pitchFamily="34" charset="-122"/>
              </a:defRPr>
            </a:lvl4pPr>
            <a:lvl5pPr>
              <a:lnSpc>
                <a:spcPct val="92000"/>
              </a:lnSpc>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Calibri" panose="020F0502020204030204" pitchFamily="34" charset="0"/>
                <a:ea typeface="Microsoft YaHei" panose="020B0503020204020204" pitchFamily="34" charset="-122"/>
              </a:defRPr>
            </a:lvl9pPr>
          </a:lstStyle>
          <a:p>
            <a:pPr eaLnBrk="1" hangingPunct="1">
              <a:lnSpc>
                <a:spcPct val="100000"/>
              </a:lnSpc>
              <a:spcAft>
                <a:spcPct val="0"/>
              </a:spcAft>
            </a:pPr>
            <a:r>
              <a:rPr lang="fr-FR" altLang="fr-FR" sz="1600"/>
              <a:t>% des écosystèmes affectés mais légèrement</a:t>
            </a:r>
          </a:p>
        </p:txBody>
      </p:sp>
      <p:sp>
        <p:nvSpPr>
          <p:cNvPr id="21513" name="Rectangle 8"/>
          <p:cNvSpPr>
            <a:spLocks noChangeArrowheads="1"/>
          </p:cNvSpPr>
          <p:nvPr/>
        </p:nvSpPr>
        <p:spPr bwMode="auto">
          <a:xfrm>
            <a:off x="8877300" y="3784600"/>
            <a:ext cx="1179513" cy="577850"/>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2000"/>
              </a:lnSpc>
              <a:spcAft>
                <a:spcPts val="1425"/>
              </a:spcAft>
              <a:buClr>
                <a:srgbClr val="000000"/>
              </a:buClr>
              <a:buSzPct val="100000"/>
              <a:buFont typeface="Times New Roman" panose="02020603050405020304" pitchFamily="18" charset="0"/>
              <a:tabLst>
                <a:tab pos="723900" algn="l"/>
              </a:tabLst>
              <a:defRPr sz="2800">
                <a:solidFill>
                  <a:srgbClr val="000000"/>
                </a:solidFill>
                <a:latin typeface="Calibri" panose="020F0502020204030204" pitchFamily="34" charset="0"/>
                <a:ea typeface="Microsoft YaHei" panose="020B0503020204020204" pitchFamily="34" charset="-122"/>
              </a:defRPr>
            </a:lvl1pPr>
            <a:lvl2pPr>
              <a:lnSpc>
                <a:spcPct val="92000"/>
              </a:lnSpc>
              <a:spcAft>
                <a:spcPts val="1138"/>
              </a:spcAft>
              <a:buClr>
                <a:srgbClr val="000000"/>
              </a:buClr>
              <a:buSzPct val="100000"/>
              <a:buFont typeface="Times New Roman" panose="02020603050405020304" pitchFamily="18" charset="0"/>
              <a:tabLst>
                <a:tab pos="723900" algn="l"/>
              </a:tabLst>
              <a:defRPr sz="2000">
                <a:solidFill>
                  <a:srgbClr val="000000"/>
                </a:solidFill>
                <a:latin typeface="Calibri" panose="020F0502020204030204" pitchFamily="34" charset="0"/>
                <a:ea typeface="Microsoft YaHei" panose="020B0503020204020204" pitchFamily="34" charset="-122"/>
              </a:defRPr>
            </a:lvl2pPr>
            <a:lvl3pPr>
              <a:lnSpc>
                <a:spcPct val="92000"/>
              </a:lnSpc>
              <a:spcAft>
                <a:spcPts val="850"/>
              </a:spcAft>
              <a:buClr>
                <a:srgbClr val="000000"/>
              </a:buClr>
              <a:buSzPct val="100000"/>
              <a:buFont typeface="Times New Roman" panose="02020603050405020304" pitchFamily="18" charset="0"/>
              <a:tabLst>
                <a:tab pos="723900" algn="l"/>
              </a:tabLst>
              <a:defRPr>
                <a:solidFill>
                  <a:srgbClr val="000000"/>
                </a:solidFill>
                <a:latin typeface="Calibri" panose="020F0502020204030204" pitchFamily="34" charset="0"/>
                <a:ea typeface="Microsoft YaHei" panose="020B0503020204020204" pitchFamily="34" charset="-122"/>
              </a:defRPr>
            </a:lvl3pPr>
            <a:lvl4pPr>
              <a:lnSpc>
                <a:spcPct val="92000"/>
              </a:lnSpc>
              <a:spcAft>
                <a:spcPts val="575"/>
              </a:spcAft>
              <a:buClr>
                <a:srgbClr val="000000"/>
              </a:buClr>
              <a:buSzPct val="100000"/>
              <a:buFont typeface="Times New Roman" panose="02020603050405020304" pitchFamily="18" charset="0"/>
              <a:tabLst>
                <a:tab pos="723900" algn="l"/>
              </a:tabLst>
              <a:defRPr>
                <a:solidFill>
                  <a:srgbClr val="000000"/>
                </a:solidFill>
                <a:latin typeface="Calibri" panose="020F0502020204030204" pitchFamily="34" charset="0"/>
                <a:ea typeface="Microsoft YaHei" panose="020B0503020204020204" pitchFamily="34" charset="-122"/>
              </a:defRPr>
            </a:lvl4pPr>
            <a:lvl5pPr>
              <a:lnSpc>
                <a:spcPct val="92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Calibri" panose="020F0502020204030204" pitchFamily="34" charset="0"/>
                <a:ea typeface="Microsoft YaHei" panose="020B0503020204020204" pitchFamily="34" charset="-122"/>
              </a:defRPr>
            </a:lvl9pPr>
          </a:lstStyle>
          <a:p>
            <a:pPr eaLnBrk="1" hangingPunct="1">
              <a:lnSpc>
                <a:spcPct val="100000"/>
              </a:lnSpc>
              <a:spcAft>
                <a:spcPct val="0"/>
              </a:spcAft>
            </a:pPr>
            <a:r>
              <a:rPr lang="fr-FR" altLang="fr-FR" sz="1600"/>
              <a:t>Milliards d’habitants</a:t>
            </a:r>
          </a:p>
        </p:txBody>
      </p:sp>
      <p:sp>
        <p:nvSpPr>
          <p:cNvPr id="21514" name="Rectangle 9"/>
          <p:cNvSpPr>
            <a:spLocks noChangeArrowheads="1"/>
          </p:cNvSpPr>
          <p:nvPr/>
        </p:nvSpPr>
        <p:spPr bwMode="auto">
          <a:xfrm>
            <a:off x="3662363" y="2986088"/>
            <a:ext cx="1022350" cy="515937"/>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2000"/>
              </a:lnSpc>
              <a:spcAft>
                <a:spcPts val="1425"/>
              </a:spcAft>
              <a:buClr>
                <a:srgbClr val="000000"/>
              </a:buClr>
              <a:buSzPct val="100000"/>
              <a:buFont typeface="Times New Roman" panose="02020603050405020304" pitchFamily="18" charset="0"/>
              <a:tabLst>
                <a:tab pos="723900" algn="l"/>
              </a:tabLst>
              <a:defRPr sz="2800">
                <a:solidFill>
                  <a:srgbClr val="000000"/>
                </a:solidFill>
                <a:latin typeface="Calibri" panose="020F0502020204030204" pitchFamily="34" charset="0"/>
                <a:ea typeface="Microsoft YaHei" panose="020B0503020204020204" pitchFamily="34" charset="-122"/>
              </a:defRPr>
            </a:lvl1pPr>
            <a:lvl2pPr>
              <a:lnSpc>
                <a:spcPct val="92000"/>
              </a:lnSpc>
              <a:spcAft>
                <a:spcPts val="1138"/>
              </a:spcAft>
              <a:buClr>
                <a:srgbClr val="000000"/>
              </a:buClr>
              <a:buSzPct val="100000"/>
              <a:buFont typeface="Times New Roman" panose="02020603050405020304" pitchFamily="18" charset="0"/>
              <a:tabLst>
                <a:tab pos="723900" algn="l"/>
              </a:tabLst>
              <a:defRPr sz="2000">
                <a:solidFill>
                  <a:srgbClr val="000000"/>
                </a:solidFill>
                <a:latin typeface="Calibri" panose="020F0502020204030204" pitchFamily="34" charset="0"/>
                <a:ea typeface="Microsoft YaHei" panose="020B0503020204020204" pitchFamily="34" charset="-122"/>
              </a:defRPr>
            </a:lvl2pPr>
            <a:lvl3pPr>
              <a:lnSpc>
                <a:spcPct val="92000"/>
              </a:lnSpc>
              <a:spcAft>
                <a:spcPts val="850"/>
              </a:spcAft>
              <a:buClr>
                <a:srgbClr val="000000"/>
              </a:buClr>
              <a:buSzPct val="100000"/>
              <a:buFont typeface="Times New Roman" panose="02020603050405020304" pitchFamily="18" charset="0"/>
              <a:tabLst>
                <a:tab pos="723900" algn="l"/>
              </a:tabLst>
              <a:defRPr>
                <a:solidFill>
                  <a:srgbClr val="000000"/>
                </a:solidFill>
                <a:latin typeface="Calibri" panose="020F0502020204030204" pitchFamily="34" charset="0"/>
                <a:ea typeface="Microsoft YaHei" panose="020B0503020204020204" pitchFamily="34" charset="-122"/>
              </a:defRPr>
            </a:lvl3pPr>
            <a:lvl4pPr>
              <a:lnSpc>
                <a:spcPct val="92000"/>
              </a:lnSpc>
              <a:spcAft>
                <a:spcPts val="575"/>
              </a:spcAft>
              <a:buClr>
                <a:srgbClr val="000000"/>
              </a:buClr>
              <a:buSzPct val="100000"/>
              <a:buFont typeface="Times New Roman" panose="02020603050405020304" pitchFamily="18" charset="0"/>
              <a:tabLst>
                <a:tab pos="723900" algn="l"/>
              </a:tabLst>
              <a:defRPr>
                <a:solidFill>
                  <a:srgbClr val="000000"/>
                </a:solidFill>
                <a:latin typeface="Calibri" panose="020F0502020204030204" pitchFamily="34" charset="0"/>
                <a:ea typeface="Microsoft YaHei" panose="020B0503020204020204" pitchFamily="34" charset="-122"/>
              </a:defRPr>
            </a:lvl4pPr>
            <a:lvl5pPr>
              <a:lnSpc>
                <a:spcPct val="92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Calibri" panose="020F0502020204030204" pitchFamily="34" charset="0"/>
                <a:ea typeface="Microsoft YaHei" panose="020B0503020204020204" pitchFamily="34" charset="-122"/>
              </a:defRPr>
            </a:lvl5pPr>
            <a:lvl6pPr marL="25146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Calibri" panose="020F0502020204030204" pitchFamily="34" charset="0"/>
                <a:ea typeface="Microsoft YaHei" panose="020B0503020204020204" pitchFamily="34" charset="-122"/>
              </a:defRPr>
            </a:lvl6pPr>
            <a:lvl7pPr marL="29718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Calibri" panose="020F0502020204030204" pitchFamily="34" charset="0"/>
                <a:ea typeface="Microsoft YaHei" panose="020B0503020204020204" pitchFamily="34" charset="-122"/>
              </a:defRPr>
            </a:lvl7pPr>
            <a:lvl8pPr marL="34290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Calibri" panose="020F0502020204030204" pitchFamily="34" charset="0"/>
                <a:ea typeface="Microsoft YaHei" panose="020B0503020204020204" pitchFamily="34" charset="-122"/>
              </a:defRPr>
            </a:lvl8pPr>
            <a:lvl9pPr marL="3886200" indent="-228600" defTabSz="449263" eaLnBrk="0" fontAlgn="base" hangingPunct="0">
              <a:lnSpc>
                <a:spcPct val="92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Calibri" panose="020F0502020204030204" pitchFamily="34" charset="0"/>
                <a:ea typeface="Microsoft YaHei" panose="020B0503020204020204" pitchFamily="34" charset="-122"/>
              </a:defRPr>
            </a:lvl9pPr>
          </a:lstStyle>
          <a:p>
            <a:pPr eaLnBrk="1" hangingPunct="1">
              <a:lnSpc>
                <a:spcPct val="100000"/>
              </a:lnSpc>
              <a:spcAft>
                <a:spcPct val="0"/>
              </a:spcAft>
            </a:pPr>
            <a:r>
              <a:rPr lang="fr-FR" altLang="fr-FR" sz="1400"/>
              <a:t>Milliard d’habitants</a:t>
            </a:r>
          </a:p>
        </p:txBody>
      </p:sp>
    </p:spTree>
    <p:extLst>
      <p:ext uri="{BB962C8B-B14F-4D97-AF65-F5344CB8AC3E}">
        <p14:creationId xmlns:p14="http://schemas.microsoft.com/office/powerpoint/2010/main" val="19740512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18A2A8-D90C-45CC-9F13-E9818E38A541}"/>
              </a:ext>
            </a:extLst>
          </p:cNvPr>
          <p:cNvSpPr>
            <a:spLocks noGrp="1"/>
          </p:cNvSpPr>
          <p:nvPr>
            <p:ph type="title"/>
          </p:nvPr>
        </p:nvSpPr>
        <p:spPr/>
        <p:txBody>
          <a:bodyPr/>
          <a:lstStyle/>
          <a:p>
            <a:pPr algn="ctr"/>
            <a:r>
              <a:rPr lang="fr-FR" dirty="0"/>
              <a:t>Capital et énergies renouvelables</a:t>
            </a:r>
          </a:p>
        </p:txBody>
      </p:sp>
      <p:graphicFrame>
        <p:nvGraphicFramePr>
          <p:cNvPr id="4" name="Graphique 3">
            <a:extLst>
              <a:ext uri="{FF2B5EF4-FFF2-40B4-BE49-F238E27FC236}">
                <a16:creationId xmlns:a16="http://schemas.microsoft.com/office/drawing/2014/main" id="{0EFEF470-58A2-4101-A3E1-CB586034D809}"/>
              </a:ext>
            </a:extLst>
          </p:cNvPr>
          <p:cNvGraphicFramePr>
            <a:graphicFrameLocks/>
          </p:cNvGraphicFramePr>
          <p:nvPr>
            <p:extLst>
              <p:ext uri="{D42A27DB-BD31-4B8C-83A1-F6EECF244321}">
                <p14:modId xmlns:p14="http://schemas.microsoft.com/office/powerpoint/2010/main" val="2460292367"/>
              </p:ext>
            </p:extLst>
          </p:nvPr>
        </p:nvGraphicFramePr>
        <p:xfrm>
          <a:off x="2181224" y="1500187"/>
          <a:ext cx="8162925" cy="4992687"/>
        </p:xfrm>
        <a:graphic>
          <a:graphicData uri="http://schemas.openxmlformats.org/drawingml/2006/chart">
            <c:chart xmlns:c="http://schemas.openxmlformats.org/drawingml/2006/chart" xmlns:r="http://schemas.openxmlformats.org/officeDocument/2006/relationships" r:id="rId3"/>
          </a:graphicData>
        </a:graphic>
      </p:graphicFrame>
      <p:sp>
        <p:nvSpPr>
          <p:cNvPr id="3" name="Espace réservé du contenu 2">
            <a:extLst>
              <a:ext uri="{FF2B5EF4-FFF2-40B4-BE49-F238E27FC236}">
                <a16:creationId xmlns:a16="http://schemas.microsoft.com/office/drawing/2014/main" id="{6766FEBE-2993-4468-9FF1-E6D98898D6C9}"/>
              </a:ext>
            </a:extLst>
          </p:cNvPr>
          <p:cNvSpPr>
            <a:spLocks noGrp="1"/>
          </p:cNvSpPr>
          <p:nvPr>
            <p:ph idx="1"/>
          </p:nvPr>
        </p:nvSpPr>
        <p:spPr>
          <a:xfrm>
            <a:off x="6429373" y="1982788"/>
            <a:ext cx="5257800" cy="1046163"/>
          </a:xfrm>
          <a:solidFill>
            <a:schemeClr val="bg1"/>
          </a:solidFill>
        </p:spPr>
        <p:txBody>
          <a:bodyPr>
            <a:normAutofit/>
          </a:bodyPr>
          <a:lstStyle/>
          <a:p>
            <a:r>
              <a:rPr lang="fr-FR" sz="2000" dirty="0"/>
              <a:t>Capex : Capital </a:t>
            </a:r>
            <a:r>
              <a:rPr lang="fr-FR" sz="2000" dirty="0" err="1"/>
              <a:t>Expenditures</a:t>
            </a:r>
            <a:endParaRPr lang="fr-FR" sz="2000" dirty="0"/>
          </a:p>
          <a:p>
            <a:r>
              <a:rPr lang="fr-FR" sz="2000" dirty="0"/>
              <a:t>Opex : </a:t>
            </a:r>
            <a:r>
              <a:rPr lang="fr-FR" sz="2000" dirty="0" err="1"/>
              <a:t>Operational</a:t>
            </a:r>
            <a:r>
              <a:rPr lang="fr-FR" sz="2000" dirty="0"/>
              <a:t> </a:t>
            </a:r>
            <a:r>
              <a:rPr lang="fr-FR" sz="2000" dirty="0" err="1"/>
              <a:t>Expenditures</a:t>
            </a:r>
            <a:endParaRPr lang="fr-FR" sz="2000" dirty="0"/>
          </a:p>
        </p:txBody>
      </p:sp>
      <p:pic>
        <p:nvPicPr>
          <p:cNvPr id="5" name="Image 4">
            <a:extLst>
              <a:ext uri="{FF2B5EF4-FFF2-40B4-BE49-F238E27FC236}">
                <a16:creationId xmlns:a16="http://schemas.microsoft.com/office/drawing/2014/main" id="{5A7D9A15-8A05-4CDC-AD52-C86D69A7CD7A}"/>
              </a:ext>
            </a:extLst>
          </p:cNvPr>
          <p:cNvPicPr>
            <a:picLocks noChangeAspect="1"/>
          </p:cNvPicPr>
          <p:nvPr/>
        </p:nvPicPr>
        <p:blipFill>
          <a:blip r:embed="rId4"/>
          <a:stretch>
            <a:fillRect/>
          </a:stretch>
        </p:blipFill>
        <p:spPr>
          <a:xfrm>
            <a:off x="1292775" y="2565227"/>
            <a:ext cx="982978" cy="614361"/>
          </a:xfrm>
          <a:prstGeom prst="rect">
            <a:avLst/>
          </a:prstGeom>
        </p:spPr>
      </p:pic>
      <p:pic>
        <p:nvPicPr>
          <p:cNvPr id="6" name="Image 5">
            <a:extLst>
              <a:ext uri="{FF2B5EF4-FFF2-40B4-BE49-F238E27FC236}">
                <a16:creationId xmlns:a16="http://schemas.microsoft.com/office/drawing/2014/main" id="{98D1CAFC-ED49-40B1-A66D-DBAB81FFAECC}"/>
              </a:ext>
            </a:extLst>
          </p:cNvPr>
          <p:cNvPicPr>
            <a:picLocks noChangeAspect="1"/>
          </p:cNvPicPr>
          <p:nvPr/>
        </p:nvPicPr>
        <p:blipFill>
          <a:blip r:embed="rId5"/>
          <a:stretch>
            <a:fillRect/>
          </a:stretch>
        </p:blipFill>
        <p:spPr>
          <a:xfrm>
            <a:off x="1442201" y="3567905"/>
            <a:ext cx="723900" cy="523875"/>
          </a:xfrm>
          <a:prstGeom prst="rect">
            <a:avLst/>
          </a:prstGeom>
        </p:spPr>
      </p:pic>
      <p:pic>
        <p:nvPicPr>
          <p:cNvPr id="7" name="Image 6">
            <a:extLst>
              <a:ext uri="{FF2B5EF4-FFF2-40B4-BE49-F238E27FC236}">
                <a16:creationId xmlns:a16="http://schemas.microsoft.com/office/drawing/2014/main" id="{475F70ED-F0B6-4A07-A4F8-C9D26A0CD848}"/>
              </a:ext>
            </a:extLst>
          </p:cNvPr>
          <p:cNvPicPr>
            <a:picLocks noChangeAspect="1"/>
          </p:cNvPicPr>
          <p:nvPr/>
        </p:nvPicPr>
        <p:blipFill>
          <a:blip r:embed="rId6"/>
          <a:stretch>
            <a:fillRect/>
          </a:stretch>
        </p:blipFill>
        <p:spPr>
          <a:xfrm>
            <a:off x="1417552" y="4096752"/>
            <a:ext cx="733425" cy="590550"/>
          </a:xfrm>
          <a:prstGeom prst="rect">
            <a:avLst/>
          </a:prstGeom>
        </p:spPr>
      </p:pic>
      <p:pic>
        <p:nvPicPr>
          <p:cNvPr id="8" name="Image 7">
            <a:extLst>
              <a:ext uri="{FF2B5EF4-FFF2-40B4-BE49-F238E27FC236}">
                <a16:creationId xmlns:a16="http://schemas.microsoft.com/office/drawing/2014/main" id="{AD256F1A-FD40-4B4D-8EAC-0F28A971D09A}"/>
              </a:ext>
            </a:extLst>
          </p:cNvPr>
          <p:cNvPicPr>
            <a:picLocks noChangeAspect="1"/>
          </p:cNvPicPr>
          <p:nvPr/>
        </p:nvPicPr>
        <p:blipFill>
          <a:blip r:embed="rId7"/>
          <a:stretch>
            <a:fillRect/>
          </a:stretch>
        </p:blipFill>
        <p:spPr>
          <a:xfrm>
            <a:off x="1369927" y="4849575"/>
            <a:ext cx="781050" cy="400050"/>
          </a:xfrm>
          <a:prstGeom prst="rect">
            <a:avLst/>
          </a:prstGeom>
        </p:spPr>
      </p:pic>
      <p:pic>
        <p:nvPicPr>
          <p:cNvPr id="9" name="Image 8">
            <a:extLst>
              <a:ext uri="{FF2B5EF4-FFF2-40B4-BE49-F238E27FC236}">
                <a16:creationId xmlns:a16="http://schemas.microsoft.com/office/drawing/2014/main" id="{EA0A8C53-8B95-4D02-84E1-0C6D59B531BE}"/>
              </a:ext>
            </a:extLst>
          </p:cNvPr>
          <p:cNvPicPr>
            <a:picLocks noChangeAspect="1"/>
          </p:cNvPicPr>
          <p:nvPr/>
        </p:nvPicPr>
        <p:blipFill>
          <a:blip r:embed="rId8"/>
          <a:stretch>
            <a:fillRect/>
          </a:stretch>
        </p:blipFill>
        <p:spPr>
          <a:xfrm>
            <a:off x="1336950" y="5499829"/>
            <a:ext cx="800100" cy="523875"/>
          </a:xfrm>
          <a:prstGeom prst="rect">
            <a:avLst/>
          </a:prstGeom>
        </p:spPr>
      </p:pic>
      <p:pic>
        <p:nvPicPr>
          <p:cNvPr id="10" name="Image 9">
            <a:extLst>
              <a:ext uri="{FF2B5EF4-FFF2-40B4-BE49-F238E27FC236}">
                <a16:creationId xmlns:a16="http://schemas.microsoft.com/office/drawing/2014/main" id="{2AD4C991-3720-4080-B20E-8C09C00866CF}"/>
              </a:ext>
            </a:extLst>
          </p:cNvPr>
          <p:cNvPicPr>
            <a:picLocks noChangeAspect="1"/>
          </p:cNvPicPr>
          <p:nvPr/>
        </p:nvPicPr>
        <p:blipFill>
          <a:blip r:embed="rId9"/>
          <a:stretch>
            <a:fillRect/>
          </a:stretch>
        </p:blipFill>
        <p:spPr>
          <a:xfrm>
            <a:off x="1330730" y="1763747"/>
            <a:ext cx="851483" cy="614361"/>
          </a:xfrm>
          <a:prstGeom prst="rect">
            <a:avLst/>
          </a:prstGeom>
        </p:spPr>
      </p:pic>
    </p:spTree>
    <p:extLst>
      <p:ext uri="{BB962C8B-B14F-4D97-AF65-F5344CB8AC3E}">
        <p14:creationId xmlns:p14="http://schemas.microsoft.com/office/powerpoint/2010/main" val="20954189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39BB67BC-B219-47C0-B00A-54C2EA9C49FF}"/>
              </a:ext>
            </a:extLst>
          </p:cNvPr>
          <p:cNvSpPr>
            <a:spLocks noGrp="1" noChangeArrowheads="1"/>
          </p:cNvSpPr>
          <p:nvPr>
            <p:ph type="title"/>
          </p:nvPr>
        </p:nvSpPr>
        <p:spPr/>
        <p:txBody>
          <a:bodyPr/>
          <a:lstStyle/>
          <a:p>
            <a:pPr eaLnBrk="1" hangingPunct="1"/>
            <a:r>
              <a:rPr lang="fr-FR" altLang="fr-FR" sz="3800"/>
              <a:t>Les gains de productivité diminuent ; une crise socio économique ?</a:t>
            </a:r>
          </a:p>
        </p:txBody>
      </p:sp>
      <p:graphicFrame>
        <p:nvGraphicFramePr>
          <p:cNvPr id="7171" name="Object 4">
            <a:extLst>
              <a:ext uri="{FF2B5EF4-FFF2-40B4-BE49-F238E27FC236}">
                <a16:creationId xmlns:a16="http://schemas.microsoft.com/office/drawing/2014/main" id="{662732D9-B0A4-44F3-A861-19564ED71DEC}"/>
              </a:ext>
            </a:extLst>
          </p:cNvPr>
          <p:cNvGraphicFramePr>
            <a:graphicFrameLocks noGrp="1" noChangeAspect="1"/>
          </p:cNvGraphicFramePr>
          <p:nvPr>
            <p:ph idx="1"/>
          </p:nvPr>
        </p:nvGraphicFramePr>
        <p:xfrm>
          <a:off x="2146301" y="1600201"/>
          <a:ext cx="7897813" cy="4530725"/>
        </p:xfrm>
        <a:graphic>
          <a:graphicData uri="http://schemas.openxmlformats.org/presentationml/2006/ole">
            <mc:AlternateContent xmlns:mc="http://schemas.openxmlformats.org/markup-compatibility/2006">
              <mc:Choice xmlns:v="urn:schemas-microsoft-com:vml" Requires="v">
                <p:oleObj spid="_x0000_s1039" name="Graphique" r:id="rId4" imgW="5429321" imgH="3114764" progId="Excel.Chart.8">
                  <p:embed/>
                </p:oleObj>
              </mc:Choice>
              <mc:Fallback>
                <p:oleObj name="Graphique" r:id="rId4" imgW="5429321" imgH="3114764" progId="Excel.Chart.8">
                  <p:embed/>
                  <p:pic>
                    <p:nvPicPr>
                      <p:cNvPr id="7171" name="Object 4">
                        <a:extLst>
                          <a:ext uri="{FF2B5EF4-FFF2-40B4-BE49-F238E27FC236}">
                            <a16:creationId xmlns:a16="http://schemas.microsoft.com/office/drawing/2014/main" id="{662732D9-B0A4-44F3-A861-19564ED71D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6301" y="1600201"/>
                        <a:ext cx="7897813" cy="4530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26629" name="Text Box 5">
            <a:extLst>
              <a:ext uri="{FF2B5EF4-FFF2-40B4-BE49-F238E27FC236}">
                <a16:creationId xmlns:a16="http://schemas.microsoft.com/office/drawing/2014/main" id="{C7092EAF-F6BE-4373-9D4B-C4BDADE0BE38}"/>
              </a:ext>
            </a:extLst>
          </p:cNvPr>
          <p:cNvSpPr txBox="1">
            <a:spLocks noChangeArrowheads="1"/>
          </p:cNvSpPr>
          <p:nvPr/>
        </p:nvSpPr>
        <p:spPr bwMode="auto">
          <a:xfrm>
            <a:off x="7967663" y="2997200"/>
            <a:ext cx="1873250" cy="45720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fr-FR" altLang="fr-FR" sz="2400" b="1">
                <a:solidFill>
                  <a:schemeClr val="bg1"/>
                </a:solidFill>
              </a:rPr>
              <a:t>W. Baumol</a:t>
            </a:r>
          </a:p>
        </p:txBody>
      </p:sp>
      <p:sp>
        <p:nvSpPr>
          <p:cNvPr id="26630" name="Text Box 6">
            <a:extLst>
              <a:ext uri="{FF2B5EF4-FFF2-40B4-BE49-F238E27FC236}">
                <a16:creationId xmlns:a16="http://schemas.microsoft.com/office/drawing/2014/main" id="{B1D08302-6B32-4AF4-90FF-FC967D540CCF}"/>
              </a:ext>
            </a:extLst>
          </p:cNvPr>
          <p:cNvSpPr txBox="1">
            <a:spLocks noChangeArrowheads="1"/>
          </p:cNvSpPr>
          <p:nvPr/>
        </p:nvSpPr>
        <p:spPr bwMode="auto">
          <a:xfrm>
            <a:off x="7967663" y="2349500"/>
            <a:ext cx="1873250" cy="457200"/>
          </a:xfrm>
          <a:prstGeom prst="rect">
            <a:avLst/>
          </a:prstGeom>
          <a:solidFill>
            <a:schemeClr val="accent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fr-FR" altLang="fr-FR" sz="2400" b="1">
                <a:solidFill>
                  <a:schemeClr val="bg1"/>
                </a:solidFill>
              </a:rPr>
              <a:t>D. Ricardo</a:t>
            </a:r>
          </a:p>
        </p:txBody>
      </p:sp>
      <p:sp>
        <p:nvSpPr>
          <p:cNvPr id="26631" name="Text Box 7">
            <a:extLst>
              <a:ext uri="{FF2B5EF4-FFF2-40B4-BE49-F238E27FC236}">
                <a16:creationId xmlns:a16="http://schemas.microsoft.com/office/drawing/2014/main" id="{9D640638-9170-4FAA-BC3D-E2C2DF270340}"/>
              </a:ext>
            </a:extLst>
          </p:cNvPr>
          <p:cNvSpPr txBox="1">
            <a:spLocks noChangeArrowheads="1"/>
          </p:cNvSpPr>
          <p:nvPr/>
        </p:nvSpPr>
        <p:spPr bwMode="auto">
          <a:xfrm>
            <a:off x="7967663" y="3573463"/>
            <a:ext cx="1873250" cy="457200"/>
          </a:xfrm>
          <a:prstGeom prst="rect">
            <a:avLst/>
          </a:prstGeom>
          <a:solidFill>
            <a:schemeClr val="accent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fr-FR" altLang="fr-FR" sz="2400" b="1">
                <a:solidFill>
                  <a:schemeClr val="bg1"/>
                </a:solidFill>
              </a:rPr>
              <a:t>J. Tainter</a:t>
            </a:r>
          </a:p>
        </p:txBody>
      </p:sp>
      <p:sp>
        <p:nvSpPr>
          <p:cNvPr id="26632" name="Text Box 8">
            <a:extLst>
              <a:ext uri="{FF2B5EF4-FFF2-40B4-BE49-F238E27FC236}">
                <a16:creationId xmlns:a16="http://schemas.microsoft.com/office/drawing/2014/main" id="{6DADF5F5-EA0A-4BCA-B19E-A8E28A73FC55}"/>
              </a:ext>
            </a:extLst>
          </p:cNvPr>
          <p:cNvSpPr txBox="1">
            <a:spLocks noChangeArrowheads="1"/>
          </p:cNvSpPr>
          <p:nvPr/>
        </p:nvSpPr>
        <p:spPr bwMode="auto">
          <a:xfrm>
            <a:off x="7680325" y="5373689"/>
            <a:ext cx="2160588" cy="1015663"/>
          </a:xfrm>
          <a:prstGeom prst="rect">
            <a:avLst/>
          </a:prstGeom>
          <a:solidFill>
            <a:srgbClr val="99CC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fr-FR" altLang="fr-FR" sz="2400" b="1">
                <a:solidFill>
                  <a:schemeClr val="bg1"/>
                </a:solidFill>
              </a:rPr>
              <a:t>Compétitivité</a:t>
            </a:r>
          </a:p>
          <a:p>
            <a:pPr eaLnBrk="1" hangingPunct="1">
              <a:spcBef>
                <a:spcPct val="50000"/>
              </a:spcBef>
            </a:pPr>
            <a:r>
              <a:rPr lang="fr-FR" altLang="fr-FR" sz="2400" b="1">
                <a:solidFill>
                  <a:schemeClr val="bg1"/>
                </a:solidFill>
              </a:rPr>
              <a:t>Productivité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6629"/>
                                        </p:tgtEl>
                                        <p:attrNameLst>
                                          <p:attrName>style.visibility</p:attrName>
                                        </p:attrNameLst>
                                      </p:cBhvr>
                                      <p:to>
                                        <p:strVal val="visible"/>
                                      </p:to>
                                    </p:set>
                                    <p:animEffect transition="in" filter="box(in)">
                                      <p:cBhvr>
                                        <p:cTn id="7" dur="500"/>
                                        <p:tgtEl>
                                          <p:spTgt spid="2662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6630"/>
                                        </p:tgtEl>
                                        <p:attrNameLst>
                                          <p:attrName>style.visibility</p:attrName>
                                        </p:attrNameLst>
                                      </p:cBhvr>
                                      <p:to>
                                        <p:strVal val="visible"/>
                                      </p:to>
                                    </p:set>
                                    <p:animEffect transition="in" filter="box(in)">
                                      <p:cBhvr>
                                        <p:cTn id="12" dur="500"/>
                                        <p:tgtEl>
                                          <p:spTgt spid="2663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6631"/>
                                        </p:tgtEl>
                                        <p:attrNameLst>
                                          <p:attrName>style.visibility</p:attrName>
                                        </p:attrNameLst>
                                      </p:cBhvr>
                                      <p:to>
                                        <p:strVal val="visible"/>
                                      </p:to>
                                    </p:set>
                                    <p:animEffect transition="in" filter="box(in)">
                                      <p:cBhvr>
                                        <p:cTn id="17" dur="500"/>
                                        <p:tgtEl>
                                          <p:spTgt spid="2663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6632"/>
                                        </p:tgtEl>
                                        <p:attrNameLst>
                                          <p:attrName>style.visibility</p:attrName>
                                        </p:attrNameLst>
                                      </p:cBhvr>
                                      <p:to>
                                        <p:strVal val="visible"/>
                                      </p:to>
                                    </p:set>
                                    <p:animEffect transition="in" filter="box(in)">
                                      <p:cBhvr>
                                        <p:cTn id="22" dur="500"/>
                                        <p:tgtEl>
                                          <p:spTgt spid="266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animBg="1"/>
      <p:bldP spid="26630" grpId="0" animBg="1"/>
      <p:bldP spid="26631" grpId="0" animBg="1"/>
      <p:bldP spid="2663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assis, table&#10;&#10;Description générée automatiquement">
            <a:extLst>
              <a:ext uri="{FF2B5EF4-FFF2-40B4-BE49-F238E27FC236}">
                <a16:creationId xmlns:a16="http://schemas.microsoft.com/office/drawing/2014/main" id="{F990802C-86F2-4781-98AA-73CDD99571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09"/>
            <a:ext cx="12192000" cy="6852791"/>
          </a:xfrm>
          <a:prstGeom prst="rect">
            <a:avLst/>
          </a:prstGeom>
        </p:spPr>
      </p:pic>
      <p:sp>
        <p:nvSpPr>
          <p:cNvPr id="5" name="Titre 4">
            <a:extLst>
              <a:ext uri="{FF2B5EF4-FFF2-40B4-BE49-F238E27FC236}">
                <a16:creationId xmlns:a16="http://schemas.microsoft.com/office/drawing/2014/main" id="{1AD8043E-8D5A-4503-BE74-66E8E7877398}"/>
              </a:ext>
            </a:extLst>
          </p:cNvPr>
          <p:cNvSpPr>
            <a:spLocks noGrp="1"/>
          </p:cNvSpPr>
          <p:nvPr>
            <p:ph type="title"/>
          </p:nvPr>
        </p:nvSpPr>
        <p:spPr>
          <a:xfrm>
            <a:off x="838200" y="154643"/>
            <a:ext cx="10515600" cy="903838"/>
          </a:xfrm>
        </p:spPr>
        <p:txBody>
          <a:bodyPr/>
          <a:lstStyle/>
          <a:p>
            <a:pPr algn="ctr"/>
            <a:r>
              <a:rPr lang="fr-FR" b="1" dirty="0">
                <a:solidFill>
                  <a:schemeClr val="bg1"/>
                </a:solidFill>
              </a:rPr>
              <a:t>Capital et inégalités</a:t>
            </a:r>
          </a:p>
        </p:txBody>
      </p:sp>
      <p:graphicFrame>
        <p:nvGraphicFramePr>
          <p:cNvPr id="7" name="Graphique 6">
            <a:extLst>
              <a:ext uri="{FF2B5EF4-FFF2-40B4-BE49-F238E27FC236}">
                <a16:creationId xmlns:a16="http://schemas.microsoft.com/office/drawing/2014/main" id="{08591C23-663D-4F76-9E74-BF373A4C641A}"/>
              </a:ext>
            </a:extLst>
          </p:cNvPr>
          <p:cNvGraphicFramePr>
            <a:graphicFrameLocks/>
          </p:cNvGraphicFramePr>
          <p:nvPr/>
        </p:nvGraphicFramePr>
        <p:xfrm>
          <a:off x="1474237" y="1063690"/>
          <a:ext cx="8565502" cy="578910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141597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E02DB-50F9-4934-8815-C945CF9AD102}"/>
              </a:ext>
            </a:extLst>
          </p:cNvPr>
          <p:cNvSpPr>
            <a:spLocks noGrp="1"/>
          </p:cNvSpPr>
          <p:nvPr>
            <p:ph type="title"/>
          </p:nvPr>
        </p:nvSpPr>
        <p:spPr>
          <a:xfrm>
            <a:off x="838200" y="365125"/>
            <a:ext cx="10515600" cy="720725"/>
          </a:xfrm>
        </p:spPr>
        <p:txBody>
          <a:bodyPr/>
          <a:lstStyle/>
          <a:p>
            <a:pPr algn="ctr"/>
            <a:r>
              <a:rPr lang="fr-FR" b="1" dirty="0">
                <a:solidFill>
                  <a:schemeClr val="accent2"/>
                </a:solidFill>
              </a:rPr>
              <a:t>Ralentir ?</a:t>
            </a:r>
          </a:p>
        </p:txBody>
      </p:sp>
      <p:graphicFrame>
        <p:nvGraphicFramePr>
          <p:cNvPr id="7" name="Graphique 6">
            <a:extLst>
              <a:ext uri="{FF2B5EF4-FFF2-40B4-BE49-F238E27FC236}">
                <a16:creationId xmlns:a16="http://schemas.microsoft.com/office/drawing/2014/main" id="{7BC17852-0B80-472A-9EF3-3C7ED93E9E1E}"/>
              </a:ext>
            </a:extLst>
          </p:cNvPr>
          <p:cNvGraphicFramePr>
            <a:graphicFrameLocks/>
          </p:cNvGraphicFramePr>
          <p:nvPr>
            <p:extLst>
              <p:ext uri="{D42A27DB-BD31-4B8C-83A1-F6EECF244321}">
                <p14:modId xmlns:p14="http://schemas.microsoft.com/office/powerpoint/2010/main" val="1824571611"/>
              </p:ext>
            </p:extLst>
          </p:nvPr>
        </p:nvGraphicFramePr>
        <p:xfrm>
          <a:off x="1959430" y="1085850"/>
          <a:ext cx="8957386" cy="5613529"/>
        </p:xfrm>
        <a:graphic>
          <a:graphicData uri="http://schemas.openxmlformats.org/drawingml/2006/chart">
            <c:chart xmlns:c="http://schemas.openxmlformats.org/drawingml/2006/chart" xmlns:r="http://schemas.openxmlformats.org/officeDocument/2006/relationships" r:id="rId3"/>
          </a:graphicData>
        </a:graphic>
      </p:graphicFrame>
      <p:sp>
        <p:nvSpPr>
          <p:cNvPr id="3" name="ZoneTexte 2">
            <a:extLst>
              <a:ext uri="{FF2B5EF4-FFF2-40B4-BE49-F238E27FC236}">
                <a16:creationId xmlns:a16="http://schemas.microsoft.com/office/drawing/2014/main" id="{6C7675EE-E959-4695-BA80-DCBD948E7276}"/>
              </a:ext>
            </a:extLst>
          </p:cNvPr>
          <p:cNvSpPr txBox="1"/>
          <p:nvPr/>
        </p:nvSpPr>
        <p:spPr>
          <a:xfrm>
            <a:off x="8565502" y="6288833"/>
            <a:ext cx="1847461" cy="369332"/>
          </a:xfrm>
          <a:prstGeom prst="rect">
            <a:avLst/>
          </a:prstGeom>
          <a:solidFill>
            <a:schemeClr val="bg1"/>
          </a:solidFill>
        </p:spPr>
        <p:txBody>
          <a:bodyPr wrap="square" rtlCol="0">
            <a:spAutoFit/>
          </a:bodyPr>
          <a:lstStyle/>
          <a:p>
            <a:pPr algn="r"/>
            <a:r>
              <a:rPr lang="fr-FR" dirty="0"/>
              <a:t>1 milliard</a:t>
            </a:r>
          </a:p>
        </p:txBody>
      </p:sp>
    </p:spTree>
    <p:extLst>
      <p:ext uri="{BB962C8B-B14F-4D97-AF65-F5344CB8AC3E}">
        <p14:creationId xmlns:p14="http://schemas.microsoft.com/office/powerpoint/2010/main" val="89317144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946</TotalTime>
  <Words>2270</Words>
  <Application>Microsoft Office PowerPoint</Application>
  <PresentationFormat>Grand écran</PresentationFormat>
  <Paragraphs>286</Paragraphs>
  <Slides>25</Slides>
  <Notes>19</Notes>
  <HiddenSlides>0</HiddenSlides>
  <MMClips>0</MMClips>
  <ScaleCrop>false</ScaleCrop>
  <HeadingPairs>
    <vt:vector size="8" baseType="variant">
      <vt:variant>
        <vt:lpstr>Polices utilisées</vt:lpstr>
      </vt:variant>
      <vt:variant>
        <vt:i4>6</vt:i4>
      </vt:variant>
      <vt:variant>
        <vt:lpstr>Thème</vt:lpstr>
      </vt:variant>
      <vt:variant>
        <vt:i4>1</vt:i4>
      </vt:variant>
      <vt:variant>
        <vt:lpstr>Serveurs OLE incorporés</vt:lpstr>
      </vt:variant>
      <vt:variant>
        <vt:i4>1</vt:i4>
      </vt:variant>
      <vt:variant>
        <vt:lpstr>Titres des diapositives</vt:lpstr>
      </vt:variant>
      <vt:variant>
        <vt:i4>25</vt:i4>
      </vt:variant>
    </vt:vector>
  </HeadingPairs>
  <TitlesOfParts>
    <vt:vector size="33" baseType="lpstr">
      <vt:lpstr>Arial</vt:lpstr>
      <vt:lpstr>Calibri</vt:lpstr>
      <vt:lpstr>Calibri Light</vt:lpstr>
      <vt:lpstr>Franklin Gothic Demi Cond</vt:lpstr>
      <vt:lpstr>Harlow Solid Italic</vt:lpstr>
      <vt:lpstr>Times New Roman</vt:lpstr>
      <vt:lpstr>Thème Office</vt:lpstr>
      <vt:lpstr>Graphique</vt:lpstr>
      <vt:lpstr>Nos limites</vt:lpstr>
      <vt:lpstr>Présentation PowerPoint</vt:lpstr>
      <vt:lpstr>Présentation PowerPoint</vt:lpstr>
      <vt:lpstr>Empreinte écologique et population (monde)</vt:lpstr>
      <vt:lpstr>Peut-on dépasser nos limites ? L’effondrement : une frontière durablement dépassée</vt:lpstr>
      <vt:lpstr>Présentation PowerPoint</vt:lpstr>
      <vt:lpstr>L’acidification des océans</vt:lpstr>
      <vt:lpstr>Manque d’abeille,  il faut polliniser à la main dans le Sichuan</vt:lpstr>
      <vt:lpstr>Nos limites</vt:lpstr>
      <vt:lpstr>Présentation PowerPoint</vt:lpstr>
      <vt:lpstr>Présentation PowerPoint</vt:lpstr>
      <vt:lpstr>Ralentir ?</vt:lpstr>
      <vt:lpstr>Une vie simple </vt:lpstr>
      <vt:lpstr>Compléments </vt:lpstr>
      <vt:lpstr>Présentation PowerPoint</vt:lpstr>
      <vt:lpstr>Taux d'ozone (Dobson unit) </vt:lpstr>
      <vt:lpstr>Présentation PowerPoint</vt:lpstr>
      <vt:lpstr>Sécheresse en Inde, juin 2019</vt:lpstr>
      <vt:lpstr>Présentation PowerPoint</vt:lpstr>
      <vt:lpstr>Présentation PowerPoint</vt:lpstr>
      <vt:lpstr>La concurrence à l’espace </vt:lpstr>
      <vt:lpstr>Capital et énergies renouvelables</vt:lpstr>
      <vt:lpstr>Les gains de productivité diminuent ; une crise socio économique ?</vt:lpstr>
      <vt:lpstr>Capital et inégalités</vt:lpstr>
      <vt:lpstr>Ralentir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Nos limites</dc:title>
  <dc:creator>arnaud du crest</dc:creator>
  <cp:lastModifiedBy>arnaud du crest</cp:lastModifiedBy>
  <cp:revision>49</cp:revision>
  <dcterms:created xsi:type="dcterms:W3CDTF">2019-06-15T18:52:55Z</dcterms:created>
  <dcterms:modified xsi:type="dcterms:W3CDTF">2019-08-22T14:22:34Z</dcterms:modified>
</cp:coreProperties>
</file>