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75" r:id="rId3"/>
    <p:sldId id="264" r:id="rId4"/>
    <p:sldId id="265" r:id="rId5"/>
    <p:sldId id="268" r:id="rId6"/>
    <p:sldId id="270" r:id="rId7"/>
    <p:sldId id="269" r:id="rId8"/>
    <p:sldId id="276" r:id="rId9"/>
    <p:sldId id="272" r:id="rId10"/>
    <p:sldId id="273" r:id="rId11"/>
    <p:sldId id="288" r:id="rId12"/>
    <p:sldId id="263" r:id="rId13"/>
    <p:sldId id="279" r:id="rId14"/>
    <p:sldId id="278"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7" autoAdjust="0"/>
    <p:restoredTop sz="94660"/>
  </p:normalViewPr>
  <p:slideViewPr>
    <p:cSldViewPr snapToGrid="0">
      <p:cViewPr varScale="1">
        <p:scale>
          <a:sx n="67" d="100"/>
          <a:sy n="67" d="100"/>
        </p:scale>
        <p:origin x="9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D:\Mes%20documents\Desktop\Arnaud\1%20Documentation\Empreinte_ecologique\GFN\France%20201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Mes%20documents\Desktop\Arnaud\1%20Documentation\Empreinte_ecologique\GFN\NFA%202016%20Public%20Data.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Biocapacité et Empreinte, France 2013</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13172003499562554"/>
          <c:y val="0.17171296296296296"/>
          <c:w val="0.8162060367454067"/>
          <c:h val="0.60493875765529315"/>
        </c:manualLayout>
      </c:layout>
      <c:barChart>
        <c:barDir val="col"/>
        <c:grouping val="clustered"/>
        <c:varyColors val="0"/>
        <c:ser>
          <c:idx val="0"/>
          <c:order val="0"/>
          <c:tx>
            <c:v>Biocapacité/p</c:v>
          </c:tx>
          <c:spPr>
            <a:solidFill>
              <a:srgbClr val="00B050"/>
            </a:solidFill>
            <a:ln>
              <a:noFill/>
            </a:ln>
            <a:effectLst/>
          </c:spPr>
          <c:invertIfNegative val="0"/>
          <c:cat>
            <c:strRef>
              <c:f>'EE Biocapacite 2013'!$C$2:$H$2</c:f>
              <c:strCache>
                <c:ptCount val="6"/>
                <c:pt idx="0">
                  <c:v>Cultures</c:v>
                </c:pt>
                <c:pt idx="1">
                  <c:v>Pâtures</c:v>
                </c:pt>
                <c:pt idx="2">
                  <c:v>Pêche</c:v>
                </c:pt>
                <c:pt idx="3">
                  <c:v>Forêt prod.</c:v>
                </c:pt>
                <c:pt idx="4">
                  <c:v>Construction</c:v>
                </c:pt>
                <c:pt idx="5">
                  <c:v>Carbone</c:v>
                </c:pt>
              </c:strCache>
            </c:strRef>
          </c:cat>
          <c:val>
            <c:numRef>
              <c:f>'EE Biocapacite 2013'!$C$3:$H$3</c:f>
              <c:numCache>
                <c:formatCode>0.00</c:formatCode>
                <c:ptCount val="6"/>
                <c:pt idx="0">
                  <c:v>1.4924667079448399</c:v>
                </c:pt>
                <c:pt idx="1">
                  <c:v>0.15984845581814</c:v>
                </c:pt>
                <c:pt idx="2">
                  <c:v>0.112886482355686</c:v>
                </c:pt>
                <c:pt idx="3">
                  <c:v>0.96107224700776395</c:v>
                </c:pt>
                <c:pt idx="4">
                  <c:v>0.18415077283881101</c:v>
                </c:pt>
                <c:pt idx="5">
                  <c:v>0</c:v>
                </c:pt>
              </c:numCache>
            </c:numRef>
          </c:val>
          <c:extLst>
            <c:ext xmlns:c16="http://schemas.microsoft.com/office/drawing/2014/chart" uri="{C3380CC4-5D6E-409C-BE32-E72D297353CC}">
              <c16:uniqueId val="{00000000-3E93-4B33-BCB1-EEF835A095CD}"/>
            </c:ext>
          </c:extLst>
        </c:ser>
        <c:ser>
          <c:idx val="1"/>
          <c:order val="1"/>
          <c:tx>
            <c:v>Empreinte/p</c:v>
          </c:tx>
          <c:spPr>
            <a:solidFill>
              <a:srgbClr val="FF0000"/>
            </a:solidFill>
            <a:ln>
              <a:noFill/>
            </a:ln>
            <a:effectLst/>
          </c:spPr>
          <c:invertIfNegative val="0"/>
          <c:cat>
            <c:strRef>
              <c:f>'EE Biocapacite 2013'!$C$2:$H$2</c:f>
              <c:strCache>
                <c:ptCount val="6"/>
                <c:pt idx="0">
                  <c:v>Cultures</c:v>
                </c:pt>
                <c:pt idx="1">
                  <c:v>Pâtures</c:v>
                </c:pt>
                <c:pt idx="2">
                  <c:v>Pêche</c:v>
                </c:pt>
                <c:pt idx="3">
                  <c:v>Forêt prod.</c:v>
                </c:pt>
                <c:pt idx="4">
                  <c:v>Construction</c:v>
                </c:pt>
                <c:pt idx="5">
                  <c:v>Carbone</c:v>
                </c:pt>
              </c:strCache>
            </c:strRef>
          </c:cat>
          <c:val>
            <c:numRef>
              <c:f>'EE Biocapacite 2013'!$C$4:$H$4</c:f>
              <c:numCache>
                <c:formatCode>0.00</c:formatCode>
                <c:ptCount val="6"/>
                <c:pt idx="0">
                  <c:v>1.04098301208564</c:v>
                </c:pt>
                <c:pt idx="1">
                  <c:v>0.26697797171450199</c:v>
                </c:pt>
                <c:pt idx="2">
                  <c:v>0.196493358262947</c:v>
                </c:pt>
                <c:pt idx="3">
                  <c:v>0.52265602963262503</c:v>
                </c:pt>
                <c:pt idx="4">
                  <c:v>0.18415077283881101</c:v>
                </c:pt>
                <c:pt idx="5">
                  <c:v>2.8515344837466601</c:v>
                </c:pt>
              </c:numCache>
            </c:numRef>
          </c:val>
          <c:extLst>
            <c:ext xmlns:c16="http://schemas.microsoft.com/office/drawing/2014/chart" uri="{C3380CC4-5D6E-409C-BE32-E72D297353CC}">
              <c16:uniqueId val="{00000001-3E93-4B33-BCB1-EEF835A095CD}"/>
            </c:ext>
          </c:extLst>
        </c:ser>
        <c:dLbls>
          <c:showLegendKey val="0"/>
          <c:showVal val="0"/>
          <c:showCatName val="0"/>
          <c:showSerName val="0"/>
          <c:showPercent val="0"/>
          <c:showBubbleSize val="0"/>
        </c:dLbls>
        <c:gapWidth val="219"/>
        <c:overlap val="-27"/>
        <c:axId val="445212640"/>
        <c:axId val="445213624"/>
      </c:barChart>
      <c:catAx>
        <c:axId val="44521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445213624"/>
        <c:crosses val="autoZero"/>
        <c:auto val="1"/>
        <c:lblAlgn val="ctr"/>
        <c:lblOffset val="100"/>
        <c:noMultiLvlLbl val="0"/>
      </c:catAx>
      <c:valAx>
        <c:axId val="4452136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Ha par personne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445212640"/>
        <c:crosses val="autoZero"/>
        <c:crossBetween val="between"/>
      </c:valAx>
      <c:spPr>
        <a:noFill/>
        <a:ln>
          <a:noFill/>
        </a:ln>
        <a:effectLst/>
      </c:spPr>
    </c:plotArea>
    <c:legend>
      <c:legendPos val="r"/>
      <c:layout>
        <c:manualLayout>
          <c:xMode val="edge"/>
          <c:yMode val="edge"/>
          <c:x val="0.61181496062992125"/>
          <c:y val="0.16745297462817144"/>
          <c:w val="0.19369651045740466"/>
          <c:h val="0.15625109361329836"/>
        </c:manualLayout>
      </c:layout>
      <c:overlay val="0"/>
      <c:spPr>
        <a:solidFill>
          <a:schemeClr val="bg1"/>
        </a:solid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chemeClr val="bg1"/>
    </a:solidFill>
    <a:ln w="9525" cap="flat" cmpd="sng" algn="ctr">
      <a:noFill/>
      <a:round/>
    </a:ln>
    <a:effectLst/>
  </c:spPr>
  <c:txPr>
    <a:bodyPr/>
    <a:lstStyle/>
    <a:p>
      <a:pPr>
        <a:defRPr sz="1400"/>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Empreinte et biocapacité monde 2012</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'graphique monde'!$B$1</c:f>
              <c:strCache>
                <c:ptCount val="1"/>
                <c:pt idx="0">
                  <c:v>Empreinte</c:v>
                </c:pt>
              </c:strCache>
            </c:strRef>
          </c:tx>
          <c:spPr>
            <a:solidFill>
              <a:schemeClr val="accent1"/>
            </a:solidFill>
            <a:ln>
              <a:noFill/>
            </a:ln>
            <a:effectLst/>
          </c:spPr>
          <c:invertIfNegative val="0"/>
          <c:dPt>
            <c:idx val="2"/>
            <c:invertIfNegative val="0"/>
            <c:bubble3D val="0"/>
            <c:spPr>
              <a:solidFill>
                <a:schemeClr val="accent1">
                  <a:lumMod val="75000"/>
                </a:schemeClr>
              </a:solidFill>
              <a:ln>
                <a:noFill/>
              </a:ln>
              <a:effectLst/>
            </c:spPr>
            <c:extLst>
              <c:ext xmlns:c16="http://schemas.microsoft.com/office/drawing/2014/chart" uri="{C3380CC4-5D6E-409C-BE32-E72D297353CC}">
                <c16:uniqueId val="{00000001-31BA-4F8F-970F-82F4ED10088D}"/>
              </c:ext>
            </c:extLst>
          </c:dPt>
          <c:cat>
            <c:strRef>
              <c:f>'graphique monde'!$A$2:$A$7</c:f>
              <c:strCache>
                <c:ptCount val="6"/>
                <c:pt idx="0">
                  <c:v>France</c:v>
                </c:pt>
                <c:pt idx="1">
                  <c:v>Europe 27</c:v>
                </c:pt>
                <c:pt idx="2">
                  <c:v>Monde</c:v>
                </c:pt>
                <c:pt idx="3">
                  <c:v>Afrique</c:v>
                </c:pt>
                <c:pt idx="4">
                  <c:v>Autres Europe</c:v>
                </c:pt>
                <c:pt idx="5">
                  <c:v>Am. du Sud</c:v>
                </c:pt>
              </c:strCache>
            </c:strRef>
          </c:cat>
          <c:val>
            <c:numRef>
              <c:f>'graphique monde'!$B$2:$B$7</c:f>
              <c:numCache>
                <c:formatCode>General</c:formatCode>
                <c:ptCount val="6"/>
                <c:pt idx="0">
                  <c:v>5.0999999999999996</c:v>
                </c:pt>
                <c:pt idx="1">
                  <c:v>4.8</c:v>
                </c:pt>
                <c:pt idx="2">
                  <c:v>2.8</c:v>
                </c:pt>
                <c:pt idx="3">
                  <c:v>2.4</c:v>
                </c:pt>
                <c:pt idx="4">
                  <c:v>4.8</c:v>
                </c:pt>
                <c:pt idx="5">
                  <c:v>2.9</c:v>
                </c:pt>
              </c:numCache>
            </c:numRef>
          </c:val>
          <c:extLst>
            <c:ext xmlns:c16="http://schemas.microsoft.com/office/drawing/2014/chart" uri="{C3380CC4-5D6E-409C-BE32-E72D297353CC}">
              <c16:uniqueId val="{00000002-31BA-4F8F-970F-82F4ED10088D}"/>
            </c:ext>
          </c:extLst>
        </c:ser>
        <c:ser>
          <c:idx val="1"/>
          <c:order val="1"/>
          <c:tx>
            <c:strRef>
              <c:f>'graphique monde'!$C$1</c:f>
              <c:strCache>
                <c:ptCount val="1"/>
                <c:pt idx="0">
                  <c:v>Biocapacité</c:v>
                </c:pt>
              </c:strCache>
            </c:strRef>
          </c:tx>
          <c:spPr>
            <a:solidFill>
              <a:schemeClr val="accent2"/>
            </a:solidFill>
            <a:ln>
              <a:noFill/>
            </a:ln>
            <a:effectLst/>
          </c:spPr>
          <c:invertIfNegative val="0"/>
          <c:dPt>
            <c:idx val="2"/>
            <c:invertIfNegative val="0"/>
            <c:bubble3D val="0"/>
            <c:spPr>
              <a:solidFill>
                <a:srgbClr val="FF0000"/>
              </a:solidFill>
              <a:ln>
                <a:noFill/>
              </a:ln>
              <a:effectLst/>
            </c:spPr>
            <c:extLst>
              <c:ext xmlns:c16="http://schemas.microsoft.com/office/drawing/2014/chart" uri="{C3380CC4-5D6E-409C-BE32-E72D297353CC}">
                <c16:uniqueId val="{00000004-31BA-4F8F-970F-82F4ED10088D}"/>
              </c:ext>
            </c:extLst>
          </c:dPt>
          <c:cat>
            <c:strRef>
              <c:f>'graphique monde'!$A$2:$A$7</c:f>
              <c:strCache>
                <c:ptCount val="6"/>
                <c:pt idx="0">
                  <c:v>France</c:v>
                </c:pt>
                <c:pt idx="1">
                  <c:v>Europe 27</c:v>
                </c:pt>
                <c:pt idx="2">
                  <c:v>Monde</c:v>
                </c:pt>
                <c:pt idx="3">
                  <c:v>Afrique</c:v>
                </c:pt>
                <c:pt idx="4">
                  <c:v>Autres Europe</c:v>
                </c:pt>
                <c:pt idx="5">
                  <c:v>Am. du Sud</c:v>
                </c:pt>
              </c:strCache>
            </c:strRef>
          </c:cat>
          <c:val>
            <c:numRef>
              <c:f>'graphique monde'!$C$2:$C$7</c:f>
              <c:numCache>
                <c:formatCode>General</c:formatCode>
                <c:ptCount val="6"/>
                <c:pt idx="0">
                  <c:v>3.1</c:v>
                </c:pt>
                <c:pt idx="1">
                  <c:v>2.2999999999999998</c:v>
                </c:pt>
                <c:pt idx="2">
                  <c:v>1.7</c:v>
                </c:pt>
                <c:pt idx="3">
                  <c:v>0.7</c:v>
                </c:pt>
                <c:pt idx="4">
                  <c:v>5.0999999999999996</c:v>
                </c:pt>
                <c:pt idx="5">
                  <c:v>5.2</c:v>
                </c:pt>
              </c:numCache>
            </c:numRef>
          </c:val>
          <c:extLst>
            <c:ext xmlns:c16="http://schemas.microsoft.com/office/drawing/2014/chart" uri="{C3380CC4-5D6E-409C-BE32-E72D297353CC}">
              <c16:uniqueId val="{00000005-31BA-4F8F-970F-82F4ED10088D}"/>
            </c:ext>
          </c:extLst>
        </c:ser>
        <c:dLbls>
          <c:showLegendKey val="0"/>
          <c:showVal val="0"/>
          <c:showCatName val="0"/>
          <c:showSerName val="0"/>
          <c:showPercent val="0"/>
          <c:showBubbleSize val="0"/>
        </c:dLbls>
        <c:gapWidth val="219"/>
        <c:overlap val="-27"/>
        <c:axId val="356883752"/>
        <c:axId val="356881456"/>
      </c:barChart>
      <c:catAx>
        <c:axId val="356883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356881456"/>
        <c:crosses val="autoZero"/>
        <c:auto val="1"/>
        <c:lblAlgn val="ctr"/>
        <c:lblOffset val="100"/>
        <c:noMultiLvlLbl val="0"/>
      </c:catAx>
      <c:valAx>
        <c:axId val="3568814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Hectares globaux</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35688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5A39DE-3B58-49C1-92BF-9623B81B1B88}" type="datetimeFigureOut">
              <a:rPr lang="fr-FR" smtClean="0"/>
              <a:t>11/06/2019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B525A8-2B62-46B8-8765-A5FF17398357}" type="slidenum">
              <a:rPr lang="fr-FR" smtClean="0"/>
              <a:t>‹N°›</a:t>
            </a:fld>
            <a:endParaRPr lang="fr-FR"/>
          </a:p>
        </p:txBody>
      </p:sp>
    </p:spTree>
    <p:extLst>
      <p:ext uri="{BB962C8B-B14F-4D97-AF65-F5344CB8AC3E}">
        <p14:creationId xmlns:p14="http://schemas.microsoft.com/office/powerpoint/2010/main" val="3063146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39700" y="768350"/>
            <a:ext cx="6819900" cy="3836988"/>
          </a:xfrm>
          <a:ln/>
        </p:spPr>
      </p:sp>
      <p:sp>
        <p:nvSpPr>
          <p:cNvPr id="79875" name="Rectangle 3"/>
          <p:cNvSpPr>
            <a:spLocks noGrp="1" noChangeArrowheads="1"/>
          </p:cNvSpPr>
          <p:nvPr>
            <p:ph type="body" idx="1"/>
          </p:nvPr>
        </p:nvSpPr>
        <p:spPr/>
        <p:txBody>
          <a:bodyPr/>
          <a:lstStyle/>
          <a:p>
            <a:r>
              <a:rPr lang="fr-FR" altLang="fr-FR">
                <a:latin typeface="Times New Roman" panose="02020603050405020304" pitchFamily="18" charset="0"/>
              </a:rPr>
              <a:t>Le principe : toute énergie est équivalente à une surface</a:t>
            </a:r>
          </a:p>
        </p:txBody>
      </p:sp>
    </p:spTree>
    <p:extLst>
      <p:ext uri="{BB962C8B-B14F-4D97-AF65-F5344CB8AC3E}">
        <p14:creationId xmlns:p14="http://schemas.microsoft.com/office/powerpoint/2010/main" val="2803181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À l’échelle mondiale, l’Empreinte écologique par tête de</a:t>
            </a:r>
          </a:p>
          <a:p>
            <a:r>
              <a:rPr lang="fr-FR" sz="1200" b="0" i="0" u="none" strike="noStrike" kern="1200" baseline="0" dirty="0">
                <a:solidFill>
                  <a:schemeClr val="tx1"/>
                </a:solidFill>
                <a:latin typeface="+mn-lt"/>
                <a:ea typeface="+mn-ea"/>
                <a:cs typeface="+mn-cs"/>
              </a:rPr>
              <a:t>l’humanité a diminué de 3 % entre 2008 et 2009, principalement en</a:t>
            </a:r>
          </a:p>
          <a:p>
            <a:r>
              <a:rPr lang="fr-FR" sz="1200" b="0" i="0" u="none" strike="noStrike" kern="1200" baseline="0" dirty="0">
                <a:solidFill>
                  <a:schemeClr val="tx1"/>
                </a:solidFill>
                <a:latin typeface="+mn-lt"/>
                <a:ea typeface="+mn-ea"/>
                <a:cs typeface="+mn-cs"/>
              </a:rPr>
              <a:t>raison du recul de la demande de combustibles fossiles, et donc de la</a:t>
            </a:r>
          </a:p>
          <a:p>
            <a:r>
              <a:rPr lang="fr-FR" sz="1200" b="0" i="0" u="none" strike="noStrike" kern="1200" baseline="0" dirty="0">
                <a:solidFill>
                  <a:schemeClr val="tx1"/>
                </a:solidFill>
                <a:latin typeface="+mn-lt"/>
                <a:ea typeface="+mn-ea"/>
                <a:cs typeface="+mn-cs"/>
              </a:rPr>
              <a:t>contraction de l’Empreinte carbone. Un léger déclin de la demande</a:t>
            </a:r>
          </a:p>
          <a:p>
            <a:r>
              <a:rPr lang="fr-FR" sz="1200" b="0" i="0" u="none" strike="noStrike" kern="1200" baseline="0" dirty="0">
                <a:solidFill>
                  <a:schemeClr val="tx1"/>
                </a:solidFill>
                <a:latin typeface="+mn-lt"/>
                <a:ea typeface="+mn-ea"/>
                <a:cs typeface="+mn-cs"/>
              </a:rPr>
              <a:t>de produits forestiers a également été relevé en 2008 et 2009.</a:t>
            </a:r>
          </a:p>
          <a:p>
            <a:r>
              <a:rPr lang="fr-FR" sz="1200" b="0" i="0" u="none" strike="noStrike" kern="1200" baseline="0" dirty="0">
                <a:solidFill>
                  <a:schemeClr val="tx1"/>
                </a:solidFill>
                <a:latin typeface="+mn-lt"/>
                <a:ea typeface="+mn-ea"/>
                <a:cs typeface="+mn-cs"/>
              </a:rPr>
              <a:t>Cependant, les derniers chiffres de 2010 indiquent que l’Empreinte</a:t>
            </a:r>
          </a:p>
          <a:p>
            <a:r>
              <a:rPr lang="fr-FR" sz="1200" b="0" i="0" u="none" strike="noStrike" kern="1200" baseline="0" dirty="0">
                <a:solidFill>
                  <a:schemeClr val="tx1"/>
                </a:solidFill>
                <a:latin typeface="+mn-lt"/>
                <a:ea typeface="+mn-ea"/>
                <a:cs typeface="+mn-cs"/>
              </a:rPr>
              <a:t>repart à la hausse.</a:t>
            </a:r>
            <a:endParaRPr lang="fr-FR" dirty="0"/>
          </a:p>
        </p:txBody>
      </p:sp>
      <p:sp>
        <p:nvSpPr>
          <p:cNvPr id="4" name="Espace réservé du numéro de diapositive 3"/>
          <p:cNvSpPr>
            <a:spLocks noGrp="1"/>
          </p:cNvSpPr>
          <p:nvPr>
            <p:ph type="sldNum" sz="quarter" idx="10"/>
          </p:nvPr>
        </p:nvSpPr>
        <p:spPr/>
        <p:txBody>
          <a:bodyPr/>
          <a:lstStyle/>
          <a:p>
            <a:fld id="{60C0CD87-C80E-4604-B7BB-5E955806A5E1}" type="slidenum">
              <a:rPr lang="fr-FR" smtClean="0"/>
              <a:t>7</a:t>
            </a:fld>
            <a:endParaRPr lang="fr-FR"/>
          </a:p>
        </p:txBody>
      </p:sp>
    </p:spTree>
    <p:extLst>
      <p:ext uri="{BB962C8B-B14F-4D97-AF65-F5344CB8AC3E}">
        <p14:creationId xmlns:p14="http://schemas.microsoft.com/office/powerpoint/2010/main" val="1038414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139700" y="768350"/>
            <a:ext cx="6819900" cy="3836988"/>
          </a:xfrm>
          <a:ln/>
        </p:spPr>
      </p:sp>
      <p:sp>
        <p:nvSpPr>
          <p:cNvPr id="81923" name="Rectangle 3"/>
          <p:cNvSpPr>
            <a:spLocks noGrp="1" noChangeArrowheads="1"/>
          </p:cNvSpPr>
          <p:nvPr>
            <p:ph type="body" idx="1"/>
          </p:nvPr>
        </p:nvSpPr>
        <p:spPr/>
        <p:txBody>
          <a:bodyPr/>
          <a:lstStyle/>
          <a:p>
            <a:r>
              <a:rPr lang="fr-FR" altLang="fr-FR">
                <a:latin typeface="Times New Roman" panose="02020603050405020304" pitchFamily="18" charset="0"/>
              </a:rPr>
              <a:t>L’empreinte comprend deux parties, la partie biomasse (ha réels), la partie énergie (ha virtuels). Chacune de ces composantes correspond à un type d'inégalité, </a:t>
            </a:r>
          </a:p>
          <a:p>
            <a:r>
              <a:rPr lang="fr-FR" altLang="fr-FR">
                <a:latin typeface="Times New Roman" panose="02020603050405020304" pitchFamily="18" charset="0"/>
              </a:rPr>
              <a:t>la partie réelle sur l'exploitation entre pays (les pays déficitaires exploitent les ressources des pays excédentaires, puisque l'empreinte est, par construction, globalement équilibrée). Cette relation est une autre façon de montrer les relations entre les pays dits développés et les pays producteurs de matières premières. C’est la notion d’échange inégal développée dans les années 1970 par Samir Amin par exemple.</a:t>
            </a:r>
          </a:p>
          <a:p>
            <a:r>
              <a:rPr lang="fr-FR" altLang="fr-FR">
                <a:latin typeface="Times New Roman" panose="02020603050405020304" pitchFamily="18" charset="0"/>
              </a:rPr>
              <a:t>La partie virtuelle correspond à notre prélèvement sur l’avenir.</a:t>
            </a:r>
          </a:p>
          <a:p>
            <a:endParaRPr lang="fr-FR" altLang="fr-FR">
              <a:latin typeface="Times New Roman" panose="02020603050405020304" pitchFamily="18" charset="0"/>
            </a:endParaRPr>
          </a:p>
          <a:p>
            <a:r>
              <a:rPr lang="fr-FR" altLang="fr-FR">
                <a:latin typeface="Times New Roman" panose="02020603050405020304" pitchFamily="18" charset="0"/>
              </a:rPr>
              <a:t>Cette carte pose deux questions : </a:t>
            </a:r>
          </a:p>
          <a:p>
            <a:r>
              <a:rPr lang="fr-FR" altLang="fr-FR">
                <a:latin typeface="Times New Roman" panose="02020603050405020304" pitchFamily="18" charset="0"/>
              </a:rPr>
              <a:t>faut il mesurer la balance empreinte / biocapacité par pays ou par personne ? Ici elle est par pays (cf Canada, comme Madagascar)</a:t>
            </a:r>
          </a:p>
          <a:p>
            <a:r>
              <a:rPr lang="fr-FR" altLang="fr-FR">
                <a:latin typeface="Times New Roman" panose="02020603050405020304" pitchFamily="18" charset="0"/>
              </a:rPr>
              <a:t>Quel est l e périmètre sur lequel on peut calculer l’empreinte de façon équitable ? Trop large, le monde, cela permet de justifier toues les échanges quel que soit leur déséquilibre, trop restreint, c’est le repli sur soi, chacun dans sa caverne. Le périmètre devrait comprendre suffisamment de villes (services, éducation, santé…), d’appareil productif et de terres agricoles, non pas pour prétendre à l’autonomie, mais pour représenter une diversité de ressources suffisante. Une région moyenne française est un cadre intéressant, hors Ile de France.</a:t>
            </a:r>
          </a:p>
        </p:txBody>
      </p:sp>
    </p:spTree>
    <p:extLst>
      <p:ext uri="{BB962C8B-B14F-4D97-AF65-F5344CB8AC3E}">
        <p14:creationId xmlns:p14="http://schemas.microsoft.com/office/powerpoint/2010/main" val="4080964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82D40D7D-E155-46E2-AB3E-13039CAD2E98}" type="datetimeFigureOut">
              <a:rPr lang="fr-FR" smtClean="0"/>
              <a:t>11/06/2019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D027A4D-EF25-4911-83A3-60BC5D504614}" type="slidenum">
              <a:rPr lang="fr-FR" smtClean="0"/>
              <a:t>‹N°›</a:t>
            </a:fld>
            <a:endParaRPr lang="fr-FR"/>
          </a:p>
        </p:txBody>
      </p:sp>
    </p:spTree>
    <p:extLst>
      <p:ext uri="{BB962C8B-B14F-4D97-AF65-F5344CB8AC3E}">
        <p14:creationId xmlns:p14="http://schemas.microsoft.com/office/powerpoint/2010/main" val="738390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2D40D7D-E155-46E2-AB3E-13039CAD2E98}" type="datetimeFigureOut">
              <a:rPr lang="fr-FR" smtClean="0"/>
              <a:t>11/06/2019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D027A4D-EF25-4911-83A3-60BC5D504614}" type="slidenum">
              <a:rPr lang="fr-FR" smtClean="0"/>
              <a:t>‹N°›</a:t>
            </a:fld>
            <a:endParaRPr lang="fr-FR"/>
          </a:p>
        </p:txBody>
      </p:sp>
    </p:spTree>
    <p:extLst>
      <p:ext uri="{BB962C8B-B14F-4D97-AF65-F5344CB8AC3E}">
        <p14:creationId xmlns:p14="http://schemas.microsoft.com/office/powerpoint/2010/main" val="3034433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82D40D7D-E155-46E2-AB3E-13039CAD2E98}" type="datetimeFigureOut">
              <a:rPr lang="fr-FR" smtClean="0"/>
              <a:t>11/06/2019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D027A4D-EF25-4911-83A3-60BC5D504614}" type="slidenum">
              <a:rPr lang="fr-FR" smtClean="0"/>
              <a:t>‹N°›</a:t>
            </a:fld>
            <a:endParaRPr lang="fr-FR"/>
          </a:p>
        </p:txBody>
      </p:sp>
    </p:spTree>
    <p:extLst>
      <p:ext uri="{BB962C8B-B14F-4D97-AF65-F5344CB8AC3E}">
        <p14:creationId xmlns:p14="http://schemas.microsoft.com/office/powerpoint/2010/main" val="331652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82D40D7D-E155-46E2-AB3E-13039CAD2E98}" type="datetimeFigureOut">
              <a:rPr lang="fr-FR" smtClean="0"/>
              <a:t>11/06/2019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D027A4D-EF25-4911-83A3-60BC5D504614}" type="slidenum">
              <a:rPr lang="fr-FR" smtClean="0"/>
              <a:t>‹N°›</a:t>
            </a:fld>
            <a:endParaRPr lang="fr-FR"/>
          </a:p>
        </p:txBody>
      </p:sp>
    </p:spTree>
    <p:extLst>
      <p:ext uri="{BB962C8B-B14F-4D97-AF65-F5344CB8AC3E}">
        <p14:creationId xmlns:p14="http://schemas.microsoft.com/office/powerpoint/2010/main" val="3640196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82D40D7D-E155-46E2-AB3E-13039CAD2E98}" type="datetimeFigureOut">
              <a:rPr lang="fr-FR" smtClean="0"/>
              <a:t>11/06/2019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D027A4D-EF25-4911-83A3-60BC5D504614}" type="slidenum">
              <a:rPr lang="fr-FR" smtClean="0"/>
              <a:t>‹N°›</a:t>
            </a:fld>
            <a:endParaRPr lang="fr-FR"/>
          </a:p>
        </p:txBody>
      </p:sp>
    </p:spTree>
    <p:extLst>
      <p:ext uri="{BB962C8B-B14F-4D97-AF65-F5344CB8AC3E}">
        <p14:creationId xmlns:p14="http://schemas.microsoft.com/office/powerpoint/2010/main" val="35281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82D40D7D-E155-46E2-AB3E-13039CAD2E98}" type="datetimeFigureOut">
              <a:rPr lang="fr-FR" smtClean="0"/>
              <a:t>11/06/2019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D027A4D-EF25-4911-83A3-60BC5D504614}" type="slidenum">
              <a:rPr lang="fr-FR" smtClean="0"/>
              <a:t>‹N°›</a:t>
            </a:fld>
            <a:endParaRPr lang="fr-FR"/>
          </a:p>
        </p:txBody>
      </p:sp>
    </p:spTree>
    <p:extLst>
      <p:ext uri="{BB962C8B-B14F-4D97-AF65-F5344CB8AC3E}">
        <p14:creationId xmlns:p14="http://schemas.microsoft.com/office/powerpoint/2010/main" val="29248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2D40D7D-E155-46E2-AB3E-13039CAD2E98}" type="datetimeFigureOut">
              <a:rPr lang="fr-FR" smtClean="0"/>
              <a:t>11/06/2019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D027A4D-EF25-4911-83A3-60BC5D504614}" type="slidenum">
              <a:rPr lang="fr-FR" smtClean="0"/>
              <a:t>‹N°›</a:t>
            </a:fld>
            <a:endParaRPr lang="fr-FR"/>
          </a:p>
        </p:txBody>
      </p:sp>
    </p:spTree>
    <p:extLst>
      <p:ext uri="{BB962C8B-B14F-4D97-AF65-F5344CB8AC3E}">
        <p14:creationId xmlns:p14="http://schemas.microsoft.com/office/powerpoint/2010/main" val="914173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2D40D7D-E155-46E2-AB3E-13039CAD2E98}" type="datetimeFigureOut">
              <a:rPr lang="fr-FR" smtClean="0"/>
              <a:t>11/06/2019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D027A4D-EF25-4911-83A3-60BC5D504614}" type="slidenum">
              <a:rPr lang="fr-FR" smtClean="0"/>
              <a:t>‹N°›</a:t>
            </a:fld>
            <a:endParaRPr lang="fr-FR"/>
          </a:p>
        </p:txBody>
      </p:sp>
    </p:spTree>
    <p:extLst>
      <p:ext uri="{BB962C8B-B14F-4D97-AF65-F5344CB8AC3E}">
        <p14:creationId xmlns:p14="http://schemas.microsoft.com/office/powerpoint/2010/main" val="463030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2D40D7D-E155-46E2-AB3E-13039CAD2E98}" type="datetimeFigureOut">
              <a:rPr lang="fr-FR" smtClean="0"/>
              <a:t>11/06/2019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D027A4D-EF25-4911-83A3-60BC5D504614}" type="slidenum">
              <a:rPr lang="fr-FR" smtClean="0"/>
              <a:t>‹N°›</a:t>
            </a:fld>
            <a:endParaRPr lang="fr-FR"/>
          </a:p>
        </p:txBody>
      </p:sp>
    </p:spTree>
    <p:extLst>
      <p:ext uri="{BB962C8B-B14F-4D97-AF65-F5344CB8AC3E}">
        <p14:creationId xmlns:p14="http://schemas.microsoft.com/office/powerpoint/2010/main" val="3688786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2D40D7D-E155-46E2-AB3E-13039CAD2E98}" type="datetimeFigureOut">
              <a:rPr lang="fr-FR" smtClean="0"/>
              <a:t>11/06/2019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D027A4D-EF25-4911-83A3-60BC5D504614}" type="slidenum">
              <a:rPr lang="fr-FR" smtClean="0"/>
              <a:t>‹N°›</a:t>
            </a:fld>
            <a:endParaRPr lang="fr-FR"/>
          </a:p>
        </p:txBody>
      </p:sp>
    </p:spTree>
    <p:extLst>
      <p:ext uri="{BB962C8B-B14F-4D97-AF65-F5344CB8AC3E}">
        <p14:creationId xmlns:p14="http://schemas.microsoft.com/office/powerpoint/2010/main" val="2355560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2D40D7D-E155-46E2-AB3E-13039CAD2E98}" type="datetimeFigureOut">
              <a:rPr lang="fr-FR" smtClean="0"/>
              <a:t>11/06/2019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D027A4D-EF25-4911-83A3-60BC5D504614}" type="slidenum">
              <a:rPr lang="fr-FR" smtClean="0"/>
              <a:t>‹N°›</a:t>
            </a:fld>
            <a:endParaRPr lang="fr-FR"/>
          </a:p>
        </p:txBody>
      </p:sp>
    </p:spTree>
    <p:extLst>
      <p:ext uri="{BB962C8B-B14F-4D97-AF65-F5344CB8AC3E}">
        <p14:creationId xmlns:p14="http://schemas.microsoft.com/office/powerpoint/2010/main" val="1419838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D40D7D-E155-46E2-AB3E-13039CAD2E98}" type="datetimeFigureOut">
              <a:rPr lang="fr-FR" smtClean="0"/>
              <a:t>11/06/2019</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027A4D-EF25-4911-83A3-60BC5D504614}" type="slidenum">
              <a:rPr lang="fr-FR" smtClean="0"/>
              <a:t>‹N°›</a:t>
            </a:fld>
            <a:endParaRPr lang="fr-FR"/>
          </a:p>
        </p:txBody>
      </p:sp>
    </p:spTree>
    <p:extLst>
      <p:ext uri="{BB962C8B-B14F-4D97-AF65-F5344CB8AC3E}">
        <p14:creationId xmlns:p14="http://schemas.microsoft.com/office/powerpoint/2010/main" val="1923515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L’empreinte écologique</a:t>
            </a:r>
          </a:p>
        </p:txBody>
      </p:sp>
    </p:spTree>
    <p:extLst>
      <p:ext uri="{BB962C8B-B14F-4D97-AF65-F5344CB8AC3E}">
        <p14:creationId xmlns:p14="http://schemas.microsoft.com/office/powerpoint/2010/main" val="1903852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Qu’est-ce que la justice ?</a:t>
            </a:r>
          </a:p>
        </p:txBody>
      </p:sp>
      <p:sp>
        <p:nvSpPr>
          <p:cNvPr id="3" name="Espace réservé du contenu 2"/>
          <p:cNvSpPr>
            <a:spLocks noGrp="1"/>
          </p:cNvSpPr>
          <p:nvPr>
            <p:ph idx="1"/>
          </p:nvPr>
        </p:nvSpPr>
        <p:spPr>
          <a:xfrm>
            <a:off x="838200" y="2335291"/>
            <a:ext cx="10515600" cy="3121129"/>
          </a:xfrm>
        </p:spPr>
        <p:txBody>
          <a:bodyPr>
            <a:normAutofit/>
          </a:bodyPr>
          <a:lstStyle/>
          <a:p>
            <a:pPr lvl="0"/>
            <a:r>
              <a:rPr lang="fr-FR" sz="4800" dirty="0"/>
              <a:t>Que chacun puisse vivre comme nous </a:t>
            </a:r>
          </a:p>
          <a:p>
            <a:pPr lvl="0"/>
            <a:r>
              <a:rPr lang="fr-FR" sz="4800" dirty="0"/>
              <a:t>Que le progrès profite aussi aux pauvres </a:t>
            </a:r>
          </a:p>
          <a:p>
            <a:pPr lvl="0"/>
            <a:r>
              <a:rPr lang="fr-FR" sz="4800" dirty="0"/>
              <a:t>Que chacun puisse avoir accès aux moyens de vivre</a:t>
            </a:r>
          </a:p>
          <a:p>
            <a:endParaRPr lang="fr-FR" sz="4800" dirty="0"/>
          </a:p>
        </p:txBody>
      </p:sp>
    </p:spTree>
    <p:extLst>
      <p:ext uri="{BB962C8B-B14F-4D97-AF65-F5344CB8AC3E}">
        <p14:creationId xmlns:p14="http://schemas.microsoft.com/office/powerpoint/2010/main" val="406426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L’empreinte moyenne par habitant en France (2003)</a:t>
            </a:r>
          </a:p>
        </p:txBody>
      </p:sp>
      <p:pic>
        <p:nvPicPr>
          <p:cNvPr id="4" name="Espace réservé du contenu 3"/>
          <p:cNvPicPr>
            <a:picLocks noGrp="1" noChangeAspect="1"/>
          </p:cNvPicPr>
          <p:nvPr>
            <p:ph idx="1"/>
          </p:nvPr>
        </p:nvPicPr>
        <p:blipFill>
          <a:blip r:embed="rId2"/>
          <a:stretch>
            <a:fillRect/>
          </a:stretch>
        </p:blipFill>
        <p:spPr>
          <a:xfrm>
            <a:off x="1237960" y="2256293"/>
            <a:ext cx="9109354" cy="3799733"/>
          </a:xfrm>
          <a:prstGeom prst="rect">
            <a:avLst/>
          </a:prstGeom>
        </p:spPr>
      </p:pic>
    </p:spTree>
    <p:extLst>
      <p:ext uri="{BB962C8B-B14F-4D97-AF65-F5344CB8AC3E}">
        <p14:creationId xmlns:p14="http://schemas.microsoft.com/office/powerpoint/2010/main" val="188564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À comparer à la biocapacité France 2013</a:t>
            </a:r>
          </a:p>
        </p:txBody>
      </p:sp>
      <p:graphicFrame>
        <p:nvGraphicFramePr>
          <p:cNvPr id="6" name="Espace réservé du contenu 5">
            <a:extLst>
              <a:ext uri="{FF2B5EF4-FFF2-40B4-BE49-F238E27FC236}">
                <a16:creationId xmlns:a16="http://schemas.microsoft.com/office/drawing/2014/main" id="{72E78433-000A-412A-BD97-586AF471F085}"/>
              </a:ext>
            </a:extLst>
          </p:cNvPr>
          <p:cNvGraphicFramePr>
            <a:graphicFrameLocks noGrp="1"/>
          </p:cNvGraphicFramePr>
          <p:nvPr>
            <p:ph idx="1"/>
            <p:extLst>
              <p:ext uri="{D42A27DB-BD31-4B8C-83A1-F6EECF244321}">
                <p14:modId xmlns:p14="http://schemas.microsoft.com/office/powerpoint/2010/main" val="2234918330"/>
              </p:ext>
            </p:extLst>
          </p:nvPr>
        </p:nvGraphicFramePr>
        <p:xfrm>
          <a:off x="1243012" y="1825625"/>
          <a:ext cx="93440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5325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p:cNvSpPr>
            <a:spLocks noGrp="1" noChangeArrowheads="1"/>
          </p:cNvSpPr>
          <p:nvPr>
            <p:ph type="sldNum" sz="quarter" idx="12"/>
          </p:nvPr>
        </p:nvSpPr>
        <p:spPr>
          <a:ln/>
        </p:spPr>
        <p:txBody>
          <a:bodyPr/>
          <a:lstStyle/>
          <a:p>
            <a:fld id="{BC8799EC-545F-4A19-BFB9-741202CFE9B4}" type="slidenum">
              <a:rPr lang="fr-FR" altLang="fr-FR"/>
              <a:pPr/>
              <a:t>5</a:t>
            </a:fld>
            <a:endParaRPr lang="fr-FR" altLang="fr-FR"/>
          </a:p>
        </p:txBody>
      </p:sp>
      <p:sp>
        <p:nvSpPr>
          <p:cNvPr id="78850" name="Line 2"/>
          <p:cNvSpPr>
            <a:spLocks noChangeShapeType="1"/>
          </p:cNvSpPr>
          <p:nvPr/>
        </p:nvSpPr>
        <p:spPr bwMode="auto">
          <a:xfrm>
            <a:off x="2424113" y="3789363"/>
            <a:ext cx="7632700" cy="0"/>
          </a:xfrm>
          <a:prstGeom prst="line">
            <a:avLst/>
          </a:prstGeom>
          <a:noFill/>
          <a:ln w="76200">
            <a:solidFill>
              <a:srgbClr val="A2040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endParaRPr lang="fr-FR"/>
          </a:p>
        </p:txBody>
      </p:sp>
      <p:sp>
        <p:nvSpPr>
          <p:cNvPr id="78853" name="Oval 5"/>
          <p:cNvSpPr>
            <a:spLocks noChangeArrowheads="1"/>
          </p:cNvSpPr>
          <p:nvPr/>
        </p:nvSpPr>
        <p:spPr bwMode="auto">
          <a:xfrm>
            <a:off x="5214539" y="998343"/>
            <a:ext cx="1420163" cy="710535"/>
          </a:xfrm>
          <a:prstGeom prst="ellipse">
            <a:avLst/>
          </a:prstGeom>
          <a:solidFill>
            <a:srgbClr val="A0320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endParaRPr lang="fr-FR"/>
          </a:p>
        </p:txBody>
      </p:sp>
      <p:sp>
        <p:nvSpPr>
          <p:cNvPr id="78854" name="Oval 6"/>
          <p:cNvSpPr>
            <a:spLocks noChangeArrowheads="1"/>
          </p:cNvSpPr>
          <p:nvPr/>
        </p:nvSpPr>
        <p:spPr bwMode="auto">
          <a:xfrm>
            <a:off x="4444349" y="4922708"/>
            <a:ext cx="560962" cy="52241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endParaRPr lang="fr-FR"/>
          </a:p>
        </p:txBody>
      </p:sp>
      <p:sp>
        <p:nvSpPr>
          <p:cNvPr id="78855" name="Oval 7"/>
          <p:cNvSpPr>
            <a:spLocks noChangeArrowheads="1"/>
          </p:cNvSpPr>
          <p:nvPr/>
        </p:nvSpPr>
        <p:spPr bwMode="auto">
          <a:xfrm>
            <a:off x="3945761" y="4480563"/>
            <a:ext cx="1672425" cy="1004891"/>
          </a:xfrm>
          <a:prstGeom prst="ellipse">
            <a:avLst/>
          </a:prstGeom>
          <a:solidFill>
            <a:srgbClr val="FF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endParaRPr lang="fr-FR"/>
          </a:p>
        </p:txBody>
      </p:sp>
      <p:sp>
        <p:nvSpPr>
          <p:cNvPr id="78856" name="Text Box 8"/>
          <p:cNvSpPr txBox="1">
            <a:spLocks noChangeArrowheads="1"/>
          </p:cNvSpPr>
          <p:nvPr/>
        </p:nvSpPr>
        <p:spPr bwMode="auto">
          <a:xfrm>
            <a:off x="4144187" y="4740246"/>
            <a:ext cx="1441450" cy="463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spcBef>
                <a:spcPct val="50000"/>
              </a:spcBef>
            </a:pPr>
            <a:r>
              <a:rPr lang="fr-FR" altLang="fr-FR" sz="2400" dirty="0">
                <a:solidFill>
                  <a:schemeClr val="bg1"/>
                </a:solidFill>
              </a:rPr>
              <a:t>pétrole</a:t>
            </a:r>
          </a:p>
        </p:txBody>
      </p:sp>
      <p:sp>
        <p:nvSpPr>
          <p:cNvPr id="78857" name="Rectangle 9"/>
          <p:cNvSpPr>
            <a:spLocks noChangeArrowheads="1"/>
          </p:cNvSpPr>
          <p:nvPr/>
        </p:nvSpPr>
        <p:spPr bwMode="auto">
          <a:xfrm>
            <a:off x="5668928" y="4576494"/>
            <a:ext cx="2232247" cy="74239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endParaRPr lang="fr-FR"/>
          </a:p>
        </p:txBody>
      </p:sp>
      <p:sp>
        <p:nvSpPr>
          <p:cNvPr id="78858" name="Text Box 10"/>
          <p:cNvSpPr txBox="1">
            <a:spLocks noChangeArrowheads="1"/>
          </p:cNvSpPr>
          <p:nvPr/>
        </p:nvSpPr>
        <p:spPr bwMode="auto">
          <a:xfrm>
            <a:off x="6153343" y="4781402"/>
            <a:ext cx="1800225" cy="463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spcBef>
                <a:spcPct val="50000"/>
              </a:spcBef>
            </a:pPr>
            <a:r>
              <a:rPr lang="fr-FR" altLang="fr-FR" sz="2400" dirty="0">
                <a:solidFill>
                  <a:schemeClr val="bg1"/>
                </a:solidFill>
              </a:rPr>
              <a:t>charbon</a:t>
            </a:r>
          </a:p>
        </p:txBody>
      </p:sp>
      <p:sp>
        <p:nvSpPr>
          <p:cNvPr id="78860" name="Text Box 12"/>
          <p:cNvSpPr txBox="1">
            <a:spLocks noChangeArrowheads="1"/>
          </p:cNvSpPr>
          <p:nvPr/>
        </p:nvSpPr>
        <p:spPr bwMode="auto">
          <a:xfrm>
            <a:off x="826230" y="1234529"/>
            <a:ext cx="1727200" cy="37151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ctr">
              <a:spcBef>
                <a:spcPct val="50000"/>
              </a:spcBef>
            </a:pPr>
            <a:r>
              <a:rPr lang="fr-FR" altLang="fr-FR" dirty="0">
                <a:solidFill>
                  <a:schemeClr val="bg1"/>
                </a:solidFill>
              </a:rPr>
              <a:t>Demain </a:t>
            </a:r>
          </a:p>
        </p:txBody>
      </p:sp>
      <p:sp>
        <p:nvSpPr>
          <p:cNvPr id="78861" name="Text Box 13"/>
          <p:cNvSpPr txBox="1">
            <a:spLocks noChangeArrowheads="1"/>
          </p:cNvSpPr>
          <p:nvPr/>
        </p:nvSpPr>
        <p:spPr bwMode="auto">
          <a:xfrm>
            <a:off x="1416051" y="3417459"/>
            <a:ext cx="1871662" cy="3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spcBef>
                <a:spcPct val="50000"/>
              </a:spcBef>
            </a:pPr>
            <a:r>
              <a:rPr lang="fr-FR" altLang="fr-FR" dirty="0">
                <a:solidFill>
                  <a:srgbClr val="A20408"/>
                </a:solidFill>
              </a:rPr>
              <a:t>Aujourd’hui</a:t>
            </a:r>
          </a:p>
        </p:txBody>
      </p:sp>
      <p:sp>
        <p:nvSpPr>
          <p:cNvPr id="78862" name="Text Box 14"/>
          <p:cNvSpPr txBox="1">
            <a:spLocks noChangeArrowheads="1"/>
          </p:cNvSpPr>
          <p:nvPr/>
        </p:nvSpPr>
        <p:spPr bwMode="auto">
          <a:xfrm>
            <a:off x="1703389" y="5445126"/>
            <a:ext cx="2376487" cy="787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spcBef>
                <a:spcPct val="50000"/>
              </a:spcBef>
            </a:pPr>
            <a:r>
              <a:rPr lang="fr-FR" altLang="fr-FR"/>
              <a:t>Hier </a:t>
            </a:r>
          </a:p>
          <a:p>
            <a:pPr>
              <a:spcBef>
                <a:spcPct val="50000"/>
              </a:spcBef>
            </a:pPr>
            <a:r>
              <a:rPr lang="fr-FR" altLang="fr-FR"/>
              <a:t>Pétrole, charbon…</a:t>
            </a:r>
          </a:p>
        </p:txBody>
      </p:sp>
      <p:sp>
        <p:nvSpPr>
          <p:cNvPr id="78863" name="Text Box 15"/>
          <p:cNvSpPr txBox="1">
            <a:spLocks noChangeArrowheads="1"/>
          </p:cNvSpPr>
          <p:nvPr/>
        </p:nvSpPr>
        <p:spPr bwMode="auto">
          <a:xfrm>
            <a:off x="5564257" y="1064851"/>
            <a:ext cx="720725" cy="463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spcBef>
                <a:spcPct val="50000"/>
              </a:spcBef>
            </a:pPr>
            <a:r>
              <a:rPr lang="fr-FR" altLang="fr-FR" sz="2400" dirty="0">
                <a:solidFill>
                  <a:srgbClr val="CCFF66"/>
                </a:solidFill>
              </a:rPr>
              <a:t>GES</a:t>
            </a:r>
          </a:p>
        </p:txBody>
      </p:sp>
      <p:cxnSp>
        <p:nvCxnSpPr>
          <p:cNvPr id="3" name="Connecteur droit avec flèche 2"/>
          <p:cNvCxnSpPr/>
          <p:nvPr/>
        </p:nvCxnSpPr>
        <p:spPr>
          <a:xfrm flipV="1">
            <a:off x="5711252" y="1708878"/>
            <a:ext cx="29981" cy="299803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4" name="Arc 3"/>
          <p:cNvSpPr/>
          <p:nvPr/>
        </p:nvSpPr>
        <p:spPr>
          <a:xfrm>
            <a:off x="3287713" y="2760448"/>
            <a:ext cx="2453520" cy="1720115"/>
          </a:xfrm>
          <a:prstGeom prst="arc">
            <a:avLst/>
          </a:prstGeom>
          <a:ln w="76200">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 name="Arc 4"/>
          <p:cNvSpPr/>
          <p:nvPr/>
        </p:nvSpPr>
        <p:spPr>
          <a:xfrm rot="16725488">
            <a:off x="6412162" y="2116227"/>
            <a:ext cx="2408602" cy="3781766"/>
          </a:xfrm>
          <a:prstGeom prst="arc">
            <a:avLst>
              <a:gd name="adj1" fmla="val 16200000"/>
              <a:gd name="adj2" fmla="val 4520174"/>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4393" y="1536183"/>
            <a:ext cx="1765300" cy="2159000"/>
          </a:xfrm>
          <a:prstGeom prst="rect">
            <a:avLst/>
          </a:prstGeom>
        </p:spPr>
      </p:pic>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0600" y="3810414"/>
            <a:ext cx="1939277" cy="1292851"/>
          </a:xfrm>
          <a:prstGeom prst="rect">
            <a:avLst/>
          </a:prstGeom>
        </p:spPr>
      </p:pic>
      <p:sp>
        <p:nvSpPr>
          <p:cNvPr id="8" name="ZoneTexte 7"/>
          <p:cNvSpPr txBox="1"/>
          <p:nvPr/>
        </p:nvSpPr>
        <p:spPr>
          <a:xfrm>
            <a:off x="6733691" y="1168944"/>
            <a:ext cx="1735355" cy="369332"/>
          </a:xfrm>
          <a:prstGeom prst="rect">
            <a:avLst/>
          </a:prstGeom>
          <a:noFill/>
        </p:spPr>
        <p:txBody>
          <a:bodyPr wrap="square" rtlCol="0">
            <a:spAutoFit/>
          </a:bodyPr>
          <a:lstStyle/>
          <a:p>
            <a:r>
              <a:rPr lang="fr-FR" dirty="0"/>
              <a:t>40 Mds </a:t>
            </a:r>
            <a:r>
              <a:rPr lang="fr-FR" dirty="0" err="1"/>
              <a:t>eq</a:t>
            </a:r>
            <a:r>
              <a:rPr lang="fr-FR" dirty="0"/>
              <a:t> CO2</a:t>
            </a:r>
          </a:p>
        </p:txBody>
      </p:sp>
      <p:sp>
        <p:nvSpPr>
          <p:cNvPr id="24" name="ZoneTexte 23"/>
          <p:cNvSpPr txBox="1"/>
          <p:nvPr/>
        </p:nvSpPr>
        <p:spPr>
          <a:xfrm>
            <a:off x="8712560" y="2882887"/>
            <a:ext cx="1735355" cy="369332"/>
          </a:xfrm>
          <a:prstGeom prst="rect">
            <a:avLst/>
          </a:prstGeom>
          <a:noFill/>
        </p:spPr>
        <p:txBody>
          <a:bodyPr wrap="square" rtlCol="0">
            <a:spAutoFit/>
          </a:bodyPr>
          <a:lstStyle/>
          <a:p>
            <a:r>
              <a:rPr lang="fr-FR" dirty="0"/>
              <a:t>20 Mds </a:t>
            </a:r>
            <a:r>
              <a:rPr lang="fr-FR" dirty="0" err="1"/>
              <a:t>eq</a:t>
            </a:r>
            <a:r>
              <a:rPr lang="fr-FR" dirty="0"/>
              <a:t> CO2</a:t>
            </a:r>
          </a:p>
        </p:txBody>
      </p:sp>
      <p:sp>
        <p:nvSpPr>
          <p:cNvPr id="25" name="ZoneTexte 24"/>
          <p:cNvSpPr txBox="1"/>
          <p:nvPr/>
        </p:nvSpPr>
        <p:spPr>
          <a:xfrm>
            <a:off x="3813911" y="2858014"/>
            <a:ext cx="1735355" cy="369332"/>
          </a:xfrm>
          <a:prstGeom prst="rect">
            <a:avLst/>
          </a:prstGeom>
          <a:noFill/>
        </p:spPr>
        <p:txBody>
          <a:bodyPr wrap="square" rtlCol="0">
            <a:spAutoFit/>
          </a:bodyPr>
          <a:lstStyle/>
          <a:p>
            <a:r>
              <a:rPr lang="fr-FR" dirty="0"/>
              <a:t>20 Mds </a:t>
            </a:r>
            <a:r>
              <a:rPr lang="fr-FR" dirty="0" err="1"/>
              <a:t>eq</a:t>
            </a:r>
            <a:r>
              <a:rPr lang="fr-FR" dirty="0"/>
              <a:t> CO2</a:t>
            </a:r>
          </a:p>
        </p:txBody>
      </p:sp>
      <p:sp>
        <p:nvSpPr>
          <p:cNvPr id="26" name="Titre 1"/>
          <p:cNvSpPr>
            <a:spLocks noGrp="1"/>
          </p:cNvSpPr>
          <p:nvPr>
            <p:ph type="title"/>
          </p:nvPr>
        </p:nvSpPr>
        <p:spPr>
          <a:xfrm>
            <a:off x="1167983" y="94528"/>
            <a:ext cx="10185817" cy="858640"/>
          </a:xfrm>
        </p:spPr>
        <p:txBody>
          <a:bodyPr>
            <a:normAutofit/>
          </a:bodyPr>
          <a:lstStyle/>
          <a:p>
            <a:r>
              <a:rPr lang="fr-FR" sz="4000" dirty="0"/>
              <a:t>Pourquoi peut-on  dépasser notre biocapacité ?</a:t>
            </a:r>
          </a:p>
        </p:txBody>
      </p:sp>
    </p:spTree>
    <p:extLst>
      <p:ext uri="{BB962C8B-B14F-4D97-AF65-F5344CB8AC3E}">
        <p14:creationId xmlns:p14="http://schemas.microsoft.com/office/powerpoint/2010/main" val="171289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phique 4">
            <a:extLst>
              <a:ext uri="{FF2B5EF4-FFF2-40B4-BE49-F238E27FC236}">
                <a16:creationId xmlns:a16="http://schemas.microsoft.com/office/drawing/2014/main" id="{D4569DCA-9BCC-4CDA-87DD-757405C29D24}"/>
              </a:ext>
            </a:extLst>
          </p:cNvPr>
          <p:cNvGraphicFramePr>
            <a:graphicFrameLocks/>
          </p:cNvGraphicFramePr>
          <p:nvPr>
            <p:extLst>
              <p:ext uri="{D42A27DB-BD31-4B8C-83A1-F6EECF244321}">
                <p14:modId xmlns:p14="http://schemas.microsoft.com/office/powerpoint/2010/main" val="4063083583"/>
              </p:ext>
            </p:extLst>
          </p:nvPr>
        </p:nvGraphicFramePr>
        <p:xfrm>
          <a:off x="1628775" y="300037"/>
          <a:ext cx="8729663" cy="63007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47027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3"/>
          <a:stretch>
            <a:fillRect/>
          </a:stretch>
        </p:blipFill>
        <p:spPr>
          <a:xfrm>
            <a:off x="186907" y="1517904"/>
            <a:ext cx="12053744" cy="5065776"/>
          </a:xfrm>
          <a:prstGeom prst="rect">
            <a:avLst/>
          </a:prstGeom>
        </p:spPr>
      </p:pic>
      <p:sp>
        <p:nvSpPr>
          <p:cNvPr id="2" name="ZoneTexte 1"/>
          <p:cNvSpPr txBox="1"/>
          <p:nvPr/>
        </p:nvSpPr>
        <p:spPr>
          <a:xfrm>
            <a:off x="1238250" y="396162"/>
            <a:ext cx="9361326" cy="830997"/>
          </a:xfrm>
          <a:prstGeom prst="rect">
            <a:avLst/>
          </a:prstGeom>
          <a:noFill/>
        </p:spPr>
        <p:txBody>
          <a:bodyPr wrap="square" rtlCol="0">
            <a:spAutoFit/>
          </a:bodyPr>
          <a:lstStyle/>
          <a:p>
            <a:r>
              <a:rPr lang="fr-FR" sz="4800" dirty="0"/>
              <a:t>L’empreinte écologique : 1,5 planète</a:t>
            </a:r>
          </a:p>
        </p:txBody>
      </p:sp>
    </p:spTree>
    <p:extLst>
      <p:ext uri="{BB962C8B-B14F-4D97-AF65-F5344CB8AC3E}">
        <p14:creationId xmlns:p14="http://schemas.microsoft.com/office/powerpoint/2010/main" val="3126732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fld id="{B6830A48-2A77-42FE-B43B-A77B63853B01}" type="slidenum">
              <a:rPr lang="fr-FR" altLang="fr-FR"/>
              <a:pPr/>
              <a:t>8</a:t>
            </a:fld>
            <a:endParaRPr lang="fr-FR" altLang="fr-FR"/>
          </a:p>
        </p:txBody>
      </p:sp>
      <p:sp>
        <p:nvSpPr>
          <p:cNvPr id="80899" name="Text Box 5"/>
          <p:cNvSpPr txBox="1">
            <a:spLocks noChangeArrowheads="1"/>
          </p:cNvSpPr>
          <p:nvPr/>
        </p:nvSpPr>
        <p:spPr bwMode="auto">
          <a:xfrm>
            <a:off x="8904288" y="5300663"/>
            <a:ext cx="1223962"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Franklin Gothic Demi Cond" pitchFamily="34" charset="0"/>
                <a:ea typeface="ＭＳ Ｐゴシック" panose="020B0600070205080204" pitchFamily="34" charset="-128"/>
              </a:defRPr>
            </a:lvl1pPr>
            <a:lvl2pPr marL="37931725" indent="-37474525" eaLnBrk="0" hangingPunct="0">
              <a:defRPr sz="2400">
                <a:solidFill>
                  <a:schemeClr val="tx1"/>
                </a:solidFill>
                <a:latin typeface="Franklin Gothic Demi Cond" pitchFamily="34" charset="0"/>
                <a:ea typeface="ＭＳ Ｐゴシック" panose="020B0600070205080204" pitchFamily="34" charset="-128"/>
              </a:defRPr>
            </a:lvl2pPr>
            <a:lvl3pPr eaLnBrk="0" hangingPunct="0">
              <a:defRPr sz="2400">
                <a:solidFill>
                  <a:schemeClr val="tx1"/>
                </a:solidFill>
                <a:latin typeface="Franklin Gothic Demi Cond" pitchFamily="34" charset="0"/>
                <a:ea typeface="ＭＳ Ｐゴシック" panose="020B0600070205080204" pitchFamily="34" charset="-128"/>
              </a:defRPr>
            </a:lvl3pPr>
            <a:lvl4pPr eaLnBrk="0" hangingPunct="0">
              <a:defRPr sz="2400">
                <a:solidFill>
                  <a:schemeClr val="tx1"/>
                </a:solidFill>
                <a:latin typeface="Franklin Gothic Demi Cond" pitchFamily="34" charset="0"/>
                <a:ea typeface="ＭＳ Ｐゴシック" panose="020B0600070205080204" pitchFamily="34" charset="-128"/>
              </a:defRPr>
            </a:lvl4pPr>
            <a:lvl5pPr eaLnBrk="0" hangingPunct="0">
              <a:defRPr sz="2400">
                <a:solidFill>
                  <a:schemeClr val="tx1"/>
                </a:solidFill>
                <a:latin typeface="Franklin Gothic Demi Cond"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Franklin Gothic Demi Cond"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Franklin Gothic Demi Cond"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Franklin Gothic Demi Cond"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Franklin Gothic Demi Cond" pitchFamily="34" charset="0"/>
                <a:ea typeface="ＭＳ Ｐゴシック" panose="020B0600070205080204" pitchFamily="34" charset="-128"/>
              </a:defRPr>
            </a:lvl9pPr>
          </a:lstStyle>
          <a:p>
            <a:pPr eaLnBrk="1" hangingPunct="1">
              <a:spcBef>
                <a:spcPct val="50000"/>
              </a:spcBef>
            </a:pPr>
            <a:r>
              <a:rPr lang="fr-FR" altLang="fr-FR" sz="1200"/>
              <a:t>WWWF 2006</a:t>
            </a:r>
          </a:p>
        </p:txBody>
      </p:sp>
      <p:sp>
        <p:nvSpPr>
          <p:cNvPr id="80900" name="Text Box 4"/>
          <p:cNvSpPr txBox="1">
            <a:spLocks noChangeArrowheads="1"/>
          </p:cNvSpPr>
          <p:nvPr/>
        </p:nvSpPr>
        <p:spPr bwMode="auto">
          <a:xfrm>
            <a:off x="2711450" y="476251"/>
            <a:ext cx="5329238" cy="787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spcBef>
                <a:spcPct val="50000"/>
              </a:spcBef>
            </a:pPr>
            <a:r>
              <a:rPr lang="fr-FR" altLang="fr-FR"/>
              <a:t>Dans l’espace</a:t>
            </a:r>
          </a:p>
          <a:p>
            <a:pPr>
              <a:spcBef>
                <a:spcPct val="50000"/>
              </a:spcBef>
            </a:pPr>
            <a:r>
              <a:rPr lang="fr-FR" altLang="fr-FR"/>
              <a:t>Rapport EE/Biocapacité par personne</a:t>
            </a:r>
          </a:p>
        </p:txBody>
      </p:sp>
      <p:pic>
        <p:nvPicPr>
          <p:cNvPr id="6" name="Image 5" descr="Rapport biocapacité/Empreinte">
            <a:extLst>
              <a:ext uri="{FF2B5EF4-FFF2-40B4-BE49-F238E27FC236}">
                <a16:creationId xmlns:a16="http://schemas.microsoft.com/office/drawing/2014/main" id="{14A41147-3819-44E8-BF04-42A323A958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566737"/>
            <a:ext cx="10210800" cy="5789613"/>
          </a:xfrm>
          <a:prstGeom prst="rect">
            <a:avLst/>
          </a:prstGeom>
        </p:spPr>
      </p:pic>
      <p:sp>
        <p:nvSpPr>
          <p:cNvPr id="7" name="ZoneTexte 6">
            <a:extLst>
              <a:ext uri="{FF2B5EF4-FFF2-40B4-BE49-F238E27FC236}">
                <a16:creationId xmlns:a16="http://schemas.microsoft.com/office/drawing/2014/main" id="{B0A6FD35-7E71-45C9-815E-02D5B41FA8EE}"/>
              </a:ext>
            </a:extLst>
          </p:cNvPr>
          <p:cNvSpPr txBox="1"/>
          <p:nvPr/>
        </p:nvSpPr>
        <p:spPr>
          <a:xfrm>
            <a:off x="990600" y="3929063"/>
            <a:ext cx="2352675" cy="923330"/>
          </a:xfrm>
          <a:prstGeom prst="rect">
            <a:avLst/>
          </a:prstGeom>
          <a:noFill/>
        </p:spPr>
        <p:txBody>
          <a:bodyPr wrap="square" rtlCol="0">
            <a:spAutoFit/>
          </a:bodyPr>
          <a:lstStyle/>
          <a:p>
            <a:r>
              <a:rPr lang="fr-FR" dirty="0"/>
              <a:t>Rapport Biocapacité/Empreinte</a:t>
            </a:r>
          </a:p>
          <a:p>
            <a:r>
              <a:rPr lang="fr-FR" dirty="0"/>
              <a:t>2012</a:t>
            </a:r>
          </a:p>
        </p:txBody>
      </p:sp>
    </p:spTree>
    <p:extLst>
      <p:ext uri="{BB962C8B-B14F-4D97-AF65-F5344CB8AC3E}">
        <p14:creationId xmlns:p14="http://schemas.microsoft.com/office/powerpoint/2010/main" val="1492631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439056" y="252122"/>
            <a:ext cx="9386823" cy="6403511"/>
          </a:xfrm>
          <a:prstGeom prst="rect">
            <a:avLst/>
          </a:prstGeom>
        </p:spPr>
      </p:pic>
    </p:spTree>
    <p:extLst>
      <p:ext uri="{BB962C8B-B14F-4D97-AF65-F5344CB8AC3E}">
        <p14:creationId xmlns:p14="http://schemas.microsoft.com/office/powerpoint/2010/main" val="4192097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85420" y="209862"/>
            <a:ext cx="10079489" cy="6475751"/>
          </a:xfrm>
          <a:prstGeom prst="rect">
            <a:avLst/>
          </a:prstGeom>
        </p:spPr>
      </p:pic>
    </p:spTree>
    <p:extLst>
      <p:ext uri="{BB962C8B-B14F-4D97-AF65-F5344CB8AC3E}">
        <p14:creationId xmlns:p14="http://schemas.microsoft.com/office/powerpoint/2010/main" val="2275730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983030659"/>
              </p:ext>
            </p:extLst>
          </p:nvPr>
        </p:nvGraphicFramePr>
        <p:xfrm>
          <a:off x="1473304" y="614204"/>
          <a:ext cx="9994900" cy="370840"/>
        </p:xfrm>
        <a:graphic>
          <a:graphicData uri="http://schemas.openxmlformats.org/drawingml/2006/table">
            <a:tbl>
              <a:tblPr firstRow="1" bandRow="1">
                <a:tableStyleId>{5C22544A-7EE6-4342-B048-85BDC9FD1C3A}</a:tableStyleId>
              </a:tblPr>
              <a:tblGrid>
                <a:gridCol w="1358900">
                  <a:extLst>
                    <a:ext uri="{9D8B030D-6E8A-4147-A177-3AD203B41FA5}">
                      <a16:colId xmlns:a16="http://schemas.microsoft.com/office/drawing/2014/main" val="20000"/>
                    </a:ext>
                  </a:extLst>
                </a:gridCol>
                <a:gridCol w="2578100">
                  <a:extLst>
                    <a:ext uri="{9D8B030D-6E8A-4147-A177-3AD203B41FA5}">
                      <a16:colId xmlns:a16="http://schemas.microsoft.com/office/drawing/2014/main" val="20001"/>
                    </a:ext>
                  </a:extLst>
                </a:gridCol>
                <a:gridCol w="2832100">
                  <a:extLst>
                    <a:ext uri="{9D8B030D-6E8A-4147-A177-3AD203B41FA5}">
                      <a16:colId xmlns:a16="http://schemas.microsoft.com/office/drawing/2014/main" val="20002"/>
                    </a:ext>
                  </a:extLst>
                </a:gridCol>
                <a:gridCol w="3225800">
                  <a:extLst>
                    <a:ext uri="{9D8B030D-6E8A-4147-A177-3AD203B41FA5}">
                      <a16:colId xmlns:a16="http://schemas.microsoft.com/office/drawing/2014/main" val="20003"/>
                    </a:ext>
                  </a:extLst>
                </a:gridCol>
              </a:tblGrid>
              <a:tr h="370840">
                <a:tc>
                  <a:txBody>
                    <a:bodyPr/>
                    <a:lstStyle/>
                    <a:p>
                      <a:pPr>
                        <a:lnSpc>
                          <a:spcPct val="107000"/>
                        </a:lnSpc>
                      </a:pPr>
                      <a:endParaRPr lang="fr-FR" sz="1100" dirty="0">
                        <a:effectLst/>
                        <a:latin typeface="Calibri" panose="020F0502020204030204" pitchFamily="34" charset="0"/>
                      </a:endParaRPr>
                    </a:p>
                  </a:txBody>
                  <a:tcPr/>
                </a:tc>
                <a:tc>
                  <a:txBody>
                    <a:bodyPr/>
                    <a:lstStyle/>
                    <a:p>
                      <a:pPr algn="ctr">
                        <a:lnSpc>
                          <a:spcPct val="107000"/>
                        </a:lnSpc>
                        <a:spcAft>
                          <a:spcPts val="800"/>
                        </a:spcAft>
                      </a:pPr>
                      <a:r>
                        <a:rPr lang="fr-FR" sz="1600" dirty="0">
                          <a:effectLst/>
                        </a:rPr>
                        <a:t>Personnellement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gn="ctr">
                        <a:lnSpc>
                          <a:spcPct val="107000"/>
                        </a:lnSpc>
                        <a:spcAft>
                          <a:spcPts val="800"/>
                        </a:spcAft>
                      </a:pPr>
                      <a:r>
                        <a:rPr lang="fr-FR" sz="1600" dirty="0">
                          <a:effectLst/>
                        </a:rPr>
                        <a:t>Collectivement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gn="ctr">
                        <a:lnSpc>
                          <a:spcPct val="107000"/>
                        </a:lnSpc>
                        <a:spcAft>
                          <a:spcPts val="800"/>
                        </a:spcAft>
                      </a:pPr>
                      <a:r>
                        <a:rPr lang="fr-FR" sz="1600" dirty="0">
                          <a:effectLst/>
                        </a:rPr>
                        <a:t>Politiquement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0000"/>
                  </a:ext>
                </a:extLst>
              </a:tr>
            </a:tbl>
          </a:graphicData>
        </a:graphic>
      </p:graphicFrame>
      <p:graphicFrame>
        <p:nvGraphicFramePr>
          <p:cNvPr id="3" name="Tableau 2"/>
          <p:cNvGraphicFramePr>
            <a:graphicFrameLocks noGrp="1"/>
          </p:cNvGraphicFramePr>
          <p:nvPr>
            <p:extLst>
              <p:ext uri="{D42A27DB-BD31-4B8C-83A1-F6EECF244321}">
                <p14:modId xmlns:p14="http://schemas.microsoft.com/office/powerpoint/2010/main" val="2649404487"/>
              </p:ext>
            </p:extLst>
          </p:nvPr>
        </p:nvGraphicFramePr>
        <p:xfrm>
          <a:off x="1473304" y="1023408"/>
          <a:ext cx="9994900" cy="1467739"/>
        </p:xfrm>
        <a:graphic>
          <a:graphicData uri="http://schemas.openxmlformats.org/drawingml/2006/table">
            <a:tbl>
              <a:tblPr firstRow="1" bandRow="1">
                <a:tableStyleId>{5C22544A-7EE6-4342-B048-85BDC9FD1C3A}</a:tableStyleId>
              </a:tblPr>
              <a:tblGrid>
                <a:gridCol w="1358900">
                  <a:extLst>
                    <a:ext uri="{9D8B030D-6E8A-4147-A177-3AD203B41FA5}">
                      <a16:colId xmlns:a16="http://schemas.microsoft.com/office/drawing/2014/main" val="20000"/>
                    </a:ext>
                  </a:extLst>
                </a:gridCol>
                <a:gridCol w="2578100">
                  <a:extLst>
                    <a:ext uri="{9D8B030D-6E8A-4147-A177-3AD203B41FA5}">
                      <a16:colId xmlns:a16="http://schemas.microsoft.com/office/drawing/2014/main" val="20001"/>
                    </a:ext>
                  </a:extLst>
                </a:gridCol>
                <a:gridCol w="2832100">
                  <a:extLst>
                    <a:ext uri="{9D8B030D-6E8A-4147-A177-3AD203B41FA5}">
                      <a16:colId xmlns:a16="http://schemas.microsoft.com/office/drawing/2014/main" val="20002"/>
                    </a:ext>
                  </a:extLst>
                </a:gridCol>
                <a:gridCol w="3225800">
                  <a:extLst>
                    <a:ext uri="{9D8B030D-6E8A-4147-A177-3AD203B41FA5}">
                      <a16:colId xmlns:a16="http://schemas.microsoft.com/office/drawing/2014/main" val="20003"/>
                    </a:ext>
                  </a:extLst>
                </a:gridCol>
              </a:tblGrid>
              <a:tr h="370840">
                <a:tc>
                  <a:txBody>
                    <a:bodyPr/>
                    <a:lstStyle/>
                    <a:p>
                      <a:pPr>
                        <a:lnSpc>
                          <a:spcPct val="107000"/>
                        </a:lnSpc>
                        <a:spcAft>
                          <a:spcPts val="800"/>
                        </a:spcAft>
                      </a:pPr>
                      <a:r>
                        <a:rPr lang="fr-FR" sz="1600" dirty="0">
                          <a:effectLst/>
                        </a:rPr>
                        <a:t>Alimentation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fr-FR" sz="1200" b="0" dirty="0">
                          <a:solidFill>
                            <a:schemeClr val="tx1"/>
                          </a:solidFill>
                          <a:effectLst/>
                        </a:rPr>
                        <a:t>Ne pas jeter</a:t>
                      </a:r>
                    </a:p>
                    <a:p>
                      <a:pPr>
                        <a:lnSpc>
                          <a:spcPct val="107000"/>
                        </a:lnSpc>
                        <a:spcAft>
                          <a:spcPts val="800"/>
                        </a:spcAft>
                      </a:pPr>
                      <a:r>
                        <a:rPr lang="fr-FR" sz="1200" b="0" dirty="0">
                          <a:solidFill>
                            <a:schemeClr val="tx1"/>
                          </a:solidFill>
                          <a:effectLst/>
                        </a:rPr>
                        <a:t>Manger local et de saison</a:t>
                      </a:r>
                    </a:p>
                    <a:p>
                      <a:pPr>
                        <a:lnSpc>
                          <a:spcPct val="107000"/>
                        </a:lnSpc>
                        <a:spcAft>
                          <a:spcPts val="800"/>
                        </a:spcAft>
                      </a:pPr>
                      <a:r>
                        <a:rPr lang="fr-FR" sz="1200" b="0" dirty="0">
                          <a:solidFill>
                            <a:schemeClr val="tx1"/>
                          </a:solidFill>
                          <a:effectLst/>
                        </a:rPr>
                        <a:t>Moins de viande</a:t>
                      </a:r>
                    </a:p>
                    <a:p>
                      <a:pPr>
                        <a:lnSpc>
                          <a:spcPct val="107000"/>
                        </a:lnSpc>
                        <a:spcAft>
                          <a:spcPts val="800"/>
                        </a:spcAft>
                      </a:pPr>
                      <a:r>
                        <a:rPr lang="fr-FR" sz="1200" b="0" dirty="0">
                          <a:solidFill>
                            <a:schemeClr val="tx1"/>
                          </a:solidFill>
                          <a:effectLst/>
                        </a:rPr>
                        <a:t>Cultiver un potager</a:t>
                      </a:r>
                    </a:p>
                    <a:p>
                      <a:pPr>
                        <a:lnSpc>
                          <a:spcPct val="107000"/>
                        </a:lnSpc>
                        <a:spcAft>
                          <a:spcPts val="800"/>
                        </a:spcAft>
                      </a:pPr>
                      <a:r>
                        <a:rPr lang="fr-FR" sz="1200" b="0" dirty="0">
                          <a:solidFill>
                            <a:schemeClr val="tx1"/>
                          </a:solidFill>
                          <a:effectLst/>
                        </a:rPr>
                        <a:t>Cuisiner </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solidFill>
                      <a:schemeClr val="accent5">
                        <a:lumMod val="20000"/>
                        <a:lumOff val="80000"/>
                      </a:schemeClr>
                    </a:solidFill>
                  </a:tcPr>
                </a:tc>
                <a:tc>
                  <a:txBody>
                    <a:bodyPr/>
                    <a:lstStyle/>
                    <a:p>
                      <a:pPr>
                        <a:lnSpc>
                          <a:spcPct val="107000"/>
                        </a:lnSpc>
                        <a:spcAft>
                          <a:spcPts val="800"/>
                        </a:spcAft>
                      </a:pPr>
                      <a:r>
                        <a:rPr lang="fr-FR" sz="1200" b="0" dirty="0">
                          <a:solidFill>
                            <a:schemeClr val="tx1"/>
                          </a:solidFill>
                          <a:effectLst/>
                        </a:rPr>
                        <a:t>AMAP</a:t>
                      </a:r>
                    </a:p>
                    <a:p>
                      <a:pPr>
                        <a:lnSpc>
                          <a:spcPct val="107000"/>
                        </a:lnSpc>
                        <a:spcAft>
                          <a:spcPts val="800"/>
                        </a:spcAft>
                      </a:pPr>
                      <a:r>
                        <a:rPr lang="fr-FR" sz="1200" b="0" dirty="0">
                          <a:solidFill>
                            <a:schemeClr val="tx1"/>
                          </a:solidFill>
                          <a:effectLst/>
                        </a:rPr>
                        <a:t>Actions auprès des cantines d’écoles</a:t>
                      </a:r>
                    </a:p>
                    <a:p>
                      <a:pPr>
                        <a:lnSpc>
                          <a:spcPct val="107000"/>
                        </a:lnSpc>
                        <a:spcAft>
                          <a:spcPts val="800"/>
                        </a:spcAft>
                      </a:pPr>
                      <a:r>
                        <a:rPr lang="fr-FR" sz="1200" b="0" dirty="0">
                          <a:solidFill>
                            <a:schemeClr val="tx1"/>
                          </a:solidFill>
                          <a:effectLst/>
                        </a:rPr>
                        <a:t>Jardins partagés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solidFill>
                      <a:schemeClr val="accent5">
                        <a:lumMod val="20000"/>
                        <a:lumOff val="80000"/>
                      </a:schemeClr>
                    </a:solidFill>
                  </a:tcPr>
                </a:tc>
                <a:tc>
                  <a:txBody>
                    <a:bodyPr/>
                    <a:lstStyle/>
                    <a:p>
                      <a:pPr>
                        <a:lnSpc>
                          <a:spcPct val="107000"/>
                        </a:lnSpc>
                        <a:spcAft>
                          <a:spcPts val="800"/>
                        </a:spcAft>
                      </a:pPr>
                      <a:r>
                        <a:rPr lang="fr-FR" sz="1200" b="0" dirty="0">
                          <a:solidFill>
                            <a:schemeClr val="tx1"/>
                          </a:solidFill>
                          <a:effectLst/>
                        </a:rPr>
                        <a:t>Gestion des déchets</a:t>
                      </a:r>
                    </a:p>
                    <a:p>
                      <a:pPr>
                        <a:lnSpc>
                          <a:spcPct val="107000"/>
                        </a:lnSpc>
                        <a:spcAft>
                          <a:spcPts val="800"/>
                        </a:spcAft>
                      </a:pPr>
                      <a:r>
                        <a:rPr lang="fr-FR" sz="1200" b="0" dirty="0">
                          <a:solidFill>
                            <a:schemeClr val="tx1"/>
                          </a:solidFill>
                          <a:effectLst/>
                        </a:rPr>
                        <a:t>Ne pas favoriser les GMS</a:t>
                      </a:r>
                    </a:p>
                    <a:p>
                      <a:pPr>
                        <a:lnSpc>
                          <a:spcPct val="107000"/>
                        </a:lnSpc>
                        <a:spcAft>
                          <a:spcPts val="800"/>
                        </a:spcAft>
                      </a:pPr>
                      <a:r>
                        <a:rPr lang="fr-FR" sz="1200" b="0" dirty="0">
                          <a:solidFill>
                            <a:schemeClr val="tx1"/>
                          </a:solidFill>
                          <a:effectLst/>
                        </a:rPr>
                        <a:t>Réorientation des aides à l’agriculture vers l‘agri bio</a:t>
                      </a:r>
                    </a:p>
                    <a:p>
                      <a:pPr>
                        <a:lnSpc>
                          <a:spcPct val="107000"/>
                        </a:lnSpc>
                        <a:spcAft>
                          <a:spcPts val="800"/>
                        </a:spcAft>
                      </a:pPr>
                      <a:r>
                        <a:rPr lang="fr-FR" sz="1200" b="0" dirty="0">
                          <a:solidFill>
                            <a:schemeClr val="tx1"/>
                          </a:solidFill>
                          <a:effectLst/>
                        </a:rPr>
                        <a:t>polyculture</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solidFill>
                      <a:schemeClr val="accent5">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4" name="Tableau 3"/>
          <p:cNvGraphicFramePr>
            <a:graphicFrameLocks noGrp="1"/>
          </p:cNvGraphicFramePr>
          <p:nvPr>
            <p:extLst>
              <p:ext uri="{D42A27DB-BD31-4B8C-83A1-F6EECF244321}">
                <p14:modId xmlns:p14="http://schemas.microsoft.com/office/powerpoint/2010/main" val="2246227113"/>
              </p:ext>
            </p:extLst>
          </p:nvPr>
        </p:nvGraphicFramePr>
        <p:xfrm>
          <a:off x="1473304" y="2488736"/>
          <a:ext cx="9994900" cy="1581531"/>
        </p:xfrm>
        <a:graphic>
          <a:graphicData uri="http://schemas.openxmlformats.org/drawingml/2006/table">
            <a:tbl>
              <a:tblPr firstRow="1" bandRow="1">
                <a:tableStyleId>{5C22544A-7EE6-4342-B048-85BDC9FD1C3A}</a:tableStyleId>
              </a:tblPr>
              <a:tblGrid>
                <a:gridCol w="1358900">
                  <a:extLst>
                    <a:ext uri="{9D8B030D-6E8A-4147-A177-3AD203B41FA5}">
                      <a16:colId xmlns:a16="http://schemas.microsoft.com/office/drawing/2014/main" val="20000"/>
                    </a:ext>
                  </a:extLst>
                </a:gridCol>
                <a:gridCol w="2578100">
                  <a:extLst>
                    <a:ext uri="{9D8B030D-6E8A-4147-A177-3AD203B41FA5}">
                      <a16:colId xmlns:a16="http://schemas.microsoft.com/office/drawing/2014/main" val="20001"/>
                    </a:ext>
                  </a:extLst>
                </a:gridCol>
                <a:gridCol w="2832100">
                  <a:extLst>
                    <a:ext uri="{9D8B030D-6E8A-4147-A177-3AD203B41FA5}">
                      <a16:colId xmlns:a16="http://schemas.microsoft.com/office/drawing/2014/main" val="20002"/>
                    </a:ext>
                  </a:extLst>
                </a:gridCol>
                <a:gridCol w="3225800">
                  <a:extLst>
                    <a:ext uri="{9D8B030D-6E8A-4147-A177-3AD203B41FA5}">
                      <a16:colId xmlns:a16="http://schemas.microsoft.com/office/drawing/2014/main" val="20003"/>
                    </a:ext>
                  </a:extLst>
                </a:gridCol>
              </a:tblGrid>
              <a:tr h="370840">
                <a:tc>
                  <a:txBody>
                    <a:bodyPr/>
                    <a:lstStyle/>
                    <a:p>
                      <a:pPr>
                        <a:lnSpc>
                          <a:spcPct val="107000"/>
                        </a:lnSpc>
                        <a:spcAft>
                          <a:spcPts val="800"/>
                        </a:spcAft>
                      </a:pPr>
                      <a:r>
                        <a:rPr lang="fr-FR" sz="2400" dirty="0">
                          <a:effectLst/>
                        </a:rPr>
                        <a:t>Biens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fr-FR" sz="1200" b="0" dirty="0">
                          <a:solidFill>
                            <a:schemeClr val="tx1"/>
                          </a:solidFill>
                          <a:effectLst/>
                        </a:rPr>
                        <a:t>Trier ses achats</a:t>
                      </a:r>
                    </a:p>
                    <a:p>
                      <a:pPr>
                        <a:lnSpc>
                          <a:spcPct val="107000"/>
                        </a:lnSpc>
                        <a:spcAft>
                          <a:spcPts val="800"/>
                        </a:spcAft>
                      </a:pPr>
                      <a:r>
                        <a:rPr lang="fr-FR" sz="1200" b="0" dirty="0">
                          <a:solidFill>
                            <a:schemeClr val="tx1"/>
                          </a:solidFill>
                          <a:effectLst/>
                        </a:rPr>
                        <a:t>Changer moins souvent (ordi, vêtements…)</a:t>
                      </a:r>
                    </a:p>
                    <a:p>
                      <a:pPr>
                        <a:lnSpc>
                          <a:spcPct val="107000"/>
                        </a:lnSpc>
                        <a:spcAft>
                          <a:spcPts val="800"/>
                        </a:spcAft>
                      </a:pPr>
                      <a:r>
                        <a:rPr lang="fr-FR" sz="1200" b="0" dirty="0">
                          <a:solidFill>
                            <a:schemeClr val="tx1"/>
                          </a:solidFill>
                          <a:effectLst/>
                        </a:rPr>
                        <a:t>Entretenir</a:t>
                      </a:r>
                    </a:p>
                    <a:p>
                      <a:pPr>
                        <a:lnSpc>
                          <a:spcPct val="107000"/>
                        </a:lnSpc>
                        <a:spcAft>
                          <a:spcPts val="800"/>
                        </a:spcAft>
                      </a:pPr>
                      <a:r>
                        <a:rPr lang="fr-FR" sz="1200" b="0" dirty="0">
                          <a:solidFill>
                            <a:schemeClr val="tx1"/>
                          </a:solidFill>
                          <a:effectLst/>
                        </a:rPr>
                        <a:t>Réparer</a:t>
                      </a:r>
                    </a:p>
                    <a:p>
                      <a:pPr>
                        <a:lnSpc>
                          <a:spcPct val="107000"/>
                        </a:lnSpc>
                        <a:spcAft>
                          <a:spcPts val="800"/>
                        </a:spcAft>
                      </a:pPr>
                      <a:r>
                        <a:rPr lang="fr-FR" sz="1200" b="0" dirty="0">
                          <a:solidFill>
                            <a:schemeClr val="tx1"/>
                          </a:solidFill>
                          <a:effectLst/>
                        </a:rPr>
                        <a:t>Recycler </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40000"/>
                        <a:lumOff val="60000"/>
                      </a:schemeClr>
                    </a:solidFill>
                  </a:tcPr>
                </a:tc>
                <a:tc>
                  <a:txBody>
                    <a:bodyPr/>
                    <a:lstStyle/>
                    <a:p>
                      <a:pPr>
                        <a:lnSpc>
                          <a:spcPct val="107000"/>
                        </a:lnSpc>
                        <a:spcAft>
                          <a:spcPts val="800"/>
                        </a:spcAft>
                      </a:pPr>
                      <a:r>
                        <a:rPr lang="fr-FR" sz="1200" b="0" dirty="0">
                          <a:solidFill>
                            <a:schemeClr val="tx1"/>
                          </a:solidFill>
                          <a:effectLst/>
                        </a:rPr>
                        <a:t>Troc</a:t>
                      </a:r>
                    </a:p>
                    <a:p>
                      <a:pPr>
                        <a:lnSpc>
                          <a:spcPct val="107000"/>
                        </a:lnSpc>
                        <a:spcAft>
                          <a:spcPts val="800"/>
                        </a:spcAft>
                      </a:pPr>
                      <a:r>
                        <a:rPr lang="fr-FR" sz="1200" b="0" dirty="0">
                          <a:solidFill>
                            <a:schemeClr val="tx1"/>
                          </a:solidFill>
                          <a:effectLst/>
                        </a:rPr>
                        <a:t>Monnaies locales</a:t>
                      </a:r>
                    </a:p>
                    <a:p>
                      <a:pPr>
                        <a:lnSpc>
                          <a:spcPct val="107000"/>
                        </a:lnSpc>
                        <a:spcAft>
                          <a:spcPts val="800"/>
                        </a:spcAft>
                      </a:pPr>
                      <a:r>
                        <a:rPr lang="fr-FR" sz="1200" b="0" dirty="0">
                          <a:solidFill>
                            <a:schemeClr val="tx1"/>
                          </a:solidFill>
                          <a:effectLst/>
                        </a:rPr>
                        <a:t>Action des </a:t>
                      </a:r>
                      <a:r>
                        <a:rPr lang="fr-FR" sz="1200" b="0" dirty="0" err="1">
                          <a:solidFill>
                            <a:schemeClr val="tx1"/>
                          </a:solidFill>
                          <a:effectLst/>
                        </a:rPr>
                        <a:t>asso</a:t>
                      </a:r>
                      <a:r>
                        <a:rPr lang="fr-FR" sz="1200" b="0" dirty="0">
                          <a:solidFill>
                            <a:schemeClr val="tx1"/>
                          </a:solidFill>
                          <a:effectLst/>
                        </a:rPr>
                        <a:t>. de consommateurs sur la durée des biens</a:t>
                      </a:r>
                    </a:p>
                    <a:p>
                      <a:pPr>
                        <a:lnSpc>
                          <a:spcPct val="107000"/>
                        </a:lnSpc>
                        <a:spcAft>
                          <a:spcPts val="800"/>
                        </a:spcAft>
                      </a:pPr>
                      <a:r>
                        <a:rPr lang="fr-FR" sz="1200" b="0" dirty="0">
                          <a:solidFill>
                            <a:schemeClr val="tx1"/>
                          </a:solidFill>
                          <a:effectLst/>
                        </a:rPr>
                        <a:t>Ateliers solidaires, cafés </a:t>
                      </a:r>
                      <a:r>
                        <a:rPr lang="fr-FR" sz="1200" b="0" dirty="0" err="1">
                          <a:solidFill>
                            <a:schemeClr val="tx1"/>
                          </a:solidFill>
                          <a:effectLst/>
                        </a:rPr>
                        <a:t>repair</a:t>
                      </a:r>
                      <a:endParaRPr lang="fr-FR" sz="1200" b="0" dirty="0">
                        <a:solidFill>
                          <a:schemeClr val="tx1"/>
                        </a:solidFill>
                        <a:effectLst/>
                      </a:endParaRPr>
                    </a:p>
                    <a:p>
                      <a:pPr>
                        <a:lnSpc>
                          <a:spcPct val="107000"/>
                        </a:lnSpc>
                        <a:spcAft>
                          <a:spcPts val="800"/>
                        </a:spcAft>
                      </a:pPr>
                      <a:r>
                        <a:rPr lang="fr-FR" sz="1200" b="0" dirty="0">
                          <a:solidFill>
                            <a:schemeClr val="tx1"/>
                          </a:solidFill>
                          <a:effectLst/>
                        </a:rPr>
                        <a:t>Partage de matériel</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40000"/>
                        <a:lumOff val="60000"/>
                      </a:schemeClr>
                    </a:solidFill>
                  </a:tcPr>
                </a:tc>
                <a:tc>
                  <a:txBody>
                    <a:bodyPr/>
                    <a:lstStyle/>
                    <a:p>
                      <a:pPr>
                        <a:lnSpc>
                          <a:spcPct val="107000"/>
                        </a:lnSpc>
                        <a:spcAft>
                          <a:spcPts val="800"/>
                        </a:spcAft>
                      </a:pPr>
                      <a:r>
                        <a:rPr lang="fr-FR" sz="1200" b="0" dirty="0">
                          <a:solidFill>
                            <a:schemeClr val="tx1"/>
                          </a:solidFill>
                          <a:effectLst/>
                        </a:rPr>
                        <a:t>Loi sur l’obsolescence</a:t>
                      </a:r>
                    </a:p>
                    <a:p>
                      <a:pPr>
                        <a:lnSpc>
                          <a:spcPct val="107000"/>
                        </a:lnSpc>
                        <a:spcAft>
                          <a:spcPts val="800"/>
                        </a:spcAft>
                      </a:pPr>
                      <a:r>
                        <a:rPr lang="fr-FR" sz="1200" b="0" dirty="0">
                          <a:solidFill>
                            <a:schemeClr val="tx1"/>
                          </a:solidFill>
                          <a:effectLst/>
                        </a:rPr>
                        <a:t>Eco conception pour pouvoir réparer</a:t>
                      </a:r>
                    </a:p>
                    <a:p>
                      <a:pPr>
                        <a:lnSpc>
                          <a:spcPct val="107000"/>
                        </a:lnSpc>
                        <a:spcAft>
                          <a:spcPts val="800"/>
                        </a:spcAft>
                      </a:pPr>
                      <a:r>
                        <a:rPr lang="fr-FR" sz="1200" b="0" dirty="0">
                          <a:solidFill>
                            <a:schemeClr val="tx1"/>
                          </a:solidFill>
                          <a:effectLst/>
                        </a:rPr>
                        <a:t>Locaux collectifs dans l’habitat</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789815127"/>
              </p:ext>
            </p:extLst>
          </p:nvPr>
        </p:nvGraphicFramePr>
        <p:xfrm>
          <a:off x="1473304" y="4051537"/>
          <a:ext cx="9994900" cy="742950"/>
        </p:xfrm>
        <a:graphic>
          <a:graphicData uri="http://schemas.openxmlformats.org/drawingml/2006/table">
            <a:tbl>
              <a:tblPr firstRow="1" bandRow="1">
                <a:tableStyleId>{5C22544A-7EE6-4342-B048-85BDC9FD1C3A}</a:tableStyleId>
              </a:tblPr>
              <a:tblGrid>
                <a:gridCol w="1358900">
                  <a:extLst>
                    <a:ext uri="{9D8B030D-6E8A-4147-A177-3AD203B41FA5}">
                      <a16:colId xmlns:a16="http://schemas.microsoft.com/office/drawing/2014/main" val="20000"/>
                    </a:ext>
                  </a:extLst>
                </a:gridCol>
                <a:gridCol w="2578100">
                  <a:extLst>
                    <a:ext uri="{9D8B030D-6E8A-4147-A177-3AD203B41FA5}">
                      <a16:colId xmlns:a16="http://schemas.microsoft.com/office/drawing/2014/main" val="20001"/>
                    </a:ext>
                  </a:extLst>
                </a:gridCol>
                <a:gridCol w="2832100">
                  <a:extLst>
                    <a:ext uri="{9D8B030D-6E8A-4147-A177-3AD203B41FA5}">
                      <a16:colId xmlns:a16="http://schemas.microsoft.com/office/drawing/2014/main" val="20002"/>
                    </a:ext>
                  </a:extLst>
                </a:gridCol>
                <a:gridCol w="3225800">
                  <a:extLst>
                    <a:ext uri="{9D8B030D-6E8A-4147-A177-3AD203B41FA5}">
                      <a16:colId xmlns:a16="http://schemas.microsoft.com/office/drawing/2014/main" val="20003"/>
                    </a:ext>
                  </a:extLst>
                </a:gridCol>
              </a:tblGrid>
              <a:tr h="370840">
                <a:tc>
                  <a:txBody>
                    <a:bodyPr/>
                    <a:lstStyle/>
                    <a:p>
                      <a:pPr>
                        <a:lnSpc>
                          <a:spcPct val="107000"/>
                        </a:lnSpc>
                        <a:spcAft>
                          <a:spcPts val="800"/>
                        </a:spcAft>
                      </a:pPr>
                      <a:r>
                        <a:rPr lang="fr-FR" sz="2000" dirty="0">
                          <a:effectLst/>
                        </a:rPr>
                        <a:t>Logement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fr-FR" sz="1100" b="0" dirty="0">
                          <a:solidFill>
                            <a:schemeClr val="tx1"/>
                          </a:solidFill>
                          <a:effectLst/>
                        </a:rPr>
                        <a:t>Isoler </a:t>
                      </a:r>
                    </a:p>
                    <a:p>
                      <a:pPr>
                        <a:lnSpc>
                          <a:spcPct val="107000"/>
                        </a:lnSpc>
                        <a:spcAft>
                          <a:spcPts val="800"/>
                        </a:spcAft>
                      </a:pPr>
                      <a:r>
                        <a:rPr lang="fr-FR" sz="1100" b="0" dirty="0">
                          <a:solidFill>
                            <a:schemeClr val="tx1"/>
                          </a:solidFill>
                          <a:effectLst/>
                        </a:rPr>
                        <a:t>Réduire la surface que j’utilise</a:t>
                      </a:r>
                    </a:p>
                    <a:p>
                      <a:pPr>
                        <a:lnSpc>
                          <a:spcPct val="107000"/>
                        </a:lnSpc>
                        <a:spcAft>
                          <a:spcPts val="800"/>
                        </a:spcAft>
                      </a:pPr>
                      <a:r>
                        <a:rPr lang="fr-FR" sz="1100" b="0" dirty="0">
                          <a:solidFill>
                            <a:schemeClr val="tx1"/>
                          </a:solidFill>
                          <a:effectLst/>
                        </a:rPr>
                        <a:t>Partager </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20000"/>
                        <a:lumOff val="80000"/>
                      </a:schemeClr>
                    </a:solidFill>
                  </a:tcPr>
                </a:tc>
                <a:tc>
                  <a:txBody>
                    <a:bodyPr/>
                    <a:lstStyle/>
                    <a:p>
                      <a:pPr>
                        <a:lnSpc>
                          <a:spcPct val="107000"/>
                        </a:lnSpc>
                        <a:spcAft>
                          <a:spcPts val="800"/>
                        </a:spcAft>
                      </a:pPr>
                      <a:r>
                        <a:rPr lang="fr-FR" sz="1100" b="0" dirty="0">
                          <a:solidFill>
                            <a:schemeClr val="tx1"/>
                          </a:solidFill>
                          <a:effectLst/>
                        </a:rPr>
                        <a:t>Partager </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20000"/>
                        <a:lumOff val="80000"/>
                      </a:schemeClr>
                    </a:solidFill>
                  </a:tcPr>
                </a:tc>
                <a:tc>
                  <a:txBody>
                    <a:bodyPr/>
                    <a:lstStyle/>
                    <a:p>
                      <a:pPr>
                        <a:lnSpc>
                          <a:spcPct val="107000"/>
                        </a:lnSpc>
                        <a:spcAft>
                          <a:spcPts val="800"/>
                        </a:spcAft>
                      </a:pPr>
                      <a:r>
                        <a:rPr lang="fr-FR" sz="1100" b="0" dirty="0">
                          <a:solidFill>
                            <a:schemeClr val="tx1"/>
                          </a:solidFill>
                          <a:effectLst/>
                        </a:rPr>
                        <a:t>Aides financières à l’isolation</a:t>
                      </a:r>
                    </a:p>
                    <a:p>
                      <a:pPr>
                        <a:lnSpc>
                          <a:spcPct val="107000"/>
                        </a:lnSpc>
                        <a:spcAft>
                          <a:spcPts val="800"/>
                        </a:spcAft>
                      </a:pPr>
                      <a:r>
                        <a:rPr lang="fr-FR" sz="1100" b="0" dirty="0">
                          <a:solidFill>
                            <a:schemeClr val="tx1"/>
                          </a:solidFill>
                          <a:effectLst/>
                        </a:rPr>
                        <a:t>Limiter la croissance urbaine sur les terres agricoles</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3239790613"/>
              </p:ext>
            </p:extLst>
          </p:nvPr>
        </p:nvGraphicFramePr>
        <p:xfrm>
          <a:off x="1473304" y="4814797"/>
          <a:ext cx="9994900" cy="1304925"/>
        </p:xfrm>
        <a:graphic>
          <a:graphicData uri="http://schemas.openxmlformats.org/drawingml/2006/table">
            <a:tbl>
              <a:tblPr firstRow="1" bandRow="1">
                <a:tableStyleId>{5C22544A-7EE6-4342-B048-85BDC9FD1C3A}</a:tableStyleId>
              </a:tblPr>
              <a:tblGrid>
                <a:gridCol w="1358900">
                  <a:extLst>
                    <a:ext uri="{9D8B030D-6E8A-4147-A177-3AD203B41FA5}">
                      <a16:colId xmlns:a16="http://schemas.microsoft.com/office/drawing/2014/main" val="20000"/>
                    </a:ext>
                  </a:extLst>
                </a:gridCol>
                <a:gridCol w="2578100">
                  <a:extLst>
                    <a:ext uri="{9D8B030D-6E8A-4147-A177-3AD203B41FA5}">
                      <a16:colId xmlns:a16="http://schemas.microsoft.com/office/drawing/2014/main" val="20001"/>
                    </a:ext>
                  </a:extLst>
                </a:gridCol>
                <a:gridCol w="2832100">
                  <a:extLst>
                    <a:ext uri="{9D8B030D-6E8A-4147-A177-3AD203B41FA5}">
                      <a16:colId xmlns:a16="http://schemas.microsoft.com/office/drawing/2014/main" val="20002"/>
                    </a:ext>
                  </a:extLst>
                </a:gridCol>
                <a:gridCol w="3225800">
                  <a:extLst>
                    <a:ext uri="{9D8B030D-6E8A-4147-A177-3AD203B41FA5}">
                      <a16:colId xmlns:a16="http://schemas.microsoft.com/office/drawing/2014/main" val="20003"/>
                    </a:ext>
                  </a:extLst>
                </a:gridCol>
              </a:tblGrid>
              <a:tr h="370840">
                <a:tc>
                  <a:txBody>
                    <a:bodyPr/>
                    <a:lstStyle/>
                    <a:p>
                      <a:pPr>
                        <a:lnSpc>
                          <a:spcPct val="107000"/>
                        </a:lnSpc>
                        <a:spcAft>
                          <a:spcPts val="800"/>
                        </a:spcAft>
                      </a:pPr>
                      <a:r>
                        <a:rPr lang="fr-FR" sz="2000" dirty="0">
                          <a:effectLst/>
                        </a:rPr>
                        <a:t>Transports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fr-FR" sz="1100" b="0" dirty="0">
                          <a:solidFill>
                            <a:schemeClr val="tx1"/>
                          </a:solidFill>
                          <a:effectLst/>
                        </a:rPr>
                        <a:t>Ralentir </a:t>
                      </a:r>
                    </a:p>
                    <a:p>
                      <a:pPr>
                        <a:lnSpc>
                          <a:spcPct val="107000"/>
                        </a:lnSpc>
                        <a:spcAft>
                          <a:spcPts val="800"/>
                        </a:spcAft>
                      </a:pPr>
                      <a:r>
                        <a:rPr lang="fr-FR" sz="1100" b="0" dirty="0">
                          <a:solidFill>
                            <a:schemeClr val="tx1"/>
                          </a:solidFill>
                          <a:effectLst/>
                        </a:rPr>
                        <a:t>Se déplacer moins</a:t>
                      </a:r>
                    </a:p>
                    <a:p>
                      <a:pPr>
                        <a:lnSpc>
                          <a:spcPct val="107000"/>
                        </a:lnSpc>
                        <a:spcAft>
                          <a:spcPts val="800"/>
                        </a:spcAft>
                      </a:pPr>
                      <a:r>
                        <a:rPr lang="fr-FR" sz="1100" b="0" dirty="0">
                          <a:solidFill>
                            <a:schemeClr val="tx1"/>
                          </a:solidFill>
                          <a:effectLst/>
                        </a:rPr>
                        <a:t>Utiliser le vélo</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40000"/>
                        <a:lumOff val="60000"/>
                      </a:schemeClr>
                    </a:solidFill>
                  </a:tcPr>
                </a:tc>
                <a:tc>
                  <a:txBody>
                    <a:bodyPr/>
                    <a:lstStyle/>
                    <a:p>
                      <a:pPr>
                        <a:lnSpc>
                          <a:spcPct val="107000"/>
                        </a:lnSpc>
                        <a:spcAft>
                          <a:spcPts val="800"/>
                        </a:spcAft>
                      </a:pPr>
                      <a:r>
                        <a:rPr lang="fr-FR" sz="1100" b="0" dirty="0">
                          <a:solidFill>
                            <a:schemeClr val="tx1"/>
                          </a:solidFill>
                          <a:effectLst/>
                        </a:rPr>
                        <a:t>Co voiturage</a:t>
                      </a:r>
                    </a:p>
                    <a:p>
                      <a:pPr>
                        <a:lnSpc>
                          <a:spcPct val="107000"/>
                        </a:lnSpc>
                        <a:spcAft>
                          <a:spcPts val="800"/>
                        </a:spcAft>
                      </a:pPr>
                      <a:r>
                        <a:rPr lang="fr-FR" sz="1100" b="0" dirty="0">
                          <a:solidFill>
                            <a:schemeClr val="tx1"/>
                          </a:solidFill>
                          <a:effectLst/>
                        </a:rPr>
                        <a:t>Supprimer les aides aux lignes d’avion </a:t>
                      </a:r>
                      <a:r>
                        <a:rPr lang="fr-FR" sz="1100" b="0" dirty="0" err="1">
                          <a:solidFill>
                            <a:schemeClr val="tx1"/>
                          </a:solidFill>
                          <a:effectLst/>
                        </a:rPr>
                        <a:t>low</a:t>
                      </a:r>
                      <a:r>
                        <a:rPr lang="fr-FR" sz="1100" b="0" dirty="0">
                          <a:solidFill>
                            <a:schemeClr val="tx1"/>
                          </a:solidFill>
                          <a:effectLst/>
                        </a:rPr>
                        <a:t> </a:t>
                      </a:r>
                      <a:r>
                        <a:rPr lang="fr-FR" sz="1100" b="0" dirty="0" err="1">
                          <a:solidFill>
                            <a:schemeClr val="tx1"/>
                          </a:solidFill>
                          <a:effectLst/>
                        </a:rPr>
                        <a:t>cost</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40000"/>
                        <a:lumOff val="60000"/>
                      </a:schemeClr>
                    </a:solidFill>
                  </a:tcPr>
                </a:tc>
                <a:tc>
                  <a:txBody>
                    <a:bodyPr/>
                    <a:lstStyle/>
                    <a:p>
                      <a:pPr>
                        <a:lnSpc>
                          <a:spcPct val="107000"/>
                        </a:lnSpc>
                        <a:spcAft>
                          <a:spcPts val="800"/>
                        </a:spcAft>
                      </a:pPr>
                      <a:r>
                        <a:rPr lang="fr-FR" sz="1100" b="0" dirty="0">
                          <a:solidFill>
                            <a:schemeClr val="tx1"/>
                          </a:solidFill>
                          <a:effectLst/>
                        </a:rPr>
                        <a:t>Aménagement du territoire</a:t>
                      </a:r>
                    </a:p>
                    <a:p>
                      <a:pPr>
                        <a:lnSpc>
                          <a:spcPct val="107000"/>
                        </a:lnSpc>
                        <a:spcAft>
                          <a:spcPts val="800"/>
                        </a:spcAft>
                      </a:pPr>
                      <a:r>
                        <a:rPr lang="fr-FR" sz="1100" b="0" dirty="0">
                          <a:solidFill>
                            <a:schemeClr val="tx1"/>
                          </a:solidFill>
                          <a:effectLst/>
                        </a:rPr>
                        <a:t>Télé travail</a:t>
                      </a:r>
                    </a:p>
                    <a:p>
                      <a:pPr>
                        <a:lnSpc>
                          <a:spcPct val="107000"/>
                        </a:lnSpc>
                        <a:spcAft>
                          <a:spcPts val="800"/>
                        </a:spcAft>
                      </a:pPr>
                      <a:r>
                        <a:rPr lang="fr-FR" sz="1100" b="0" dirty="0">
                          <a:solidFill>
                            <a:schemeClr val="tx1"/>
                          </a:solidFill>
                          <a:effectLst/>
                        </a:rPr>
                        <a:t>Transports en commun (dont train !)</a:t>
                      </a:r>
                    </a:p>
                    <a:p>
                      <a:pPr>
                        <a:lnSpc>
                          <a:spcPct val="107000"/>
                        </a:lnSpc>
                        <a:spcAft>
                          <a:spcPts val="800"/>
                        </a:spcAft>
                      </a:pPr>
                      <a:r>
                        <a:rPr lang="fr-FR" sz="1100" b="0" dirty="0">
                          <a:solidFill>
                            <a:schemeClr val="tx1"/>
                          </a:solidFill>
                          <a:effectLst/>
                        </a:rPr>
                        <a:t>Taxer le kérosène des avions</a:t>
                      </a:r>
                    </a:p>
                    <a:p>
                      <a:pPr>
                        <a:lnSpc>
                          <a:spcPct val="107000"/>
                        </a:lnSpc>
                        <a:spcAft>
                          <a:spcPts val="800"/>
                        </a:spcAft>
                      </a:pPr>
                      <a:r>
                        <a:rPr lang="fr-FR" sz="1100" b="0" dirty="0">
                          <a:solidFill>
                            <a:schemeClr val="tx1"/>
                          </a:solidFill>
                          <a:effectLst/>
                        </a:rPr>
                        <a:t>Réduire lignes avion intra continentales</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2801224098"/>
              </p:ext>
            </p:extLst>
          </p:nvPr>
        </p:nvGraphicFramePr>
        <p:xfrm>
          <a:off x="1473304" y="6140032"/>
          <a:ext cx="9994900" cy="461963"/>
        </p:xfrm>
        <a:graphic>
          <a:graphicData uri="http://schemas.openxmlformats.org/drawingml/2006/table">
            <a:tbl>
              <a:tblPr firstRow="1" bandRow="1">
                <a:tableStyleId>{5C22544A-7EE6-4342-B048-85BDC9FD1C3A}</a:tableStyleId>
              </a:tblPr>
              <a:tblGrid>
                <a:gridCol w="1358900">
                  <a:extLst>
                    <a:ext uri="{9D8B030D-6E8A-4147-A177-3AD203B41FA5}">
                      <a16:colId xmlns:a16="http://schemas.microsoft.com/office/drawing/2014/main" val="20000"/>
                    </a:ext>
                  </a:extLst>
                </a:gridCol>
                <a:gridCol w="2578100">
                  <a:extLst>
                    <a:ext uri="{9D8B030D-6E8A-4147-A177-3AD203B41FA5}">
                      <a16:colId xmlns:a16="http://schemas.microsoft.com/office/drawing/2014/main" val="20001"/>
                    </a:ext>
                  </a:extLst>
                </a:gridCol>
                <a:gridCol w="2832100">
                  <a:extLst>
                    <a:ext uri="{9D8B030D-6E8A-4147-A177-3AD203B41FA5}">
                      <a16:colId xmlns:a16="http://schemas.microsoft.com/office/drawing/2014/main" val="20002"/>
                    </a:ext>
                  </a:extLst>
                </a:gridCol>
                <a:gridCol w="3225800">
                  <a:extLst>
                    <a:ext uri="{9D8B030D-6E8A-4147-A177-3AD203B41FA5}">
                      <a16:colId xmlns:a16="http://schemas.microsoft.com/office/drawing/2014/main" val="20003"/>
                    </a:ext>
                  </a:extLst>
                </a:gridCol>
              </a:tblGrid>
              <a:tr h="370840">
                <a:tc>
                  <a:txBody>
                    <a:bodyPr/>
                    <a:lstStyle/>
                    <a:p>
                      <a:pPr>
                        <a:lnSpc>
                          <a:spcPct val="107000"/>
                        </a:lnSpc>
                        <a:spcAft>
                          <a:spcPts val="800"/>
                        </a:spcAft>
                      </a:pPr>
                      <a:r>
                        <a:rPr lang="fr-FR" sz="2000" dirty="0">
                          <a:effectLst/>
                        </a:rPr>
                        <a:t>Services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spcAft>
                          <a:spcPts val="800"/>
                        </a:spcAft>
                      </a:pPr>
                      <a:r>
                        <a:rPr lang="fr-FR" sz="1100" b="0" dirty="0">
                          <a:solidFill>
                            <a:schemeClr val="tx1"/>
                          </a:solidFill>
                          <a:effectLst/>
                        </a:rPr>
                        <a:t>Limiter les envois de mails, les téléchargements, stockage cloud</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20000"/>
                        <a:lumOff val="80000"/>
                      </a:schemeClr>
                    </a:solidFill>
                  </a:tcPr>
                </a:tc>
                <a:tc>
                  <a:txBody>
                    <a:bodyPr/>
                    <a:lstStyle/>
                    <a:p>
                      <a:pPr>
                        <a:lnSpc>
                          <a:spcPct val="107000"/>
                        </a:lnSpc>
                        <a:spcAft>
                          <a:spcPts val="800"/>
                        </a:spcAft>
                      </a:pPr>
                      <a:r>
                        <a:rPr lang="fr-FR" sz="1100" b="0" dirty="0">
                          <a:solidFill>
                            <a:schemeClr val="tx1"/>
                          </a:solidFill>
                          <a:effectLst/>
                        </a:rPr>
                        <a:t> </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20000"/>
                        <a:lumOff val="80000"/>
                      </a:schemeClr>
                    </a:solidFill>
                  </a:tcPr>
                </a:tc>
                <a:tc>
                  <a:txBody>
                    <a:bodyPr/>
                    <a:lstStyle/>
                    <a:p>
                      <a:pPr>
                        <a:lnSpc>
                          <a:spcPct val="107000"/>
                        </a:lnSpc>
                        <a:spcAft>
                          <a:spcPts val="800"/>
                        </a:spcAft>
                      </a:pPr>
                      <a:r>
                        <a:rPr lang="fr-FR" sz="1100" b="0" dirty="0">
                          <a:solidFill>
                            <a:schemeClr val="tx1"/>
                          </a:solidFill>
                          <a:effectLst/>
                        </a:rPr>
                        <a:t>Loi sur les réseaux de flux (3G, 4G…), </a:t>
                      </a:r>
                    </a:p>
                    <a:p>
                      <a:pPr>
                        <a:lnSpc>
                          <a:spcPct val="107000"/>
                        </a:lnSpc>
                        <a:spcAft>
                          <a:spcPts val="800"/>
                        </a:spcAft>
                      </a:pPr>
                      <a:r>
                        <a:rPr lang="fr-FR" sz="1100" b="0" dirty="0">
                          <a:solidFill>
                            <a:schemeClr val="tx1"/>
                          </a:solidFill>
                          <a:effectLst/>
                        </a:rPr>
                        <a:t>Créer des zones blanches</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410672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fr-FR" altLang="fr-FR"/>
              <a:t>Pour en savoir plus</a:t>
            </a:r>
          </a:p>
        </p:txBody>
      </p:sp>
      <p:sp>
        <p:nvSpPr>
          <p:cNvPr id="69635" name="Rectangle 3"/>
          <p:cNvSpPr>
            <a:spLocks noGrp="1" noChangeArrowheads="1"/>
          </p:cNvSpPr>
          <p:nvPr>
            <p:ph type="body" idx="1"/>
          </p:nvPr>
        </p:nvSpPr>
        <p:spPr/>
        <p:txBody>
          <a:bodyPr/>
          <a:lstStyle/>
          <a:p>
            <a:r>
              <a:rPr lang="fr-FR" altLang="fr-FR" sz="2400" dirty="0"/>
              <a:t>Rapport Planète vivante http://www.wwf.fr</a:t>
            </a:r>
          </a:p>
          <a:p>
            <a:r>
              <a:rPr lang="fr-FR" altLang="fr-FR" sz="2400" dirty="0"/>
              <a:t>GFN http://www.footprintnetwork.org</a:t>
            </a:r>
          </a:p>
          <a:p>
            <a:r>
              <a:rPr lang="fr-FR" altLang="fr-FR" sz="2400" dirty="0"/>
              <a:t>Laurent-Jolia-Ferrier et Tania </a:t>
            </a:r>
            <a:r>
              <a:rPr lang="fr-FR" altLang="fr-FR" sz="2400" dirty="0" err="1"/>
              <a:t>Villy</a:t>
            </a:r>
            <a:r>
              <a:rPr lang="fr-FR" altLang="fr-FR" sz="2400" dirty="0"/>
              <a:t>, </a:t>
            </a:r>
            <a:r>
              <a:rPr lang="fr-FR" altLang="fr-FR" sz="2400" i="1" dirty="0"/>
              <a:t>L’empreinte écologique</a:t>
            </a:r>
            <a:r>
              <a:rPr lang="fr-FR" altLang="fr-FR" sz="2400" dirty="0"/>
              <a:t>, SAP éd., Lyon, 2006</a:t>
            </a:r>
          </a:p>
          <a:p>
            <a:r>
              <a:rPr lang="fr-FR" altLang="fr-FR" sz="2400" dirty="0"/>
              <a:t>Aurélien Boutaud (</a:t>
            </a:r>
            <a:r>
              <a:rPr lang="fr-FR" altLang="fr-FR" sz="2400" dirty="0" err="1"/>
              <a:t>dir</a:t>
            </a:r>
            <a:r>
              <a:rPr lang="fr-FR" altLang="fr-FR" sz="2400" dirty="0"/>
              <a:t>)</a:t>
            </a:r>
            <a:r>
              <a:rPr lang="fr-FR" altLang="fr-FR" sz="2400" i="1" dirty="0"/>
              <a:t> L’empreinte écologique, </a:t>
            </a:r>
            <a:r>
              <a:rPr lang="fr-FR" altLang="fr-FR" sz="2400" dirty="0"/>
              <a:t>Repères,</a:t>
            </a:r>
            <a:r>
              <a:rPr lang="fr-FR" altLang="fr-FR" sz="2400" i="1" dirty="0"/>
              <a:t> </a:t>
            </a:r>
            <a:r>
              <a:rPr lang="fr-FR" altLang="fr-FR" sz="2400" dirty="0"/>
              <a:t>La découverte, 2009</a:t>
            </a:r>
          </a:p>
        </p:txBody>
      </p:sp>
    </p:spTree>
    <p:extLst>
      <p:ext uri="{BB962C8B-B14F-4D97-AF65-F5344CB8AC3E}">
        <p14:creationId xmlns:p14="http://schemas.microsoft.com/office/powerpoint/2010/main" val="3636429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2782153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6"/>
          <p:cNvSpPr>
            <a:spLocks noGrp="1" noChangeArrowheads="1"/>
          </p:cNvSpPr>
          <p:nvPr>
            <p:ph type="sldNum" sz="quarter" idx="12"/>
          </p:nvPr>
        </p:nvSpPr>
        <p:spPr>
          <a:ln/>
        </p:spPr>
        <p:txBody>
          <a:bodyPr/>
          <a:lstStyle/>
          <a:p>
            <a:fld id="{F9FC940F-B251-4853-B002-5771D500FA65}" type="slidenum">
              <a:rPr lang="fr-FR" altLang="fr-FR"/>
              <a:pPr/>
              <a:t>14</a:t>
            </a:fld>
            <a:endParaRPr lang="fr-FR" altLang="fr-FR"/>
          </a:p>
        </p:txBody>
      </p:sp>
      <p:sp>
        <p:nvSpPr>
          <p:cNvPr id="65538" name="Rectangle 2"/>
          <p:cNvSpPr>
            <a:spLocks noGrp="1" noChangeArrowheads="1"/>
          </p:cNvSpPr>
          <p:nvPr>
            <p:ph type="title"/>
          </p:nvPr>
        </p:nvSpPr>
        <p:spPr>
          <a:xfrm>
            <a:off x="838200" y="365126"/>
            <a:ext cx="10515600" cy="542926"/>
          </a:xfrm>
        </p:spPr>
        <p:txBody>
          <a:bodyPr>
            <a:normAutofit fontScale="90000"/>
          </a:bodyPr>
          <a:lstStyle/>
          <a:p>
            <a:r>
              <a:rPr lang="fr-FR" altLang="fr-FR" dirty="0"/>
              <a:t>Encore un effort !</a:t>
            </a:r>
          </a:p>
        </p:txBody>
      </p:sp>
      <p:graphicFrame>
        <p:nvGraphicFramePr>
          <p:cNvPr id="65539" name="Object 3"/>
          <p:cNvGraphicFramePr>
            <a:graphicFrameLocks noGrp="1" noChangeAspect="1"/>
          </p:cNvGraphicFramePr>
          <p:nvPr>
            <p:ph idx="1"/>
          </p:nvPr>
        </p:nvGraphicFramePr>
        <p:xfrm>
          <a:off x="1524000" y="1089025"/>
          <a:ext cx="9144000" cy="5632450"/>
        </p:xfrm>
        <a:graphic>
          <a:graphicData uri="http://schemas.openxmlformats.org/presentationml/2006/ole">
            <mc:AlternateContent xmlns:mc="http://schemas.openxmlformats.org/markup-compatibility/2006">
              <mc:Choice xmlns:v="urn:schemas-microsoft-com:vml" Requires="v">
                <p:oleObj spid="_x0000_s7179" name="Graphique" r:id="rId3" imgW="4143375" imgH="2552700" progId="Excel.Chart.8">
                  <p:embed/>
                </p:oleObj>
              </mc:Choice>
              <mc:Fallback>
                <p:oleObj name="Graphique" r:id="rId3" imgW="4143375" imgH="255270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089025"/>
                        <a:ext cx="9144000" cy="5632450"/>
                      </a:xfrm>
                      <a:prstGeom prst="rect">
                        <a:avLst/>
                      </a:prstGeom>
                    </p:spPr>
                  </p:pic>
                </p:oleObj>
              </mc:Fallback>
            </mc:AlternateContent>
          </a:graphicData>
        </a:graphic>
      </p:graphicFrame>
      <p:sp>
        <p:nvSpPr>
          <p:cNvPr id="65541" name="Line 5"/>
          <p:cNvSpPr>
            <a:spLocks noChangeShapeType="1"/>
          </p:cNvSpPr>
          <p:nvPr/>
        </p:nvSpPr>
        <p:spPr bwMode="auto">
          <a:xfrm flipH="1">
            <a:off x="7823200" y="2420939"/>
            <a:ext cx="1225550" cy="503237"/>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fr-FR"/>
          </a:p>
        </p:txBody>
      </p:sp>
      <p:sp>
        <p:nvSpPr>
          <p:cNvPr id="65542" name="Line 6"/>
          <p:cNvSpPr>
            <a:spLocks noChangeShapeType="1"/>
          </p:cNvSpPr>
          <p:nvPr/>
        </p:nvSpPr>
        <p:spPr bwMode="auto">
          <a:xfrm>
            <a:off x="3935414" y="2924175"/>
            <a:ext cx="1512887" cy="0"/>
          </a:xfrm>
          <a:prstGeom prst="line">
            <a:avLst/>
          </a:prstGeom>
          <a:noFill/>
          <a:ln w="28575">
            <a:solidFill>
              <a:srgbClr val="FF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fr-FR"/>
          </a:p>
        </p:txBody>
      </p:sp>
      <p:sp>
        <p:nvSpPr>
          <p:cNvPr id="65543" name="Line 7"/>
          <p:cNvSpPr>
            <a:spLocks noChangeShapeType="1"/>
          </p:cNvSpPr>
          <p:nvPr/>
        </p:nvSpPr>
        <p:spPr bwMode="auto">
          <a:xfrm>
            <a:off x="5519739" y="3644900"/>
            <a:ext cx="1296987" cy="0"/>
          </a:xfrm>
          <a:prstGeom prst="line">
            <a:avLst/>
          </a:prstGeom>
          <a:noFill/>
          <a:ln w="28575">
            <a:solidFill>
              <a:srgbClr val="FF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endParaRPr lang="fr-FR"/>
          </a:p>
        </p:txBody>
      </p:sp>
      <p:sp>
        <p:nvSpPr>
          <p:cNvPr id="65544" name="Line 8"/>
          <p:cNvSpPr>
            <a:spLocks noChangeShapeType="1"/>
          </p:cNvSpPr>
          <p:nvPr/>
        </p:nvSpPr>
        <p:spPr bwMode="auto">
          <a:xfrm>
            <a:off x="5375275" y="2852738"/>
            <a:ext cx="215900" cy="792162"/>
          </a:xfrm>
          <a:prstGeom prst="line">
            <a:avLst/>
          </a:prstGeom>
          <a:noFill/>
          <a:ln w="28575">
            <a:solidFill>
              <a:srgbClr val="FF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fr-FR"/>
          </a:p>
        </p:txBody>
      </p:sp>
      <p:sp>
        <p:nvSpPr>
          <p:cNvPr id="65545" name="Line 9"/>
          <p:cNvSpPr>
            <a:spLocks noChangeShapeType="1"/>
          </p:cNvSpPr>
          <p:nvPr/>
        </p:nvSpPr>
        <p:spPr bwMode="auto">
          <a:xfrm>
            <a:off x="7032625" y="4437063"/>
            <a:ext cx="1296988" cy="0"/>
          </a:xfrm>
          <a:prstGeom prst="line">
            <a:avLst/>
          </a:prstGeom>
          <a:noFill/>
          <a:ln w="28575">
            <a:solidFill>
              <a:srgbClr val="FF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endParaRPr lang="fr-FR"/>
          </a:p>
        </p:txBody>
      </p:sp>
      <p:sp>
        <p:nvSpPr>
          <p:cNvPr id="65546" name="Line 10"/>
          <p:cNvSpPr>
            <a:spLocks noChangeShapeType="1"/>
          </p:cNvSpPr>
          <p:nvPr/>
        </p:nvSpPr>
        <p:spPr bwMode="auto">
          <a:xfrm>
            <a:off x="3719513" y="2636839"/>
            <a:ext cx="215900" cy="287337"/>
          </a:xfrm>
          <a:prstGeom prst="line">
            <a:avLst/>
          </a:prstGeom>
          <a:noFill/>
          <a:ln w="28575">
            <a:solidFill>
              <a:srgbClr val="FF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fr-FR"/>
          </a:p>
        </p:txBody>
      </p:sp>
      <p:sp>
        <p:nvSpPr>
          <p:cNvPr id="65547" name="Line 11"/>
          <p:cNvSpPr>
            <a:spLocks noChangeShapeType="1"/>
          </p:cNvSpPr>
          <p:nvPr/>
        </p:nvSpPr>
        <p:spPr bwMode="auto">
          <a:xfrm>
            <a:off x="6816725" y="3644901"/>
            <a:ext cx="215900" cy="792163"/>
          </a:xfrm>
          <a:prstGeom prst="line">
            <a:avLst/>
          </a:prstGeom>
          <a:noFill/>
          <a:ln w="28575">
            <a:solidFill>
              <a:srgbClr val="FF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fr-FR"/>
          </a:p>
        </p:txBody>
      </p:sp>
      <p:sp>
        <p:nvSpPr>
          <p:cNvPr id="65548" name="Text Box 6"/>
          <p:cNvSpPr txBox="1">
            <a:spLocks noChangeArrowheads="1"/>
          </p:cNvSpPr>
          <p:nvPr/>
        </p:nvSpPr>
        <p:spPr bwMode="auto">
          <a:xfrm>
            <a:off x="1774826" y="1628776"/>
            <a:ext cx="165576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Franklin Gothic Demi Cond" pitchFamily="34" charset="0"/>
                <a:ea typeface="ＭＳ Ｐゴシック" panose="020B0600070205080204" pitchFamily="34" charset="-128"/>
              </a:defRPr>
            </a:lvl1pPr>
            <a:lvl2pPr marL="37931725" indent="-37474525" eaLnBrk="0" hangingPunct="0">
              <a:defRPr sz="2400">
                <a:solidFill>
                  <a:schemeClr val="tx1"/>
                </a:solidFill>
                <a:latin typeface="Franklin Gothic Demi Cond" pitchFamily="34" charset="0"/>
                <a:ea typeface="ＭＳ Ｐゴシック" panose="020B0600070205080204" pitchFamily="34" charset="-128"/>
              </a:defRPr>
            </a:lvl2pPr>
            <a:lvl3pPr eaLnBrk="0" hangingPunct="0">
              <a:defRPr sz="2400">
                <a:solidFill>
                  <a:schemeClr val="tx1"/>
                </a:solidFill>
                <a:latin typeface="Franklin Gothic Demi Cond" pitchFamily="34" charset="0"/>
                <a:ea typeface="ＭＳ Ｐゴシック" panose="020B0600070205080204" pitchFamily="34" charset="-128"/>
              </a:defRPr>
            </a:lvl3pPr>
            <a:lvl4pPr eaLnBrk="0" hangingPunct="0">
              <a:defRPr sz="2400">
                <a:solidFill>
                  <a:schemeClr val="tx1"/>
                </a:solidFill>
                <a:latin typeface="Franklin Gothic Demi Cond" pitchFamily="34" charset="0"/>
                <a:ea typeface="ＭＳ Ｐゴシック" panose="020B0600070205080204" pitchFamily="34" charset="-128"/>
              </a:defRPr>
            </a:lvl4pPr>
            <a:lvl5pPr eaLnBrk="0" hangingPunct="0">
              <a:defRPr sz="2400">
                <a:solidFill>
                  <a:schemeClr val="tx1"/>
                </a:solidFill>
                <a:latin typeface="Franklin Gothic Demi Cond"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Franklin Gothic Demi Cond"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Franklin Gothic Demi Cond"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Franklin Gothic Demi Cond"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Franklin Gothic Demi Cond" pitchFamily="34" charset="0"/>
                <a:ea typeface="ＭＳ Ｐゴシック" panose="020B0600070205080204" pitchFamily="34" charset="-128"/>
              </a:defRPr>
            </a:lvl9pPr>
          </a:lstStyle>
          <a:p>
            <a:pPr eaLnBrk="1" hangingPunct="1">
              <a:spcBef>
                <a:spcPct val="50000"/>
              </a:spcBef>
            </a:pPr>
            <a:r>
              <a:rPr lang="fr-FR" altLang="fr-FR" sz="2000"/>
              <a:t>Gha/habitant</a:t>
            </a:r>
          </a:p>
        </p:txBody>
      </p:sp>
    </p:spTree>
    <p:extLst>
      <p:ext uri="{BB962C8B-B14F-4D97-AF65-F5344CB8AC3E}">
        <p14:creationId xmlns:p14="http://schemas.microsoft.com/office/powerpoint/2010/main" val="429151102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783</TotalTime>
  <Words>663</Words>
  <Application>Microsoft Office PowerPoint</Application>
  <PresentationFormat>Grand écran</PresentationFormat>
  <Paragraphs>107</Paragraphs>
  <Slides>14</Slides>
  <Notes>3</Notes>
  <HiddenSlides>0</HiddenSlides>
  <MMClips>0</MMClips>
  <ScaleCrop>false</ScaleCrop>
  <HeadingPairs>
    <vt:vector size="8" baseType="variant">
      <vt:variant>
        <vt:lpstr>Polices utilisées</vt:lpstr>
      </vt:variant>
      <vt:variant>
        <vt:i4>5</vt:i4>
      </vt:variant>
      <vt:variant>
        <vt:lpstr>Thème</vt:lpstr>
      </vt:variant>
      <vt:variant>
        <vt:i4>1</vt:i4>
      </vt:variant>
      <vt:variant>
        <vt:lpstr>Serveurs OLE incorporés</vt:lpstr>
      </vt:variant>
      <vt:variant>
        <vt:i4>1</vt:i4>
      </vt:variant>
      <vt:variant>
        <vt:lpstr>Titres des diapositives</vt:lpstr>
      </vt:variant>
      <vt:variant>
        <vt:i4>14</vt:i4>
      </vt:variant>
    </vt:vector>
  </HeadingPairs>
  <TitlesOfParts>
    <vt:vector size="21" baseType="lpstr">
      <vt:lpstr>Arial</vt:lpstr>
      <vt:lpstr>Calibri</vt:lpstr>
      <vt:lpstr>Calibri Light</vt:lpstr>
      <vt:lpstr>Franklin Gothic Demi Cond</vt:lpstr>
      <vt:lpstr>Times New Roman</vt:lpstr>
      <vt:lpstr>Thème Office</vt:lpstr>
      <vt:lpstr>Graphique</vt:lpstr>
      <vt:lpstr>L’empreinte écologique</vt:lpstr>
      <vt:lpstr>Qu’est-ce que la justice ?</vt:lpstr>
      <vt:lpstr>L’empreinte moyenne par habitant en France (2003)</vt:lpstr>
      <vt:lpstr>À comparer à la biocapacité France 2013</vt:lpstr>
      <vt:lpstr>Pourquoi peut-on  dépasser notre biocapacité ?</vt:lpstr>
      <vt:lpstr>Présentation PowerPoint</vt:lpstr>
      <vt:lpstr>Présentation PowerPoint</vt:lpstr>
      <vt:lpstr>Présentation PowerPoint</vt:lpstr>
      <vt:lpstr>Présentation PowerPoint</vt:lpstr>
      <vt:lpstr>Présentation PowerPoint</vt:lpstr>
      <vt:lpstr>Présentation PowerPoint</vt:lpstr>
      <vt:lpstr>Pour en savoir plus</vt:lpstr>
      <vt:lpstr>Présentation PowerPoint</vt:lpstr>
      <vt:lpstr>Encore un effort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arnaud du crest</dc:creator>
  <cp:lastModifiedBy>arnaud du crest</cp:lastModifiedBy>
  <cp:revision>21</cp:revision>
  <dcterms:created xsi:type="dcterms:W3CDTF">2015-08-27T16:36:40Z</dcterms:created>
  <dcterms:modified xsi:type="dcterms:W3CDTF">2019-06-11T16:28:02Z</dcterms:modified>
</cp:coreProperties>
</file>