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8" r:id="rId3"/>
    <p:sldId id="275" r:id="rId4"/>
    <p:sldId id="276" r:id="rId5"/>
    <p:sldId id="301" r:id="rId6"/>
    <p:sldId id="284" r:id="rId7"/>
    <p:sldId id="305" r:id="rId8"/>
    <p:sldId id="306" r:id="rId9"/>
    <p:sldId id="262" r:id="rId10"/>
    <p:sldId id="279" r:id="rId11"/>
    <p:sldId id="282" r:id="rId12"/>
    <p:sldId id="283"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7" autoAdjust="0"/>
    <p:restoredTop sz="74009" autoAdjust="0"/>
  </p:normalViewPr>
  <p:slideViewPr>
    <p:cSldViewPr snapToGrid="0">
      <p:cViewPr varScale="1">
        <p:scale>
          <a:sx n="48" d="100"/>
          <a:sy n="48" d="100"/>
        </p:scale>
        <p:origin x="113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D:\Mes%20documents\Desktop\Arnaud\1%20Documentation\Empreinte_ecologique\GFN\France%202017.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Biodiversité et Empreinte écologique France</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areaChart>
        <c:grouping val="standard"/>
        <c:varyColors val="0"/>
        <c:ser>
          <c:idx val="0"/>
          <c:order val="0"/>
          <c:tx>
            <c:strRef>
              <c:f>France!$H$25</c:f>
              <c:strCache>
                <c:ptCount val="1"/>
                <c:pt idx="0">
                  <c:v>Empreinte écologique</c:v>
                </c:pt>
              </c:strCache>
            </c:strRef>
          </c:tx>
          <c:spPr>
            <a:solidFill>
              <a:srgbClr val="FF0000"/>
            </a:solidFill>
            <a:ln>
              <a:noFill/>
            </a:ln>
            <a:effectLst/>
          </c:spPr>
          <c:cat>
            <c:numRef>
              <c:f>France!$G$26:$G$36</c:f>
              <c:numCache>
                <c:formatCode>General</c:formatCode>
                <c:ptCount val="11"/>
                <c:pt idx="0">
                  <c:v>1961</c:v>
                </c:pt>
                <c:pt idx="1">
                  <c:v>1966</c:v>
                </c:pt>
                <c:pt idx="2">
                  <c:v>1971</c:v>
                </c:pt>
                <c:pt idx="3">
                  <c:v>1976</c:v>
                </c:pt>
                <c:pt idx="4">
                  <c:v>1981</c:v>
                </c:pt>
                <c:pt idx="5">
                  <c:v>1986</c:v>
                </c:pt>
                <c:pt idx="6">
                  <c:v>1991</c:v>
                </c:pt>
                <c:pt idx="7">
                  <c:v>1996</c:v>
                </c:pt>
                <c:pt idx="8">
                  <c:v>2001</c:v>
                </c:pt>
                <c:pt idx="9">
                  <c:v>2006</c:v>
                </c:pt>
                <c:pt idx="10">
                  <c:v>2012</c:v>
                </c:pt>
              </c:numCache>
            </c:numRef>
          </c:cat>
          <c:val>
            <c:numRef>
              <c:f>France!$H$26:$H$36</c:f>
              <c:numCache>
                <c:formatCode>General</c:formatCode>
                <c:ptCount val="11"/>
                <c:pt idx="0">
                  <c:v>4.2</c:v>
                </c:pt>
                <c:pt idx="1">
                  <c:v>4.9000000000000004</c:v>
                </c:pt>
                <c:pt idx="2">
                  <c:v>6</c:v>
                </c:pt>
                <c:pt idx="3">
                  <c:v>5.9</c:v>
                </c:pt>
                <c:pt idx="4">
                  <c:v>5.4</c:v>
                </c:pt>
                <c:pt idx="5">
                  <c:v>5.5</c:v>
                </c:pt>
                <c:pt idx="6">
                  <c:v>5.6</c:v>
                </c:pt>
                <c:pt idx="7">
                  <c:v>5.5</c:v>
                </c:pt>
                <c:pt idx="8">
                  <c:v>5.6</c:v>
                </c:pt>
                <c:pt idx="9">
                  <c:v>5.6</c:v>
                </c:pt>
                <c:pt idx="10">
                  <c:v>5.0999999999999996</c:v>
                </c:pt>
              </c:numCache>
            </c:numRef>
          </c:val>
          <c:extLst>
            <c:ext xmlns:c16="http://schemas.microsoft.com/office/drawing/2014/chart" uri="{C3380CC4-5D6E-409C-BE32-E72D297353CC}">
              <c16:uniqueId val="{00000000-DDEC-4F46-8D2B-23D52A6BE217}"/>
            </c:ext>
          </c:extLst>
        </c:ser>
        <c:ser>
          <c:idx val="1"/>
          <c:order val="1"/>
          <c:tx>
            <c:strRef>
              <c:f>France!$I$25</c:f>
              <c:strCache>
                <c:ptCount val="1"/>
                <c:pt idx="0">
                  <c:v>Biodiversité</c:v>
                </c:pt>
              </c:strCache>
            </c:strRef>
          </c:tx>
          <c:spPr>
            <a:solidFill>
              <a:srgbClr val="648F03"/>
            </a:solidFill>
            <a:ln>
              <a:noFill/>
            </a:ln>
            <a:effectLst/>
          </c:spPr>
          <c:cat>
            <c:numRef>
              <c:f>France!$G$26:$G$36</c:f>
              <c:numCache>
                <c:formatCode>General</c:formatCode>
                <c:ptCount val="11"/>
                <c:pt idx="0">
                  <c:v>1961</c:v>
                </c:pt>
                <c:pt idx="1">
                  <c:v>1966</c:v>
                </c:pt>
                <c:pt idx="2">
                  <c:v>1971</c:v>
                </c:pt>
                <c:pt idx="3">
                  <c:v>1976</c:v>
                </c:pt>
                <c:pt idx="4">
                  <c:v>1981</c:v>
                </c:pt>
                <c:pt idx="5">
                  <c:v>1986</c:v>
                </c:pt>
                <c:pt idx="6">
                  <c:v>1991</c:v>
                </c:pt>
                <c:pt idx="7">
                  <c:v>1996</c:v>
                </c:pt>
                <c:pt idx="8">
                  <c:v>2001</c:v>
                </c:pt>
                <c:pt idx="9">
                  <c:v>2006</c:v>
                </c:pt>
                <c:pt idx="10">
                  <c:v>2012</c:v>
                </c:pt>
              </c:numCache>
            </c:numRef>
          </c:cat>
          <c:val>
            <c:numRef>
              <c:f>France!$I$26:$I$36</c:f>
              <c:numCache>
                <c:formatCode>General</c:formatCode>
                <c:ptCount val="11"/>
                <c:pt idx="0">
                  <c:v>2.2000000000000002</c:v>
                </c:pt>
                <c:pt idx="1">
                  <c:v>2.2999999999999998</c:v>
                </c:pt>
                <c:pt idx="2">
                  <c:v>2.5</c:v>
                </c:pt>
                <c:pt idx="3">
                  <c:v>2.4</c:v>
                </c:pt>
                <c:pt idx="4">
                  <c:v>2.7</c:v>
                </c:pt>
                <c:pt idx="5">
                  <c:v>3</c:v>
                </c:pt>
                <c:pt idx="6">
                  <c:v>3.1</c:v>
                </c:pt>
                <c:pt idx="7">
                  <c:v>3.2</c:v>
                </c:pt>
                <c:pt idx="8">
                  <c:v>2.8</c:v>
                </c:pt>
                <c:pt idx="9">
                  <c:v>2.9</c:v>
                </c:pt>
                <c:pt idx="10">
                  <c:v>3.1</c:v>
                </c:pt>
              </c:numCache>
            </c:numRef>
          </c:val>
          <c:extLst>
            <c:ext xmlns:c16="http://schemas.microsoft.com/office/drawing/2014/chart" uri="{C3380CC4-5D6E-409C-BE32-E72D297353CC}">
              <c16:uniqueId val="{00000001-DDEC-4F46-8D2B-23D52A6BE217}"/>
            </c:ext>
          </c:extLst>
        </c:ser>
        <c:dLbls>
          <c:showLegendKey val="0"/>
          <c:showVal val="0"/>
          <c:showCatName val="0"/>
          <c:showSerName val="0"/>
          <c:showPercent val="0"/>
          <c:showBubbleSize val="0"/>
        </c:dLbls>
        <c:axId val="378004888"/>
        <c:axId val="377998656"/>
      </c:areaChart>
      <c:catAx>
        <c:axId val="3780048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crossAx val="377998656"/>
        <c:crosses val="autoZero"/>
        <c:auto val="1"/>
        <c:lblAlgn val="ctr"/>
        <c:lblOffset val="100"/>
        <c:noMultiLvlLbl val="0"/>
      </c:catAx>
      <c:valAx>
        <c:axId val="3779986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a:t>Hectares globaux par personne</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crossAx val="37800488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legend>
    <c:plotVisOnly val="1"/>
    <c:dispBlanksAs val="zero"/>
    <c:showDLblsOverMax val="0"/>
  </c:chart>
  <c:spPr>
    <a:solidFill>
      <a:schemeClr val="bg1"/>
    </a:solidFill>
    <a:ln w="9525" cap="flat" cmpd="sng" algn="ctr">
      <a:noFill/>
      <a:round/>
    </a:ln>
    <a:effectLst/>
  </c:spPr>
  <c:txPr>
    <a:bodyPr/>
    <a:lstStyle/>
    <a:p>
      <a:pPr>
        <a:defRPr sz="1800"/>
      </a:pPr>
      <a:endParaRPr lang="fr-F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a:t>Biocapacité et Empreinte, France 2013</a:t>
            </a: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13172003499562554"/>
          <c:y val="0.17171296296296296"/>
          <c:w val="0.8162060367454067"/>
          <c:h val="0.60493875765529315"/>
        </c:manualLayout>
      </c:layout>
      <c:barChart>
        <c:barDir val="col"/>
        <c:grouping val="clustered"/>
        <c:varyColors val="0"/>
        <c:ser>
          <c:idx val="0"/>
          <c:order val="0"/>
          <c:tx>
            <c:v>Biocapacité/p</c:v>
          </c:tx>
          <c:spPr>
            <a:solidFill>
              <a:srgbClr val="00B050"/>
            </a:solidFill>
            <a:ln>
              <a:noFill/>
            </a:ln>
            <a:effectLst/>
          </c:spPr>
          <c:invertIfNegative val="0"/>
          <c:cat>
            <c:strRef>
              <c:f>'EE Biocapacite 2013'!$C$2:$H$2</c:f>
              <c:strCache>
                <c:ptCount val="6"/>
                <c:pt idx="0">
                  <c:v>Cultures</c:v>
                </c:pt>
                <c:pt idx="1">
                  <c:v>Pâtures</c:v>
                </c:pt>
                <c:pt idx="2">
                  <c:v>Pêche</c:v>
                </c:pt>
                <c:pt idx="3">
                  <c:v>Forêt prod.</c:v>
                </c:pt>
                <c:pt idx="4">
                  <c:v>Construction</c:v>
                </c:pt>
                <c:pt idx="5">
                  <c:v>Carbone</c:v>
                </c:pt>
              </c:strCache>
            </c:strRef>
          </c:cat>
          <c:val>
            <c:numRef>
              <c:f>'EE Biocapacite 2013'!$C$3:$H$3</c:f>
              <c:numCache>
                <c:formatCode>0.00</c:formatCode>
                <c:ptCount val="6"/>
                <c:pt idx="0">
                  <c:v>1.4924667079448399</c:v>
                </c:pt>
                <c:pt idx="1">
                  <c:v>0.15984845581814</c:v>
                </c:pt>
                <c:pt idx="2">
                  <c:v>0.112886482355686</c:v>
                </c:pt>
                <c:pt idx="3">
                  <c:v>0.96107224700776395</c:v>
                </c:pt>
                <c:pt idx="4">
                  <c:v>0.18415077283881101</c:v>
                </c:pt>
                <c:pt idx="5">
                  <c:v>0</c:v>
                </c:pt>
              </c:numCache>
            </c:numRef>
          </c:val>
          <c:extLst>
            <c:ext xmlns:c16="http://schemas.microsoft.com/office/drawing/2014/chart" uri="{C3380CC4-5D6E-409C-BE32-E72D297353CC}">
              <c16:uniqueId val="{00000000-FFCA-4AF7-B314-BB0713A1FF76}"/>
            </c:ext>
          </c:extLst>
        </c:ser>
        <c:ser>
          <c:idx val="1"/>
          <c:order val="1"/>
          <c:tx>
            <c:v>Empreinte/p</c:v>
          </c:tx>
          <c:spPr>
            <a:solidFill>
              <a:srgbClr val="FF0000"/>
            </a:solidFill>
            <a:ln>
              <a:noFill/>
            </a:ln>
            <a:effectLst/>
          </c:spPr>
          <c:invertIfNegative val="0"/>
          <c:cat>
            <c:strRef>
              <c:f>'EE Biocapacite 2013'!$C$2:$H$2</c:f>
              <c:strCache>
                <c:ptCount val="6"/>
                <c:pt idx="0">
                  <c:v>Cultures</c:v>
                </c:pt>
                <c:pt idx="1">
                  <c:v>Pâtures</c:v>
                </c:pt>
                <c:pt idx="2">
                  <c:v>Pêche</c:v>
                </c:pt>
                <c:pt idx="3">
                  <c:v>Forêt prod.</c:v>
                </c:pt>
                <c:pt idx="4">
                  <c:v>Construction</c:v>
                </c:pt>
                <c:pt idx="5">
                  <c:v>Carbone</c:v>
                </c:pt>
              </c:strCache>
            </c:strRef>
          </c:cat>
          <c:val>
            <c:numRef>
              <c:f>'EE Biocapacite 2013'!$C$4:$H$4</c:f>
              <c:numCache>
                <c:formatCode>0.00</c:formatCode>
                <c:ptCount val="6"/>
                <c:pt idx="0">
                  <c:v>1.04098301208564</c:v>
                </c:pt>
                <c:pt idx="1">
                  <c:v>0.26697797171450199</c:v>
                </c:pt>
                <c:pt idx="2">
                  <c:v>0.196493358262947</c:v>
                </c:pt>
                <c:pt idx="3">
                  <c:v>0.52265602963262503</c:v>
                </c:pt>
                <c:pt idx="4">
                  <c:v>0.18415077283881101</c:v>
                </c:pt>
                <c:pt idx="5">
                  <c:v>2.8515344837466601</c:v>
                </c:pt>
              </c:numCache>
            </c:numRef>
          </c:val>
          <c:extLst>
            <c:ext xmlns:c16="http://schemas.microsoft.com/office/drawing/2014/chart" uri="{C3380CC4-5D6E-409C-BE32-E72D297353CC}">
              <c16:uniqueId val="{00000001-FFCA-4AF7-B314-BB0713A1FF76}"/>
            </c:ext>
          </c:extLst>
        </c:ser>
        <c:dLbls>
          <c:showLegendKey val="0"/>
          <c:showVal val="0"/>
          <c:showCatName val="0"/>
          <c:showSerName val="0"/>
          <c:showPercent val="0"/>
          <c:showBubbleSize val="0"/>
        </c:dLbls>
        <c:gapWidth val="219"/>
        <c:overlap val="-27"/>
        <c:axId val="445212640"/>
        <c:axId val="445213624"/>
      </c:barChart>
      <c:catAx>
        <c:axId val="44521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crossAx val="445213624"/>
        <c:crosses val="autoZero"/>
        <c:auto val="1"/>
        <c:lblAlgn val="ctr"/>
        <c:lblOffset val="100"/>
        <c:noMultiLvlLbl val="0"/>
      </c:catAx>
      <c:valAx>
        <c:axId val="4452136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a:t>Ha par personne</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crossAx val="445212640"/>
        <c:crosses val="autoZero"/>
        <c:crossBetween val="between"/>
      </c:valAx>
      <c:spPr>
        <a:noFill/>
        <a:ln>
          <a:noFill/>
        </a:ln>
        <a:effectLst/>
      </c:spPr>
    </c:plotArea>
    <c:legend>
      <c:legendPos val="r"/>
      <c:layout>
        <c:manualLayout>
          <c:xMode val="edge"/>
          <c:yMode val="edge"/>
          <c:x val="0.55560886856356073"/>
          <c:y val="0.16745297462817144"/>
          <c:w val="0.24990257365370314"/>
          <c:h val="0.15625109361329836"/>
        </c:manualLayout>
      </c:layout>
      <c:overlay val="0"/>
      <c:spPr>
        <a:solidFill>
          <a:schemeClr val="bg1"/>
        </a:solid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chemeClr val="accent6">
        <a:lumMod val="20000"/>
        <a:lumOff val="80000"/>
      </a:schemeClr>
    </a:solidFill>
    <a:ln w="9525" cap="flat" cmpd="sng" algn="ctr">
      <a:noFill/>
      <a:round/>
    </a:ln>
    <a:effectLst/>
  </c:spPr>
  <c:txPr>
    <a:bodyPr/>
    <a:lstStyle/>
    <a:p>
      <a:pPr>
        <a:defRPr sz="2000"/>
      </a:pPr>
      <a:endParaRPr lang="fr-F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0.09293</cdr:x>
      <cdr:y>0.54037</cdr:y>
    </cdr:from>
    <cdr:to>
      <cdr:x>0.95877</cdr:x>
      <cdr:y>0.67631</cdr:y>
    </cdr:to>
    <cdr:cxnSp macro="">
      <cdr:nvCxnSpPr>
        <cdr:cNvPr id="3" name="Connecteur droit 2">
          <a:extLst xmlns:a="http://schemas.openxmlformats.org/drawingml/2006/main">
            <a:ext uri="{FF2B5EF4-FFF2-40B4-BE49-F238E27FC236}">
              <a16:creationId xmlns:a16="http://schemas.microsoft.com/office/drawing/2014/main" id="{CA3900EB-1959-49FE-A46D-519BEF384E66}"/>
            </a:ext>
          </a:extLst>
        </cdr:cNvPr>
        <cdr:cNvCxnSpPr/>
      </cdr:nvCxnSpPr>
      <cdr:spPr>
        <a:xfrm xmlns:a="http://schemas.openxmlformats.org/drawingml/2006/main">
          <a:off x="862282" y="3335255"/>
          <a:ext cx="8034085" cy="839066"/>
        </a:xfrm>
        <a:prstGeom xmlns:a="http://schemas.openxmlformats.org/drawingml/2006/main" prst="line">
          <a:avLst/>
        </a:prstGeom>
        <a:ln xmlns:a="http://schemas.openxmlformats.org/drawingml/2006/main" w="28575">
          <a:solidFill>
            <a:schemeClr val="bg1"/>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0.83451</cdr:x>
      <cdr:y>0.04217</cdr:y>
    </cdr:from>
    <cdr:to>
      <cdr:x>0.97855</cdr:x>
      <cdr:y>0.17807</cdr:y>
    </cdr:to>
    <cdr:sp macro="" textlink="">
      <cdr:nvSpPr>
        <cdr:cNvPr id="4" name="ZoneTexte 3">
          <a:extLst xmlns:a="http://schemas.openxmlformats.org/drawingml/2006/main">
            <a:ext uri="{FF2B5EF4-FFF2-40B4-BE49-F238E27FC236}">
              <a16:creationId xmlns:a16="http://schemas.microsoft.com/office/drawing/2014/main" id="{8F6A1F4B-8BB7-4E22-B5E5-6B7888C0439B}"/>
            </a:ext>
          </a:extLst>
        </cdr:cNvPr>
        <cdr:cNvSpPr txBox="1"/>
      </cdr:nvSpPr>
      <cdr:spPr>
        <a:xfrm xmlns:a="http://schemas.openxmlformats.org/drawingml/2006/main">
          <a:off x="7948734" y="266700"/>
          <a:ext cx="1371942" cy="8595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2400" b="1" dirty="0" err="1"/>
            <a:t>Bioc</a:t>
          </a:r>
          <a:r>
            <a:rPr lang="fr-FR" sz="2400" b="1" dirty="0"/>
            <a:t> : 2,9</a:t>
          </a:r>
        </a:p>
        <a:p xmlns:a="http://schemas.openxmlformats.org/drawingml/2006/main">
          <a:r>
            <a:rPr lang="fr-FR" sz="2400" b="1" dirty="0"/>
            <a:t>EE    : 4,2</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0BBB70-5D24-4072-AB1A-8581030B0513}" type="datetimeFigureOut">
              <a:rPr lang="fr-FR" smtClean="0"/>
              <a:t>04/03/2019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740281-A35E-41EB-9B60-F9E7D2BE8BFF}" type="slidenum">
              <a:rPr lang="fr-FR" smtClean="0"/>
              <a:t>‹N°›</a:t>
            </a:fld>
            <a:endParaRPr lang="fr-FR"/>
          </a:p>
        </p:txBody>
      </p:sp>
    </p:spTree>
    <p:extLst>
      <p:ext uri="{BB962C8B-B14F-4D97-AF65-F5344CB8AC3E}">
        <p14:creationId xmlns:p14="http://schemas.microsoft.com/office/powerpoint/2010/main" val="567082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revue-projet.com/articles/2017-02_raworth_un-espace-sur-et-juste-pour-l_humanit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Monde : biocapacité : 1,7 ha/personne  Empreinte : 2,9</a:t>
            </a:r>
          </a:p>
          <a:p>
            <a:r>
              <a:rPr lang="fr-FR" dirty="0"/>
              <a:t>Donc 1,7 planète au niveau mondial</a:t>
            </a:r>
          </a:p>
          <a:p>
            <a:endParaRPr lang="fr-FR" dirty="0"/>
          </a:p>
          <a:p>
            <a:r>
              <a:rPr lang="fr-FR" dirty="0"/>
              <a:t>France/biocapacité 3, empreinte 4,2 ha, donc 2,5 planètes au niveau mondial (4,2/1,7), 1,5 au niveau national (5/3)</a:t>
            </a:r>
          </a:p>
          <a:p>
            <a:r>
              <a:rPr lang="fr-FR" dirty="0"/>
              <a:t>France : 2,4 ha réels, 1,8 ha carbone, </a:t>
            </a:r>
          </a:p>
          <a:p>
            <a:endParaRPr lang="fr-FR" dirty="0"/>
          </a:p>
        </p:txBody>
      </p:sp>
      <p:sp>
        <p:nvSpPr>
          <p:cNvPr id="4" name="Espace réservé du numéro de diapositive 3"/>
          <p:cNvSpPr>
            <a:spLocks noGrp="1"/>
          </p:cNvSpPr>
          <p:nvPr>
            <p:ph type="sldNum" sz="quarter" idx="5"/>
          </p:nvPr>
        </p:nvSpPr>
        <p:spPr/>
        <p:txBody>
          <a:bodyPr/>
          <a:lstStyle/>
          <a:p>
            <a:fld id="{62C56DD0-6EA9-4244-BCB4-5BF867C91F3F}" type="slidenum">
              <a:rPr lang="fr-FR" smtClean="0"/>
              <a:t>2</a:t>
            </a:fld>
            <a:endParaRPr lang="fr-FR"/>
          </a:p>
        </p:txBody>
      </p:sp>
    </p:spTree>
    <p:extLst>
      <p:ext uri="{BB962C8B-B14F-4D97-AF65-F5344CB8AC3E}">
        <p14:creationId xmlns:p14="http://schemas.microsoft.com/office/powerpoint/2010/main" val="1967723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1F2C98-E733-4D01-978E-D5D4CAA7D30B}"/>
              </a:ext>
            </a:extLst>
          </p:cNvPr>
          <p:cNvSpPr>
            <a:spLocks noGrp="1" noChangeArrowheads="1"/>
          </p:cNvSpPr>
          <p:nvPr>
            <p:ph type="sldNum"/>
          </p:nvPr>
        </p:nvSpPr>
        <p:spPr>
          <a:ln/>
        </p:spPr>
        <p:txBody>
          <a:bodyPr/>
          <a:lstStyle/>
          <a:p>
            <a:fld id="{EBD64481-0892-47F1-B4C4-87AF20359210}" type="slidenum">
              <a:rPr lang="fr-FR" altLang="fr-FR"/>
              <a:pPr/>
              <a:t>3</a:t>
            </a:fld>
            <a:endParaRPr lang="fr-FR" altLang="fr-FR"/>
          </a:p>
        </p:txBody>
      </p:sp>
      <p:sp>
        <p:nvSpPr>
          <p:cNvPr id="15361" name="Rectangle 1">
            <a:extLst>
              <a:ext uri="{FF2B5EF4-FFF2-40B4-BE49-F238E27FC236}">
                <a16:creationId xmlns:a16="http://schemas.microsoft.com/office/drawing/2014/main" id="{105B1DB2-1C3F-4638-99CF-48707B50443D}"/>
              </a:ext>
            </a:extLst>
          </p:cNvPr>
          <p:cNvSpPr txBox="1">
            <a:spLocks noGrp="1" noRot="1" noChangeAspect="1" noChangeArrowheads="1"/>
          </p:cNvSpPr>
          <p:nvPr>
            <p:ph type="sldImg"/>
          </p:nvPr>
        </p:nvSpPr>
        <p:spPr bwMode="auto">
          <a:xfrm>
            <a:off x="-93663" y="884238"/>
            <a:ext cx="7747001" cy="4359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2" name="Rectangle 2">
            <a:extLst>
              <a:ext uri="{FF2B5EF4-FFF2-40B4-BE49-F238E27FC236}">
                <a16:creationId xmlns:a16="http://schemas.microsoft.com/office/drawing/2014/main" id="{633AADFC-B399-4A75-95F9-074F9C225947}"/>
              </a:ext>
            </a:extLst>
          </p:cNvPr>
          <p:cNvSpPr txBox="1">
            <a:spLocks noGrp="1" noChangeArrowheads="1"/>
          </p:cNvSpPr>
          <p:nvPr>
            <p:ph type="body" idx="1"/>
          </p:nvPr>
        </p:nvSpPr>
        <p:spPr bwMode="auto">
          <a:xfrm>
            <a:off x="755650" y="5523656"/>
            <a:ext cx="6048375" cy="523357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fr-FR" altLang="fr-FR" dirty="0"/>
              <a:t>Qu’est ce que l’EE ?</a:t>
            </a:r>
          </a:p>
          <a:p>
            <a:r>
              <a:rPr lang="fr-FR" altLang="fr-FR" dirty="0"/>
              <a:t>France</a:t>
            </a:r>
          </a:p>
          <a:p>
            <a:r>
              <a:rPr lang="fr-FR" altLang="fr-FR" dirty="0"/>
              <a:t>L’augmentation de la biocapacité est majoritairement due à l’augmentation de la biocapacité des terres cultivées, dont la surface a diminué, mais dont la productivité a augmenté de 1960 à 1990. Depuis elle stagne. Mais la forêt augmente.</a:t>
            </a:r>
          </a:p>
          <a:p>
            <a:r>
              <a:rPr lang="fr-FR" altLang="fr-FR" dirty="0"/>
              <a:t>L’EE par personne n’a augmenté que de 20 % mais au total elle augmente de 60 %. L’EE pêche et élevage par personne a diminué, tandis que l’EE terres cultivées, carbone et terres construites a beaucoup augmenté.</a:t>
            </a:r>
          </a:p>
          <a:p>
            <a:endParaRPr lang="fr-FR" altLang="fr-FR" dirty="0"/>
          </a:p>
          <a:p>
            <a:r>
              <a:rPr lang="fr-FR" altLang="fr-FR" dirty="0"/>
              <a:t>On aurait dépassé notre biocapacité vers les années 1910</a:t>
            </a:r>
          </a:p>
          <a:p>
            <a:endParaRPr lang="fr-FR" altLang="fr-FR" dirty="0"/>
          </a:p>
          <a:p>
            <a:r>
              <a:rPr lang="fr-FR" altLang="fr-FR" dirty="0"/>
              <a:t>Monde</a:t>
            </a:r>
          </a:p>
          <a:p>
            <a:r>
              <a:rPr lang="fr-FR" altLang="fr-FR" dirty="0"/>
              <a:t>EE t 0,7 planète en 1961, 2,3 en 2012</a:t>
            </a:r>
          </a:p>
          <a:p>
            <a:r>
              <a:rPr lang="fr-FR" altLang="fr-FR" dirty="0"/>
              <a:t>2,3 ha/p à 2,8 ha /p</a:t>
            </a:r>
          </a:p>
          <a:p>
            <a:endParaRPr lang="fr-FR" altLang="fr-FR" dirty="0"/>
          </a:p>
          <a:p>
            <a:r>
              <a:rPr lang="fr-FR" altLang="fr-FR" dirty="0"/>
              <a:t>Biocapacité</a:t>
            </a:r>
          </a:p>
          <a:p>
            <a:r>
              <a:rPr lang="fr-FR" altLang="fr-FR" dirty="0"/>
              <a:t>9,6 mds ha en 1961, 12,2 Mds ha en 2012</a:t>
            </a:r>
          </a:p>
          <a:p>
            <a:r>
              <a:rPr lang="fr-FR" altLang="fr-FR" dirty="0"/>
              <a:t>3,1 ha/p à 1,7 ha/p</a:t>
            </a:r>
          </a:p>
          <a:p>
            <a:endParaRPr lang="fr-FR" altLang="fr-FR" dirty="0"/>
          </a:p>
          <a:p>
            <a:endParaRPr lang="fr-FR" altLang="fr-FR" dirty="0"/>
          </a:p>
          <a:p>
            <a:endParaRPr lang="fr-FR" altLang="fr-FR" dirty="0"/>
          </a:p>
          <a:p>
            <a:r>
              <a:rPr lang="fr-FR" altLang="fr-FR" dirty="0"/>
              <a:t>Pourquoi la frontière est invisible ?</a:t>
            </a:r>
          </a:p>
          <a:p>
            <a:endParaRPr lang="fr-FR" altLang="fr-FR" dirty="0"/>
          </a:p>
        </p:txBody>
      </p:sp>
    </p:spTree>
    <p:extLst>
      <p:ext uri="{BB962C8B-B14F-4D97-AF65-F5344CB8AC3E}">
        <p14:creationId xmlns:p14="http://schemas.microsoft.com/office/powerpoint/2010/main" val="2939017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06C4F9-EC7E-4A84-A7C0-0D3BE0B68C36}" type="slidenum">
              <a:rPr lang="fr-FR" smtClean="0"/>
              <a:t>4</a:t>
            </a:fld>
            <a:endParaRPr lang="fr-FR"/>
          </a:p>
        </p:txBody>
      </p:sp>
    </p:spTree>
    <p:extLst>
      <p:ext uri="{BB962C8B-B14F-4D97-AF65-F5344CB8AC3E}">
        <p14:creationId xmlns:p14="http://schemas.microsoft.com/office/powerpoint/2010/main" val="1080621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Ressources fossiles : pétrole, gaz, charbon L Équivalent de 2 800 Gt CO2 F 850 Gt CO2 sur 20 ans Seuil de + 2°C (ou 1,5°C)</a:t>
            </a:r>
          </a:p>
          <a:p>
            <a:r>
              <a:rPr lang="fr-FR" sz="1200" kern="1200" dirty="0">
                <a:solidFill>
                  <a:schemeClr val="tx1"/>
                </a:solidFill>
                <a:effectLst/>
                <a:latin typeface="+mn-lt"/>
                <a:ea typeface="+mn-ea"/>
                <a:cs typeface="+mn-cs"/>
              </a:rPr>
              <a:t>Concentration de CO2 dans l’atmosphère L 95 % sur Mars  F 350 ppm Les 400 ppm ont été atteints en 2014</a:t>
            </a:r>
          </a:p>
          <a:p>
            <a:r>
              <a:rPr lang="fr-FR" sz="1200" kern="1200" dirty="0">
                <a:solidFill>
                  <a:schemeClr val="tx1"/>
                </a:solidFill>
                <a:effectLst/>
                <a:latin typeface="+mn-lt"/>
                <a:ea typeface="+mn-ea"/>
                <a:cs typeface="+mn-cs"/>
              </a:rPr>
              <a:t>Surface de la planète 14,9 milliards ha 50 % sous domination anthropique	</a:t>
            </a:r>
          </a:p>
          <a:p>
            <a:r>
              <a:rPr lang="fr-FR" sz="1200" kern="1200" dirty="0">
                <a:solidFill>
                  <a:schemeClr val="tx1"/>
                </a:solidFill>
                <a:effectLst/>
                <a:latin typeface="+mn-lt"/>
                <a:ea typeface="+mn-ea"/>
                <a:cs typeface="+mn-cs"/>
              </a:rPr>
              <a:t>Biocapacité/ Empreinte écologique		</a:t>
            </a:r>
            <a:br>
              <a:rPr lang="fr-FR" sz="1200" kern="1200" dirty="0">
                <a:solidFill>
                  <a:schemeClr val="tx1"/>
                </a:solidFill>
                <a:effectLst/>
                <a:latin typeface="+mn-lt"/>
                <a:ea typeface="+mn-ea"/>
                <a:cs typeface="+mn-cs"/>
              </a:rPr>
            </a:br>
            <a:r>
              <a:rPr lang="fr-FR" sz="1200" kern="1200" dirty="0">
                <a:solidFill>
                  <a:schemeClr val="tx1"/>
                </a:solidFill>
                <a:effectLst/>
                <a:latin typeface="+mn-lt"/>
                <a:ea typeface="+mn-ea"/>
                <a:cs typeface="+mn-cs"/>
              </a:rPr>
              <a:t>Biocapacité  L 12 milliards ha	Empreinte écologique F 18 milliards ha</a:t>
            </a:r>
          </a:p>
          <a:p>
            <a:r>
              <a:rPr lang="fr-FR" sz="1200" kern="1200" dirty="0">
                <a:solidFill>
                  <a:schemeClr val="tx1"/>
                </a:solidFill>
                <a:effectLst/>
                <a:latin typeface="+mn-lt"/>
                <a:ea typeface="+mn-ea"/>
                <a:cs typeface="+mn-cs"/>
              </a:rPr>
              <a:t>Retour sur investissement énergétique EROIE	0,1 à 0,2 (</a:t>
            </a:r>
            <a:r>
              <a:rPr lang="fr-FR" sz="1200" kern="1200" dirty="0" err="1">
                <a:solidFill>
                  <a:schemeClr val="tx1"/>
                </a:solidFill>
                <a:effectLst/>
                <a:latin typeface="+mn-lt"/>
                <a:ea typeface="+mn-ea"/>
                <a:cs typeface="+mn-cs"/>
              </a:rPr>
              <a:t>rendt</a:t>
            </a:r>
            <a:r>
              <a:rPr lang="fr-FR" sz="1200" kern="1200" dirty="0">
                <a:solidFill>
                  <a:schemeClr val="tx1"/>
                </a:solidFill>
                <a:effectLst/>
                <a:latin typeface="+mn-lt"/>
                <a:ea typeface="+mn-ea"/>
                <a:cs typeface="+mn-cs"/>
              </a:rPr>
              <a:t> humain) &gt; 1 et à 12 au niveau de la société</a:t>
            </a:r>
          </a:p>
          <a:p>
            <a:r>
              <a:rPr lang="fr-FR" sz="1200" kern="1200" dirty="0">
                <a:solidFill>
                  <a:schemeClr val="tx1"/>
                </a:solidFill>
                <a:effectLst/>
                <a:latin typeface="+mn-lt"/>
                <a:ea typeface="+mn-ea"/>
                <a:cs typeface="+mn-cs"/>
              </a:rPr>
              <a:t>Vitesse automobile Capacité de la voiture (180 km/h ?) Limite légale (90 km/h) Physique/légale</a:t>
            </a:r>
          </a:p>
          <a:p>
            <a:r>
              <a:rPr lang="fr-FR" sz="1200" kern="1200" dirty="0">
                <a:solidFill>
                  <a:schemeClr val="tx1"/>
                </a:solidFill>
                <a:effectLst/>
                <a:latin typeface="+mn-lt"/>
                <a:ea typeface="+mn-ea"/>
                <a:cs typeface="+mn-cs"/>
              </a:rPr>
              <a:t>Inégalités, impôts ? Conflits, refus de payer</a:t>
            </a:r>
          </a:p>
          <a:p>
            <a:r>
              <a:rPr lang="fr-FR" sz="1200" kern="1200" dirty="0">
                <a:solidFill>
                  <a:schemeClr val="tx1"/>
                </a:solidFill>
                <a:effectLst/>
                <a:latin typeface="+mn-lt"/>
                <a:ea typeface="+mn-ea"/>
                <a:cs typeface="+mn-cs"/>
              </a:rPr>
              <a:t>Croissance/emploi 1,5 % ?  Création nette d’emploi</a:t>
            </a:r>
          </a:p>
          <a:p>
            <a:r>
              <a:rPr lang="fr-FR" sz="1200" kern="1200" dirty="0">
                <a:solidFill>
                  <a:schemeClr val="tx1"/>
                </a:solidFill>
                <a:effectLst/>
                <a:latin typeface="+mn-lt"/>
                <a:ea typeface="+mn-ea"/>
                <a:cs typeface="+mn-cs"/>
              </a:rPr>
              <a:t>Dette 60 % du PIB ? Refus des prêteurs</a:t>
            </a:r>
          </a:p>
          <a:p>
            <a:endParaRPr lang="fr-FR" dirty="0"/>
          </a:p>
        </p:txBody>
      </p:sp>
      <p:sp>
        <p:nvSpPr>
          <p:cNvPr id="4" name="Espace réservé du numéro de diapositive 3"/>
          <p:cNvSpPr>
            <a:spLocks noGrp="1"/>
          </p:cNvSpPr>
          <p:nvPr>
            <p:ph type="sldNum" sz="quarter" idx="10"/>
          </p:nvPr>
        </p:nvSpPr>
        <p:spPr/>
        <p:txBody>
          <a:bodyPr/>
          <a:lstStyle/>
          <a:p>
            <a:fld id="{0E03B759-70C7-4DD2-9455-0F4C0A19411D}" type="slidenum">
              <a:rPr lang="fr-FR" smtClean="0"/>
              <a:t>5</a:t>
            </a:fld>
            <a:endParaRPr lang="fr-FR"/>
          </a:p>
        </p:txBody>
      </p:sp>
    </p:spTree>
    <p:extLst>
      <p:ext uri="{BB962C8B-B14F-4D97-AF65-F5344CB8AC3E}">
        <p14:creationId xmlns:p14="http://schemas.microsoft.com/office/powerpoint/2010/main" val="1429100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le climat</a:t>
            </a:r>
            <a:r>
              <a:rPr lang="fr-FR" sz="1200" kern="1200" dirty="0">
                <a:solidFill>
                  <a:schemeClr val="tx1"/>
                </a:solidFill>
                <a:effectLst/>
                <a:latin typeface="+mn-lt"/>
                <a:ea typeface="+mn-ea"/>
                <a:cs typeface="+mn-cs"/>
              </a:rPr>
              <a:t>, nous atteignons 405 ppm en 2017, donc nous avons passé la frontière des 350 ppm, déjà en forte augmentation par rapport à la situation stable avec 280 ppm avant la seconde révolution industrielle. Et un niveau de 450 ppm probable à la fin du siècle entraînerait une augmentation de température supérieure à 2°C.</a:t>
            </a:r>
          </a:p>
          <a:p>
            <a:r>
              <a:rPr lang="fr-FR" sz="1200" b="1" kern="1200" dirty="0">
                <a:solidFill>
                  <a:schemeClr val="tx1"/>
                </a:solidFill>
                <a:effectLst/>
                <a:latin typeface="+mn-lt"/>
                <a:ea typeface="+mn-ea"/>
                <a:cs typeface="+mn-cs"/>
              </a:rPr>
              <a:t>La perte de biodiversité</a:t>
            </a:r>
            <a:r>
              <a:rPr lang="fr-FR" sz="1200" kern="1200" dirty="0">
                <a:solidFill>
                  <a:schemeClr val="tx1"/>
                </a:solidFill>
                <a:effectLst/>
                <a:latin typeface="+mn-lt"/>
                <a:ea typeface="+mn-ea"/>
                <a:cs typeface="+mn-cs"/>
              </a:rPr>
              <a:t> selon la perte de diversité génétique (c’est-à-dire d’extinction totale d’espèces) en nombre d’espèces éteintes par million d’espèce. Le taux actuel est de l’ordre de 100 à 1000, l’incertitude est d’un ordre 10. Il est supérieur de 100 fois au taux pré industriel d’extinction des espèces connues depuis un million d’années (1). La frontière proposée est de 10, elle est donc dépassée au moins d’un facteur 10…</a:t>
            </a:r>
          </a:p>
          <a:p>
            <a:r>
              <a:rPr lang="fr-FR" sz="1200" b="1" kern="1200" dirty="0">
                <a:solidFill>
                  <a:schemeClr val="tx1"/>
                </a:solidFill>
                <a:effectLst/>
                <a:latin typeface="+mn-lt"/>
                <a:ea typeface="+mn-ea"/>
                <a:cs typeface="+mn-cs"/>
              </a:rPr>
              <a:t>Le cycle de l’azote</a:t>
            </a:r>
            <a:r>
              <a:rPr lang="fr-FR" sz="1200" kern="1200" dirty="0">
                <a:solidFill>
                  <a:schemeClr val="tx1"/>
                </a:solidFill>
                <a:effectLst/>
                <a:latin typeface="+mn-lt"/>
                <a:ea typeface="+mn-ea"/>
                <a:cs typeface="+mn-cs"/>
              </a:rPr>
              <a:t> est mesuré par la quantité d’azote retirée de l’atmosphère pour un usage humain (millions tonnes/an), dont la majeure partie se retrouve dans les cours d’eau et les océans. La frontière proposée est de 60 MT/an,, avec une incertitude de 50 %. Le taux actuel est de 150 principalement utilisé pour les engrais.</a:t>
            </a:r>
          </a:p>
          <a:p>
            <a:r>
              <a:rPr lang="fr-FR" sz="1200" kern="1200" dirty="0">
                <a:solidFill>
                  <a:schemeClr val="tx1"/>
                </a:solidFill>
                <a:effectLst/>
                <a:latin typeface="+mn-lt"/>
                <a:ea typeface="+mn-ea"/>
                <a:cs typeface="+mn-cs"/>
              </a:rPr>
              <a:t>C’est entre autres l’origine d’émissions d’oxydes d’azote, un des GES et d’acidification des écosystèmes terrestres. Il provoque l’eutrophisation.</a:t>
            </a:r>
          </a:p>
          <a:p>
            <a:r>
              <a:rPr lang="fr-FR" sz="1200" kern="1200" dirty="0">
                <a:solidFill>
                  <a:schemeClr val="tx1"/>
                </a:solidFill>
                <a:effectLst/>
                <a:latin typeface="+mn-lt"/>
                <a:ea typeface="+mn-ea"/>
                <a:cs typeface="+mn-cs"/>
              </a:rPr>
              <a:t>Limite : 35 millions de tonnes /an de production industrielle, soit 25 % du total de l’azote fixé naturellement par les écosystèmes terrestres. </a:t>
            </a:r>
          </a:p>
          <a:p>
            <a:r>
              <a:rPr lang="fr-FR" sz="1200" b="1" kern="1200" dirty="0">
                <a:solidFill>
                  <a:schemeClr val="tx1"/>
                </a:solidFill>
                <a:effectLst/>
                <a:latin typeface="+mn-lt"/>
                <a:ea typeface="+mn-ea"/>
                <a:cs typeface="+mn-cs"/>
              </a:rPr>
              <a:t>Le cycle du phosphore</a:t>
            </a:r>
            <a:r>
              <a:rPr lang="fr-FR" sz="1200" kern="1200" dirty="0">
                <a:solidFill>
                  <a:schemeClr val="tx1"/>
                </a:solidFill>
                <a:effectLst/>
                <a:latin typeface="+mn-lt"/>
                <a:ea typeface="+mn-ea"/>
                <a:cs typeface="+mn-cs"/>
              </a:rPr>
              <a:t> mesuré par la quantité de phosphore rejetée dans les océans (millions tonnes/an), de l’ordre de 22 Mt actuellement, la frontière est de 11 à 12 Mt/ans. Un excès de 20 % phosphate / rejets naturels a provoqué des extinctions massives d’espèces dans les océans. Usage principal engrais.</a:t>
            </a:r>
          </a:p>
          <a:p>
            <a:r>
              <a:rPr lang="fr-FR" sz="1200" b="1" kern="1200" dirty="0">
                <a:solidFill>
                  <a:schemeClr val="tx1"/>
                </a:solidFill>
                <a:effectLst/>
                <a:latin typeface="+mn-lt"/>
                <a:ea typeface="+mn-ea"/>
                <a:cs typeface="+mn-cs"/>
              </a:rPr>
              <a:t>L’acidification des océans</a:t>
            </a:r>
            <a:r>
              <a:rPr lang="fr-FR" sz="1200" kern="1200" dirty="0">
                <a:solidFill>
                  <a:schemeClr val="tx1"/>
                </a:solidFill>
                <a:effectLst/>
                <a:latin typeface="+mn-lt"/>
                <a:ea typeface="+mn-ea"/>
                <a:cs typeface="+mn-cs"/>
              </a:rPr>
              <a:t> et mesurée par le niveau de saturation de l’aragonite à la surface des eaux de mer. Si ce niveau est inférieur à 1, l’aragonite se dissout. La frontière proposée est de 80 % du niveau de saturation de l’ère pré industrielle. Nous ne sommes à 84 %. La frontière serait donc de de 2,7, avec une incertitude de 10 %, le niveau actuel est de 2,9. On est très proche du seuil.</a:t>
            </a:r>
          </a:p>
          <a:p>
            <a:r>
              <a:rPr lang="fr-FR" sz="1200" b="1" kern="1200" dirty="0">
                <a:solidFill>
                  <a:schemeClr val="tx1"/>
                </a:solidFill>
                <a:effectLst/>
                <a:latin typeface="+mn-lt"/>
                <a:ea typeface="+mn-ea"/>
                <a:cs typeface="+mn-cs"/>
              </a:rPr>
              <a:t>Usage des terres</a:t>
            </a:r>
            <a:r>
              <a:rPr lang="fr-FR" sz="1200" kern="1200" dirty="0">
                <a:solidFill>
                  <a:schemeClr val="tx1"/>
                </a:solidFill>
                <a:effectLst/>
                <a:latin typeface="+mn-lt"/>
                <a:ea typeface="+mn-ea"/>
                <a:cs typeface="+mn-cs"/>
              </a:rPr>
              <a:t> : indicateur introduit en 2014. Le taux de forêts restantes, qui est de 62 % aujourd’hui, avec une frontière proposée de 75 % en moyenne, mais qui pourrait &lt; 54 %. Pour les forêts tropicales, qui ont un impact sur la pluviométrie, et les forêts boréales, qui ont un impact sur l’</a:t>
            </a:r>
            <a:r>
              <a:rPr lang="fr-FR" sz="1200" kern="1200" dirty="0" err="1">
                <a:solidFill>
                  <a:schemeClr val="tx1"/>
                </a:solidFill>
                <a:effectLst/>
                <a:latin typeface="+mn-lt"/>
                <a:ea typeface="+mn-ea"/>
                <a:cs typeface="+mn-cs"/>
              </a:rPr>
              <a:t>albedo</a:t>
            </a:r>
            <a:r>
              <a:rPr lang="fr-FR" sz="1200" kern="1200" dirty="0">
                <a:solidFill>
                  <a:schemeClr val="tx1"/>
                </a:solidFill>
                <a:effectLst/>
                <a:latin typeface="+mn-lt"/>
                <a:ea typeface="+mn-ea"/>
                <a:cs typeface="+mn-cs"/>
              </a:rPr>
              <a:t>, le seuil serait de 85 %. Pour les forêts tempérées, il serait de 50 %.</a:t>
            </a:r>
          </a:p>
          <a:p>
            <a:r>
              <a:rPr lang="fr-FR" sz="1200" b="1" kern="1200" dirty="0">
                <a:solidFill>
                  <a:schemeClr val="tx1"/>
                </a:solidFill>
                <a:effectLst/>
                <a:latin typeface="+mn-lt"/>
                <a:ea typeface="+mn-ea"/>
                <a:cs typeface="+mn-cs"/>
              </a:rPr>
              <a:t>L’ozone</a:t>
            </a:r>
            <a:r>
              <a:rPr lang="fr-FR" sz="1200" kern="1200" dirty="0">
                <a:solidFill>
                  <a:schemeClr val="tx1"/>
                </a:solidFill>
                <a:effectLst/>
                <a:latin typeface="+mn-lt"/>
                <a:ea typeface="+mn-ea"/>
                <a:cs typeface="+mn-cs"/>
              </a:rPr>
              <a:t> avait diminué suite au protocole de Montréal de 1987. En 2009? Les CFC ont été supprimés sauf pour le domaine médical. Mais on a découvert en 2018 que le CFC 11 utilisé en réfrigération avait augmenté de 25 % depuis 2012. il proviendrait de l’Est de l’Asie. Il a de nouveau diminué récemment.</a:t>
            </a:r>
          </a:p>
          <a:p>
            <a:r>
              <a:rPr lang="fr-FR" sz="1200" kern="1200" dirty="0">
                <a:solidFill>
                  <a:schemeClr val="tx1"/>
                </a:solidFill>
                <a:effectLst/>
                <a:latin typeface="+mn-lt"/>
                <a:ea typeface="+mn-ea"/>
                <a:cs typeface="+mn-cs"/>
              </a:rPr>
              <a:t>https://www.nature.com/articles/s41586-018-0106-2</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86D3BBF8-B4B0-4BBC-9500-0F686AB780BE}" type="slidenum">
              <a:rPr lang="fr-FR" smtClean="0"/>
              <a:t>6</a:t>
            </a:fld>
            <a:endParaRPr lang="fr-FR"/>
          </a:p>
        </p:txBody>
      </p:sp>
    </p:spTree>
    <p:extLst>
      <p:ext uri="{BB962C8B-B14F-4D97-AF65-F5344CB8AC3E}">
        <p14:creationId xmlns:p14="http://schemas.microsoft.com/office/powerpoint/2010/main" val="2949740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0" i="0" u="none" strike="noStrike" kern="1200" baseline="0" dirty="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0E03B759-70C7-4DD2-9455-0F4C0A19411D}" type="slidenum">
              <a:rPr lang="fr-FR" smtClean="0"/>
              <a:t>9</a:t>
            </a:fld>
            <a:endParaRPr lang="fr-FR"/>
          </a:p>
        </p:txBody>
      </p:sp>
    </p:spTree>
    <p:extLst>
      <p:ext uri="{BB962C8B-B14F-4D97-AF65-F5344CB8AC3E}">
        <p14:creationId xmlns:p14="http://schemas.microsoft.com/office/powerpoint/2010/main" val="2131621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06C4F9-EC7E-4A84-A7C0-0D3BE0B68C36}" type="slidenum">
              <a:rPr lang="fr-FR" smtClean="0"/>
              <a:t>10</a:t>
            </a:fld>
            <a:endParaRPr lang="fr-FR"/>
          </a:p>
        </p:txBody>
      </p:sp>
    </p:spTree>
    <p:extLst>
      <p:ext uri="{BB962C8B-B14F-4D97-AF65-F5344CB8AC3E}">
        <p14:creationId xmlns:p14="http://schemas.microsoft.com/office/powerpoint/2010/main" val="2832742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Source revue Projet 17 janvier 2017</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a:solidFill>
                  <a:schemeClr val="tx1"/>
                </a:solidFill>
                <a:effectLst/>
                <a:latin typeface="+mn-lt"/>
                <a:ea typeface="+mn-ea"/>
                <a:cs typeface="+mn-cs"/>
                <a:hlinkClick r:id="rId3"/>
              </a:rPr>
              <a:t>http://www.revue-projet.com/articles/2017-02_raworth_un-espace-sur-et-juste-pour-l_humanite/</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0306C4F9-EC7E-4A84-A7C0-0D3BE0B68C36}" type="slidenum">
              <a:rPr lang="fr-FR" smtClean="0"/>
              <a:t>11</a:t>
            </a:fld>
            <a:endParaRPr lang="fr-FR"/>
          </a:p>
        </p:txBody>
      </p:sp>
    </p:spTree>
    <p:extLst>
      <p:ext uri="{BB962C8B-B14F-4D97-AF65-F5344CB8AC3E}">
        <p14:creationId xmlns:p14="http://schemas.microsoft.com/office/powerpoint/2010/main" val="1644128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6740281-A35E-41EB-9B60-F9E7D2BE8BFF}" type="slidenum">
              <a:rPr lang="fr-FR" smtClean="0"/>
              <a:t>12</a:t>
            </a:fld>
            <a:endParaRPr lang="fr-FR"/>
          </a:p>
        </p:txBody>
      </p:sp>
    </p:spTree>
    <p:extLst>
      <p:ext uri="{BB962C8B-B14F-4D97-AF65-F5344CB8AC3E}">
        <p14:creationId xmlns:p14="http://schemas.microsoft.com/office/powerpoint/2010/main" val="4237804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D128C2C8-5F28-48AC-9A8D-7A827CB916F6}" type="datetimeFigureOut">
              <a:rPr lang="fr-FR" smtClean="0"/>
              <a:t>04/03/2019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323FB42-09BD-47B2-B608-718700FD8AB3}" type="slidenum">
              <a:rPr lang="fr-FR" smtClean="0"/>
              <a:t>‹N°›</a:t>
            </a:fld>
            <a:endParaRPr lang="fr-FR"/>
          </a:p>
        </p:txBody>
      </p:sp>
    </p:spTree>
    <p:extLst>
      <p:ext uri="{BB962C8B-B14F-4D97-AF65-F5344CB8AC3E}">
        <p14:creationId xmlns:p14="http://schemas.microsoft.com/office/powerpoint/2010/main" val="3085081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28C2C8-5F28-48AC-9A8D-7A827CB916F6}" type="datetimeFigureOut">
              <a:rPr lang="fr-FR" smtClean="0"/>
              <a:t>04/03/2019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323FB42-09BD-47B2-B608-718700FD8AB3}" type="slidenum">
              <a:rPr lang="fr-FR" smtClean="0"/>
              <a:t>‹N°›</a:t>
            </a:fld>
            <a:endParaRPr lang="fr-FR"/>
          </a:p>
        </p:txBody>
      </p:sp>
    </p:spTree>
    <p:extLst>
      <p:ext uri="{BB962C8B-B14F-4D97-AF65-F5344CB8AC3E}">
        <p14:creationId xmlns:p14="http://schemas.microsoft.com/office/powerpoint/2010/main" val="1361394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D128C2C8-5F28-48AC-9A8D-7A827CB916F6}" type="datetimeFigureOut">
              <a:rPr lang="fr-FR" smtClean="0"/>
              <a:t>04/03/2019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323FB42-09BD-47B2-B608-718700FD8AB3}" type="slidenum">
              <a:rPr lang="fr-FR" smtClean="0"/>
              <a:t>‹N°›</a:t>
            </a:fld>
            <a:endParaRPr lang="fr-FR"/>
          </a:p>
        </p:txBody>
      </p:sp>
    </p:spTree>
    <p:extLst>
      <p:ext uri="{BB962C8B-B14F-4D97-AF65-F5344CB8AC3E}">
        <p14:creationId xmlns:p14="http://schemas.microsoft.com/office/powerpoint/2010/main" val="656692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128C2C8-5F28-48AC-9A8D-7A827CB916F6}" type="datetimeFigureOut">
              <a:rPr lang="fr-FR" smtClean="0"/>
              <a:t>04/03/2019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323FB42-09BD-47B2-B608-718700FD8AB3}" type="slidenum">
              <a:rPr lang="fr-FR" smtClean="0"/>
              <a:t>‹N°›</a:t>
            </a:fld>
            <a:endParaRPr lang="fr-FR"/>
          </a:p>
        </p:txBody>
      </p:sp>
    </p:spTree>
    <p:extLst>
      <p:ext uri="{BB962C8B-B14F-4D97-AF65-F5344CB8AC3E}">
        <p14:creationId xmlns:p14="http://schemas.microsoft.com/office/powerpoint/2010/main" val="2657961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128C2C8-5F28-48AC-9A8D-7A827CB916F6}" type="datetimeFigureOut">
              <a:rPr lang="fr-FR" smtClean="0"/>
              <a:t>04/03/2019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323FB42-09BD-47B2-B608-718700FD8AB3}" type="slidenum">
              <a:rPr lang="fr-FR" smtClean="0"/>
              <a:t>‹N°›</a:t>
            </a:fld>
            <a:endParaRPr lang="fr-FR"/>
          </a:p>
        </p:txBody>
      </p:sp>
    </p:spTree>
    <p:extLst>
      <p:ext uri="{BB962C8B-B14F-4D97-AF65-F5344CB8AC3E}">
        <p14:creationId xmlns:p14="http://schemas.microsoft.com/office/powerpoint/2010/main" val="539377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28C2C8-5F28-48AC-9A8D-7A827CB916F6}" type="datetimeFigureOut">
              <a:rPr lang="fr-FR" smtClean="0"/>
              <a:t>04/03/2019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323FB42-09BD-47B2-B608-718700FD8AB3}" type="slidenum">
              <a:rPr lang="fr-FR" smtClean="0"/>
              <a:t>‹N°›</a:t>
            </a:fld>
            <a:endParaRPr lang="fr-FR"/>
          </a:p>
        </p:txBody>
      </p:sp>
    </p:spTree>
    <p:extLst>
      <p:ext uri="{BB962C8B-B14F-4D97-AF65-F5344CB8AC3E}">
        <p14:creationId xmlns:p14="http://schemas.microsoft.com/office/powerpoint/2010/main" val="2958416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128C2C8-5F28-48AC-9A8D-7A827CB916F6}" type="datetimeFigureOut">
              <a:rPr lang="fr-FR" smtClean="0"/>
              <a:t>04/03/2019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323FB42-09BD-47B2-B608-718700FD8AB3}" type="slidenum">
              <a:rPr lang="fr-FR" smtClean="0"/>
              <a:t>‹N°›</a:t>
            </a:fld>
            <a:endParaRPr lang="fr-FR"/>
          </a:p>
        </p:txBody>
      </p:sp>
    </p:spTree>
    <p:extLst>
      <p:ext uri="{BB962C8B-B14F-4D97-AF65-F5344CB8AC3E}">
        <p14:creationId xmlns:p14="http://schemas.microsoft.com/office/powerpoint/2010/main" val="1047277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28C2C8-5F28-48AC-9A8D-7A827CB916F6}" type="datetimeFigureOut">
              <a:rPr lang="fr-FR" smtClean="0"/>
              <a:t>04/03/2019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323FB42-09BD-47B2-B608-718700FD8AB3}" type="slidenum">
              <a:rPr lang="fr-FR" smtClean="0"/>
              <a:t>‹N°›</a:t>
            </a:fld>
            <a:endParaRPr lang="fr-FR"/>
          </a:p>
        </p:txBody>
      </p:sp>
    </p:spTree>
    <p:extLst>
      <p:ext uri="{BB962C8B-B14F-4D97-AF65-F5344CB8AC3E}">
        <p14:creationId xmlns:p14="http://schemas.microsoft.com/office/powerpoint/2010/main" val="363144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28C2C8-5F28-48AC-9A8D-7A827CB916F6}" type="datetimeFigureOut">
              <a:rPr lang="fr-FR" smtClean="0"/>
              <a:t>04/03/2019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323FB42-09BD-47B2-B608-718700FD8AB3}" type="slidenum">
              <a:rPr lang="fr-FR" smtClean="0"/>
              <a:t>‹N°›</a:t>
            </a:fld>
            <a:endParaRPr lang="fr-FR"/>
          </a:p>
        </p:txBody>
      </p:sp>
    </p:spTree>
    <p:extLst>
      <p:ext uri="{BB962C8B-B14F-4D97-AF65-F5344CB8AC3E}">
        <p14:creationId xmlns:p14="http://schemas.microsoft.com/office/powerpoint/2010/main" val="2993364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28C2C8-5F28-48AC-9A8D-7A827CB916F6}" type="datetimeFigureOut">
              <a:rPr lang="fr-FR" smtClean="0"/>
              <a:t>04/03/2019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323FB42-09BD-47B2-B608-718700FD8AB3}" type="slidenum">
              <a:rPr lang="fr-FR" smtClean="0"/>
              <a:t>‹N°›</a:t>
            </a:fld>
            <a:endParaRPr lang="fr-FR"/>
          </a:p>
        </p:txBody>
      </p:sp>
    </p:spTree>
    <p:extLst>
      <p:ext uri="{BB962C8B-B14F-4D97-AF65-F5344CB8AC3E}">
        <p14:creationId xmlns:p14="http://schemas.microsoft.com/office/powerpoint/2010/main" val="3797501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28C2C8-5F28-48AC-9A8D-7A827CB916F6}" type="datetimeFigureOut">
              <a:rPr lang="fr-FR" smtClean="0"/>
              <a:t>04/03/2019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323FB42-09BD-47B2-B608-718700FD8AB3}" type="slidenum">
              <a:rPr lang="fr-FR" smtClean="0"/>
              <a:t>‹N°›</a:t>
            </a:fld>
            <a:endParaRPr lang="fr-FR"/>
          </a:p>
        </p:txBody>
      </p:sp>
    </p:spTree>
    <p:extLst>
      <p:ext uri="{BB962C8B-B14F-4D97-AF65-F5344CB8AC3E}">
        <p14:creationId xmlns:p14="http://schemas.microsoft.com/office/powerpoint/2010/main" val="438453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28C2C8-5F28-48AC-9A8D-7A827CB916F6}" type="datetimeFigureOut">
              <a:rPr lang="fr-FR" smtClean="0"/>
              <a:t>04/03/2019</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23FB42-09BD-47B2-B608-718700FD8AB3}" type="slidenum">
              <a:rPr lang="fr-FR" smtClean="0"/>
              <a:t>‹N°›</a:t>
            </a:fld>
            <a:endParaRPr lang="fr-FR"/>
          </a:p>
        </p:txBody>
      </p:sp>
    </p:spTree>
    <p:extLst>
      <p:ext uri="{BB962C8B-B14F-4D97-AF65-F5344CB8AC3E}">
        <p14:creationId xmlns:p14="http://schemas.microsoft.com/office/powerpoint/2010/main" val="1852114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1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slide" Target="slide12.xml"/><Relationship Id="rId5" Type="http://schemas.openxmlformats.org/officeDocument/2006/relationships/hyperlink" Target="http://www.footprintnetwork.org/our-work/sustainable-development/" TargetMode="External"/><Relationship Id="rId4" Type="http://schemas.openxmlformats.org/officeDocument/2006/relationships/hyperlink" Target="http://data.footprintnetwork.org/countryMetrics.ht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Au-delà du climat</a:t>
            </a:r>
          </a:p>
        </p:txBody>
      </p:sp>
      <p:sp>
        <p:nvSpPr>
          <p:cNvPr id="3" name="Sous-titre 2"/>
          <p:cNvSpPr>
            <a:spLocks noGrp="1"/>
          </p:cNvSpPr>
          <p:nvPr>
            <p:ph type="subTitle" idx="1"/>
          </p:nvPr>
        </p:nvSpPr>
        <p:spPr/>
        <p:txBody>
          <a:bodyPr/>
          <a:lstStyle/>
          <a:p>
            <a:r>
              <a:rPr lang="fr-FR" dirty="0"/>
              <a:t>UPN mars 2019</a:t>
            </a:r>
          </a:p>
          <a:p>
            <a:endParaRPr lang="fr-FR" dirty="0"/>
          </a:p>
        </p:txBody>
      </p:sp>
    </p:spTree>
    <p:extLst>
      <p:ext uri="{BB962C8B-B14F-4D97-AF65-F5344CB8AC3E}">
        <p14:creationId xmlns:p14="http://schemas.microsoft.com/office/powerpoint/2010/main" val="2193491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BA6C77-2B04-4ABB-B496-1E8A9FD0DBE2}"/>
              </a:ext>
            </a:extLst>
          </p:cNvPr>
          <p:cNvSpPr>
            <a:spLocks noGrp="1"/>
          </p:cNvSpPr>
          <p:nvPr>
            <p:ph type="title"/>
          </p:nvPr>
        </p:nvSpPr>
        <p:spPr/>
        <p:txBody>
          <a:bodyPr/>
          <a:lstStyle/>
          <a:p>
            <a:pPr algn="ctr"/>
            <a:r>
              <a:rPr lang="fr-FR" dirty="0"/>
              <a:t>Le jour du dépassement</a:t>
            </a:r>
          </a:p>
        </p:txBody>
      </p:sp>
      <p:pic>
        <p:nvPicPr>
          <p:cNvPr id="5" name="Image 4">
            <a:extLst>
              <a:ext uri="{FF2B5EF4-FFF2-40B4-BE49-F238E27FC236}">
                <a16:creationId xmlns:a16="http://schemas.microsoft.com/office/drawing/2014/main" id="{3326824C-5382-4F49-9D68-A3DA9DA388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717706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a:extLst>
              <a:ext uri="{FF2B5EF4-FFF2-40B4-BE49-F238E27FC236}">
                <a16:creationId xmlns:a16="http://schemas.microsoft.com/office/drawing/2014/main" id="{5AFF6B55-3FEA-49F7-9F3F-9CB448FDA0EA}"/>
              </a:ext>
            </a:extLst>
          </p:cNvPr>
          <p:cNvSpPr>
            <a:spLocks noChangeArrowheads="1"/>
          </p:cNvSpPr>
          <p:nvPr/>
        </p:nvSpPr>
        <p:spPr bwMode="auto">
          <a:xfrm>
            <a:off x="9831388" y="3448050"/>
            <a:ext cx="1697038" cy="1568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tabLst>
                <a:tab pos="723900" algn="l"/>
              </a:tabLst>
              <a:defRPr>
                <a:solidFill>
                  <a:srgbClr val="000000"/>
                </a:solidFill>
                <a:latin typeface="Arial" panose="020B0604020202020204" pitchFamily="34" charset="0"/>
                <a:ea typeface="Microsoft YaHei" panose="020B0503020204020204" pitchFamily="34" charset="-122"/>
              </a:defRPr>
            </a:lvl1pPr>
            <a:lvl2pPr>
              <a:tabLst>
                <a:tab pos="723900" algn="l"/>
              </a:tabLst>
              <a:defRPr>
                <a:solidFill>
                  <a:srgbClr val="000000"/>
                </a:solidFill>
                <a:latin typeface="Arial" panose="020B0604020202020204" pitchFamily="34" charset="0"/>
                <a:ea typeface="Microsoft YaHei" panose="020B0503020204020204" pitchFamily="34" charset="-122"/>
              </a:defRPr>
            </a:lvl2pPr>
            <a:lvl3pPr>
              <a:tabLst>
                <a:tab pos="723900" algn="l"/>
              </a:tabLst>
              <a:defRPr>
                <a:solidFill>
                  <a:srgbClr val="000000"/>
                </a:solidFill>
                <a:latin typeface="Arial" panose="020B0604020202020204" pitchFamily="34" charset="0"/>
                <a:ea typeface="Microsoft YaHei" panose="020B0503020204020204" pitchFamily="34" charset="-122"/>
              </a:defRPr>
            </a:lvl3pPr>
            <a:lvl4pPr>
              <a:tabLst>
                <a:tab pos="723900" algn="l"/>
              </a:tabLst>
              <a:defRPr>
                <a:solidFill>
                  <a:srgbClr val="000000"/>
                </a:solidFill>
                <a:latin typeface="Arial" panose="020B0604020202020204" pitchFamily="34" charset="0"/>
                <a:ea typeface="Microsoft YaHei" panose="020B0503020204020204" pitchFamily="34" charset="-122"/>
              </a:defRPr>
            </a:lvl4pPr>
            <a:lvl5pPr>
              <a:tabLst>
                <a:tab pos="7239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pPr>
            <a:r>
              <a:rPr lang="fr-FR" altLang="fr-FR" sz="2400" dirty="0">
                <a:latin typeface="Calibri" panose="020F0502020204030204" pitchFamily="34" charset="0"/>
              </a:rPr>
              <a:t>x 1,5 France</a:t>
            </a:r>
          </a:p>
          <a:p>
            <a:pPr hangingPunct="1">
              <a:lnSpc>
                <a:spcPct val="100000"/>
              </a:lnSpc>
            </a:pPr>
            <a:endParaRPr lang="fr-FR" altLang="fr-FR" sz="2400" dirty="0">
              <a:latin typeface="Calibri" panose="020F0502020204030204" pitchFamily="34" charset="0"/>
            </a:endParaRPr>
          </a:p>
          <a:p>
            <a:pPr hangingPunct="1">
              <a:lnSpc>
                <a:spcPct val="100000"/>
              </a:lnSpc>
            </a:pPr>
            <a:r>
              <a:rPr lang="fr-FR" altLang="fr-FR" sz="2400" dirty="0">
                <a:latin typeface="Calibri" panose="020F0502020204030204" pitchFamily="34" charset="0"/>
              </a:rPr>
              <a:t>X 2,5 Monde</a:t>
            </a:r>
          </a:p>
        </p:txBody>
      </p:sp>
      <p:graphicFrame>
        <p:nvGraphicFramePr>
          <p:cNvPr id="7" name="Graphique 6">
            <a:extLst>
              <a:ext uri="{FF2B5EF4-FFF2-40B4-BE49-F238E27FC236}">
                <a16:creationId xmlns:a16="http://schemas.microsoft.com/office/drawing/2014/main" id="{C65AB9C0-CEB4-48E8-ADD2-A020CB96A2B7}"/>
              </a:ext>
            </a:extLst>
          </p:cNvPr>
          <p:cNvGraphicFramePr>
            <a:graphicFrameLocks/>
          </p:cNvGraphicFramePr>
          <p:nvPr>
            <p:extLst/>
          </p:nvPr>
        </p:nvGraphicFramePr>
        <p:xfrm>
          <a:off x="552450" y="342900"/>
          <a:ext cx="9278938" cy="6172200"/>
        </p:xfrm>
        <a:graphic>
          <a:graphicData uri="http://schemas.openxmlformats.org/drawingml/2006/chart">
            <c:chart xmlns:c="http://schemas.openxmlformats.org/drawingml/2006/chart" xmlns:r="http://schemas.openxmlformats.org/officeDocument/2006/relationships" r:id="rId3"/>
          </a:graphicData>
        </a:graphic>
      </p:graphicFrame>
      <p:sp>
        <p:nvSpPr>
          <p:cNvPr id="2" name="ZoneTexte 1">
            <a:extLst>
              <a:ext uri="{FF2B5EF4-FFF2-40B4-BE49-F238E27FC236}">
                <a16:creationId xmlns:a16="http://schemas.microsoft.com/office/drawing/2014/main" id="{18113208-5146-40BB-9972-64DA84A067B6}"/>
              </a:ext>
            </a:extLst>
          </p:cNvPr>
          <p:cNvSpPr txBox="1"/>
          <p:nvPr/>
        </p:nvSpPr>
        <p:spPr>
          <a:xfrm rot="497636">
            <a:off x="5815473" y="4211754"/>
            <a:ext cx="2304288" cy="369332"/>
          </a:xfrm>
          <a:prstGeom prst="rect">
            <a:avLst/>
          </a:prstGeom>
          <a:noFill/>
        </p:spPr>
        <p:txBody>
          <a:bodyPr wrap="square" rtlCol="0">
            <a:spAutoFit/>
          </a:bodyPr>
          <a:lstStyle/>
          <a:p>
            <a:r>
              <a:rPr lang="fr-FR" dirty="0">
                <a:solidFill>
                  <a:schemeClr val="bg1"/>
                </a:solidFill>
              </a:rPr>
              <a:t>Biocapacité monde</a:t>
            </a:r>
          </a:p>
        </p:txBody>
      </p:sp>
      <p:sp>
        <p:nvSpPr>
          <p:cNvPr id="5" name="ZoneTexte 4">
            <a:extLst>
              <a:ext uri="{FF2B5EF4-FFF2-40B4-BE49-F238E27FC236}">
                <a16:creationId xmlns:a16="http://schemas.microsoft.com/office/drawing/2014/main" id="{86EA2CA2-FDB2-4952-AC24-CA7121CEB51F}"/>
              </a:ext>
            </a:extLst>
          </p:cNvPr>
          <p:cNvSpPr txBox="1"/>
          <p:nvPr/>
        </p:nvSpPr>
        <p:spPr>
          <a:xfrm>
            <a:off x="4888262" y="3678155"/>
            <a:ext cx="2304288" cy="369332"/>
          </a:xfrm>
          <a:prstGeom prst="rect">
            <a:avLst/>
          </a:prstGeom>
          <a:noFill/>
        </p:spPr>
        <p:txBody>
          <a:bodyPr wrap="square" rtlCol="0">
            <a:spAutoFit/>
          </a:bodyPr>
          <a:lstStyle/>
          <a:p>
            <a:r>
              <a:rPr lang="fr-FR" dirty="0">
                <a:solidFill>
                  <a:schemeClr val="bg1"/>
                </a:solidFill>
              </a:rPr>
              <a:t>Biocapacité France</a:t>
            </a:r>
          </a:p>
        </p:txBody>
      </p:sp>
      <p:sp>
        <p:nvSpPr>
          <p:cNvPr id="6" name="ZoneTexte 5">
            <a:extLst>
              <a:ext uri="{FF2B5EF4-FFF2-40B4-BE49-F238E27FC236}">
                <a16:creationId xmlns:a16="http://schemas.microsoft.com/office/drawing/2014/main" id="{96419E03-6025-44DB-B9E3-4C24A98BA134}"/>
              </a:ext>
            </a:extLst>
          </p:cNvPr>
          <p:cNvSpPr txBox="1"/>
          <p:nvPr/>
        </p:nvSpPr>
        <p:spPr>
          <a:xfrm>
            <a:off x="4888262" y="2179312"/>
            <a:ext cx="2304288" cy="369332"/>
          </a:xfrm>
          <a:prstGeom prst="rect">
            <a:avLst/>
          </a:prstGeom>
          <a:noFill/>
        </p:spPr>
        <p:txBody>
          <a:bodyPr wrap="square" rtlCol="0">
            <a:spAutoFit/>
          </a:bodyPr>
          <a:lstStyle/>
          <a:p>
            <a:r>
              <a:rPr lang="fr-FR" dirty="0">
                <a:solidFill>
                  <a:schemeClr val="bg1"/>
                </a:solidFill>
              </a:rPr>
              <a:t>Empreinte France</a:t>
            </a:r>
          </a:p>
        </p:txBody>
      </p:sp>
      <p:sp>
        <p:nvSpPr>
          <p:cNvPr id="8" name="Flèche : gauche 7">
            <a:hlinkClick r:id="rId4" action="ppaction://hlinksldjump"/>
            <a:extLst>
              <a:ext uri="{FF2B5EF4-FFF2-40B4-BE49-F238E27FC236}">
                <a16:creationId xmlns:a16="http://schemas.microsoft.com/office/drawing/2014/main" id="{D4172373-A19C-4DD2-AD7F-A510508EEEFF}"/>
              </a:ext>
            </a:extLst>
          </p:cNvPr>
          <p:cNvSpPr/>
          <p:nvPr/>
        </p:nvSpPr>
        <p:spPr>
          <a:xfrm>
            <a:off x="11582400" y="6368716"/>
            <a:ext cx="352926" cy="2566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5997210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phique 3">
            <a:extLst>
              <a:ext uri="{FF2B5EF4-FFF2-40B4-BE49-F238E27FC236}">
                <a16:creationId xmlns:a16="http://schemas.microsoft.com/office/drawing/2014/main" id="{72E78433-000A-412A-BD97-586AF471F085}"/>
              </a:ext>
            </a:extLst>
          </p:cNvPr>
          <p:cNvGraphicFramePr>
            <a:graphicFrameLocks/>
          </p:cNvGraphicFramePr>
          <p:nvPr>
            <p:extLst>
              <p:ext uri="{D42A27DB-BD31-4B8C-83A1-F6EECF244321}">
                <p14:modId xmlns:p14="http://schemas.microsoft.com/office/powerpoint/2010/main" val="3688854554"/>
              </p:ext>
            </p:extLst>
          </p:nvPr>
        </p:nvGraphicFramePr>
        <p:xfrm>
          <a:off x="1219200" y="190500"/>
          <a:ext cx="9525000" cy="6324600"/>
        </p:xfrm>
        <a:graphic>
          <a:graphicData uri="http://schemas.openxmlformats.org/drawingml/2006/chart">
            <c:chart xmlns:c="http://schemas.openxmlformats.org/drawingml/2006/chart" xmlns:r="http://schemas.openxmlformats.org/officeDocument/2006/relationships" r:id="rId3"/>
          </a:graphicData>
        </a:graphic>
      </p:graphicFrame>
      <p:sp>
        <p:nvSpPr>
          <p:cNvPr id="3" name="Flèche : gauche 2">
            <a:hlinkClick r:id="rId4" action="ppaction://hlinksldjump"/>
            <a:extLst>
              <a:ext uri="{FF2B5EF4-FFF2-40B4-BE49-F238E27FC236}">
                <a16:creationId xmlns:a16="http://schemas.microsoft.com/office/drawing/2014/main" id="{5E0CFF46-3AE0-499B-9589-7F3D2FE70F28}"/>
              </a:ext>
            </a:extLst>
          </p:cNvPr>
          <p:cNvSpPr/>
          <p:nvPr/>
        </p:nvSpPr>
        <p:spPr>
          <a:xfrm>
            <a:off x="11582400" y="6368716"/>
            <a:ext cx="352926" cy="2566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12552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400907" y="329957"/>
            <a:ext cx="9237785" cy="1147152"/>
          </a:xfrm>
        </p:spPr>
        <p:txBody>
          <a:bodyPr/>
          <a:lstStyle/>
          <a:p>
            <a:pPr algn="ctr"/>
            <a:r>
              <a:rPr lang="fr-FR" dirty="0"/>
              <a:t>Des limites aux frontières</a:t>
            </a:r>
          </a:p>
        </p:txBody>
      </p:sp>
      <p:sp>
        <p:nvSpPr>
          <p:cNvPr id="5" name="Espace réservé du contenu 4"/>
          <p:cNvSpPr>
            <a:spLocks noGrp="1"/>
          </p:cNvSpPr>
          <p:nvPr>
            <p:ph sz="half" idx="1"/>
          </p:nvPr>
        </p:nvSpPr>
        <p:spPr>
          <a:xfrm>
            <a:off x="7234372" y="2017378"/>
            <a:ext cx="4700954" cy="4351338"/>
          </a:xfrm>
        </p:spPr>
        <p:txBody>
          <a:bodyPr>
            <a:normAutofit/>
          </a:bodyPr>
          <a:lstStyle/>
          <a:p>
            <a:pPr marL="0" indent="0">
              <a:buNone/>
            </a:pPr>
            <a:r>
              <a:rPr lang="fr-FR" b="1" dirty="0">
                <a:solidFill>
                  <a:srgbClr val="FF0000"/>
                </a:solidFill>
              </a:rPr>
              <a:t>Limite</a:t>
            </a:r>
            <a:r>
              <a:rPr lang="fr-FR" dirty="0">
                <a:solidFill>
                  <a:srgbClr val="FF0000"/>
                </a:solidFill>
              </a:rPr>
              <a:t> : ce que l’on ne peut pas dépasser </a:t>
            </a:r>
          </a:p>
          <a:p>
            <a:r>
              <a:rPr lang="fr-FR" dirty="0"/>
              <a:t>Vitesse &lt; aller dans le fossé</a:t>
            </a:r>
          </a:p>
          <a:p>
            <a:r>
              <a:rPr lang="fr-FR" dirty="0"/>
              <a:t>Concentration 95 % de CO</a:t>
            </a:r>
            <a:r>
              <a:rPr lang="fr-FR" baseline="-25000" dirty="0"/>
              <a:t>2</a:t>
            </a:r>
            <a:r>
              <a:rPr lang="fr-FR" dirty="0"/>
              <a:t> dans l’air comme sur Mars (ou 100 % comme au pré cambrien sur Terre)</a:t>
            </a:r>
          </a:p>
          <a:p>
            <a:r>
              <a:rPr lang="fr-FR" dirty="0"/>
              <a:t>Température &gt; x°</a:t>
            </a:r>
          </a:p>
        </p:txBody>
      </p:sp>
      <p:sp>
        <p:nvSpPr>
          <p:cNvPr id="6" name="Espace réservé du contenu 5"/>
          <p:cNvSpPr>
            <a:spLocks noGrp="1"/>
          </p:cNvSpPr>
          <p:nvPr>
            <p:ph sz="half" idx="2"/>
          </p:nvPr>
        </p:nvSpPr>
        <p:spPr>
          <a:xfrm>
            <a:off x="1090246" y="1972729"/>
            <a:ext cx="5802923" cy="4113623"/>
          </a:xfrm>
        </p:spPr>
        <p:txBody>
          <a:bodyPr>
            <a:noAutofit/>
          </a:bodyPr>
          <a:lstStyle/>
          <a:p>
            <a:pPr marL="0" indent="0">
              <a:buNone/>
            </a:pPr>
            <a:r>
              <a:rPr lang="fr-FR" b="1" dirty="0">
                <a:solidFill>
                  <a:schemeClr val="accent1"/>
                </a:solidFill>
              </a:rPr>
              <a:t>Frontière</a:t>
            </a:r>
            <a:r>
              <a:rPr lang="fr-FR" dirty="0">
                <a:solidFill>
                  <a:schemeClr val="accent1"/>
                </a:solidFill>
              </a:rPr>
              <a:t> : une limite que l’on peut dépasser… pendant un temps</a:t>
            </a:r>
          </a:p>
          <a:p>
            <a:r>
              <a:rPr lang="fr-FR" dirty="0"/>
              <a:t>Vitesse sur la route (90 km/h)</a:t>
            </a:r>
          </a:p>
          <a:p>
            <a:r>
              <a:rPr lang="fr-FR" dirty="0"/>
              <a:t>Concentration de gaz à effet de serre (350 ppm)</a:t>
            </a:r>
          </a:p>
          <a:p>
            <a:r>
              <a:rPr lang="fr-FR" dirty="0"/>
              <a:t>Empreinte écologique (1 planète)</a:t>
            </a:r>
          </a:p>
          <a:p>
            <a:r>
              <a:rPr lang="fr-FR" dirty="0"/>
              <a:t>Température moyenne</a:t>
            </a:r>
          </a:p>
        </p:txBody>
      </p:sp>
      <p:sp>
        <p:nvSpPr>
          <p:cNvPr id="7" name="Flèche : gauche 6">
            <a:hlinkClick r:id="rId3" action="ppaction://hlinksldjump"/>
            <a:extLst>
              <a:ext uri="{FF2B5EF4-FFF2-40B4-BE49-F238E27FC236}">
                <a16:creationId xmlns:a16="http://schemas.microsoft.com/office/drawing/2014/main" id="{9CE09045-6BAC-4AD9-977E-6FA53368E976}"/>
              </a:ext>
            </a:extLst>
          </p:cNvPr>
          <p:cNvSpPr/>
          <p:nvPr/>
        </p:nvSpPr>
        <p:spPr>
          <a:xfrm>
            <a:off x="11582400" y="6368716"/>
            <a:ext cx="352926" cy="2566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2358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4D113600-72B8-4533-BC50-E68117629E7B}"/>
              </a:ext>
            </a:extLst>
          </p:cNvPr>
          <p:cNvPicPr>
            <a:picLocks noChangeAspect="1"/>
          </p:cNvPicPr>
          <p:nvPr/>
        </p:nvPicPr>
        <p:blipFill rotWithShape="1">
          <a:blip r:embed="rId3"/>
          <a:srcRect l="28167" r="28834"/>
          <a:stretch/>
        </p:blipFill>
        <p:spPr>
          <a:xfrm>
            <a:off x="3534153" y="-6959"/>
            <a:ext cx="6835495" cy="6782664"/>
          </a:xfrm>
          <a:prstGeom prst="rect">
            <a:avLst/>
          </a:prstGeom>
        </p:spPr>
      </p:pic>
      <p:sp>
        <p:nvSpPr>
          <p:cNvPr id="2" name="ZoneTexte 1">
            <a:extLst>
              <a:ext uri="{FF2B5EF4-FFF2-40B4-BE49-F238E27FC236}">
                <a16:creationId xmlns:a16="http://schemas.microsoft.com/office/drawing/2014/main" id="{6CB19241-813D-4FD2-AB2E-44AB81AE7363}"/>
              </a:ext>
            </a:extLst>
          </p:cNvPr>
          <p:cNvSpPr txBox="1"/>
          <p:nvPr/>
        </p:nvSpPr>
        <p:spPr>
          <a:xfrm rot="4776175">
            <a:off x="9021785" y="2740055"/>
            <a:ext cx="1219200" cy="461665"/>
          </a:xfrm>
          <a:prstGeom prst="rect">
            <a:avLst/>
          </a:prstGeom>
          <a:solidFill>
            <a:schemeClr val="tx1"/>
          </a:solidFill>
        </p:spPr>
        <p:txBody>
          <a:bodyPr wrap="square" rtlCol="0">
            <a:spAutoFit/>
          </a:bodyPr>
          <a:lstStyle/>
          <a:p>
            <a:r>
              <a:rPr lang="fr-FR" sz="2400" b="1" dirty="0">
                <a:solidFill>
                  <a:schemeClr val="bg1"/>
                </a:solidFill>
              </a:rPr>
              <a:t>Ozone  </a:t>
            </a:r>
          </a:p>
        </p:txBody>
      </p:sp>
      <p:sp>
        <p:nvSpPr>
          <p:cNvPr id="4" name="ZoneTexte 3">
            <a:extLst>
              <a:ext uri="{FF2B5EF4-FFF2-40B4-BE49-F238E27FC236}">
                <a16:creationId xmlns:a16="http://schemas.microsoft.com/office/drawing/2014/main" id="{5765B941-1ABE-4FFE-991C-943ADFC498DB}"/>
              </a:ext>
            </a:extLst>
          </p:cNvPr>
          <p:cNvSpPr txBox="1"/>
          <p:nvPr/>
        </p:nvSpPr>
        <p:spPr>
          <a:xfrm rot="18394699">
            <a:off x="8636947" y="4535442"/>
            <a:ext cx="1419314" cy="461665"/>
          </a:xfrm>
          <a:prstGeom prst="rect">
            <a:avLst/>
          </a:prstGeom>
          <a:solidFill>
            <a:schemeClr val="tx1"/>
          </a:solidFill>
        </p:spPr>
        <p:txBody>
          <a:bodyPr wrap="square" rtlCol="0">
            <a:spAutoFit/>
          </a:bodyPr>
          <a:lstStyle/>
          <a:p>
            <a:r>
              <a:rPr lang="fr-FR" sz="2400" b="1" dirty="0">
                <a:solidFill>
                  <a:schemeClr val="bg1"/>
                </a:solidFill>
              </a:rPr>
              <a:t>Aérosols</a:t>
            </a:r>
          </a:p>
        </p:txBody>
      </p:sp>
      <p:sp>
        <p:nvSpPr>
          <p:cNvPr id="6" name="ZoneTexte 5">
            <a:extLst>
              <a:ext uri="{FF2B5EF4-FFF2-40B4-BE49-F238E27FC236}">
                <a16:creationId xmlns:a16="http://schemas.microsoft.com/office/drawing/2014/main" id="{EA27C2A1-CEDF-4228-B2F8-D77E53FCE28E}"/>
              </a:ext>
            </a:extLst>
          </p:cNvPr>
          <p:cNvSpPr txBox="1"/>
          <p:nvPr/>
        </p:nvSpPr>
        <p:spPr>
          <a:xfrm rot="1630925">
            <a:off x="5212214" y="5615897"/>
            <a:ext cx="1640466" cy="830997"/>
          </a:xfrm>
          <a:prstGeom prst="rect">
            <a:avLst/>
          </a:prstGeom>
          <a:solidFill>
            <a:schemeClr val="tx1"/>
          </a:solidFill>
        </p:spPr>
        <p:txBody>
          <a:bodyPr wrap="square" rtlCol="0">
            <a:spAutoFit/>
          </a:bodyPr>
          <a:lstStyle/>
          <a:p>
            <a:r>
              <a:rPr lang="fr-FR" sz="2400" b="1" dirty="0">
                <a:solidFill>
                  <a:schemeClr val="bg1"/>
                </a:solidFill>
              </a:rPr>
              <a:t>Azote et phosphore</a:t>
            </a:r>
          </a:p>
        </p:txBody>
      </p:sp>
      <p:sp>
        <p:nvSpPr>
          <p:cNvPr id="7" name="ZoneTexte 6">
            <a:extLst>
              <a:ext uri="{FF2B5EF4-FFF2-40B4-BE49-F238E27FC236}">
                <a16:creationId xmlns:a16="http://schemas.microsoft.com/office/drawing/2014/main" id="{CE821AE8-4A84-4AE1-AF5A-9C2B8CD2E210}"/>
              </a:ext>
            </a:extLst>
          </p:cNvPr>
          <p:cNvSpPr txBox="1"/>
          <p:nvPr/>
        </p:nvSpPr>
        <p:spPr>
          <a:xfrm rot="3403190">
            <a:off x="3967247" y="4535443"/>
            <a:ext cx="1640466" cy="461665"/>
          </a:xfrm>
          <a:prstGeom prst="rect">
            <a:avLst/>
          </a:prstGeom>
          <a:solidFill>
            <a:schemeClr val="tx1"/>
          </a:solidFill>
        </p:spPr>
        <p:txBody>
          <a:bodyPr wrap="square" rtlCol="0">
            <a:spAutoFit/>
          </a:bodyPr>
          <a:lstStyle/>
          <a:p>
            <a:r>
              <a:rPr lang="fr-FR" sz="2400" b="1" dirty="0">
                <a:solidFill>
                  <a:schemeClr val="bg1"/>
                </a:solidFill>
              </a:rPr>
              <a:t>Eau douce</a:t>
            </a:r>
          </a:p>
        </p:txBody>
      </p:sp>
      <p:sp>
        <p:nvSpPr>
          <p:cNvPr id="8" name="ZoneTexte 7">
            <a:extLst>
              <a:ext uri="{FF2B5EF4-FFF2-40B4-BE49-F238E27FC236}">
                <a16:creationId xmlns:a16="http://schemas.microsoft.com/office/drawing/2014/main" id="{FA51CBBD-28FA-4DB4-AEAB-C685DC974086}"/>
              </a:ext>
            </a:extLst>
          </p:cNvPr>
          <p:cNvSpPr txBox="1"/>
          <p:nvPr/>
        </p:nvSpPr>
        <p:spPr>
          <a:xfrm rot="16661163">
            <a:off x="3464600" y="2533617"/>
            <a:ext cx="1640466" cy="830997"/>
          </a:xfrm>
          <a:prstGeom prst="rect">
            <a:avLst/>
          </a:prstGeom>
          <a:solidFill>
            <a:schemeClr val="tx1"/>
          </a:solidFill>
        </p:spPr>
        <p:txBody>
          <a:bodyPr wrap="square" rtlCol="0">
            <a:spAutoFit/>
          </a:bodyPr>
          <a:lstStyle/>
          <a:p>
            <a:r>
              <a:rPr lang="fr-FR" sz="2400" b="1" dirty="0">
                <a:solidFill>
                  <a:schemeClr val="bg1"/>
                </a:solidFill>
              </a:rPr>
              <a:t>Utilisation des sols</a:t>
            </a:r>
          </a:p>
        </p:txBody>
      </p:sp>
      <p:sp>
        <p:nvSpPr>
          <p:cNvPr id="9" name="ZoneTexte 8">
            <a:extLst>
              <a:ext uri="{FF2B5EF4-FFF2-40B4-BE49-F238E27FC236}">
                <a16:creationId xmlns:a16="http://schemas.microsoft.com/office/drawing/2014/main" id="{7D7B9423-FEEB-4E63-B1FE-383352355CFE}"/>
              </a:ext>
            </a:extLst>
          </p:cNvPr>
          <p:cNvSpPr txBox="1"/>
          <p:nvPr/>
        </p:nvSpPr>
        <p:spPr>
          <a:xfrm rot="18843470">
            <a:off x="4572279" y="1050450"/>
            <a:ext cx="1737672" cy="461665"/>
          </a:xfrm>
          <a:prstGeom prst="rect">
            <a:avLst/>
          </a:prstGeom>
          <a:solidFill>
            <a:schemeClr val="tx1"/>
          </a:solidFill>
        </p:spPr>
        <p:txBody>
          <a:bodyPr wrap="square" rtlCol="0">
            <a:spAutoFit/>
          </a:bodyPr>
          <a:lstStyle/>
          <a:p>
            <a:r>
              <a:rPr lang="fr-FR" sz="2400" b="1" dirty="0">
                <a:solidFill>
                  <a:schemeClr val="bg1"/>
                </a:solidFill>
              </a:rPr>
              <a:t>Biodiversité</a:t>
            </a:r>
          </a:p>
        </p:txBody>
      </p:sp>
      <p:sp>
        <p:nvSpPr>
          <p:cNvPr id="10" name="ZoneTexte 9">
            <a:extLst>
              <a:ext uri="{FF2B5EF4-FFF2-40B4-BE49-F238E27FC236}">
                <a16:creationId xmlns:a16="http://schemas.microsoft.com/office/drawing/2014/main" id="{A615FB36-D07D-4A22-A0D5-379FA43598A5}"/>
              </a:ext>
            </a:extLst>
          </p:cNvPr>
          <p:cNvSpPr txBox="1"/>
          <p:nvPr/>
        </p:nvSpPr>
        <p:spPr>
          <a:xfrm rot="2408794">
            <a:off x="8016697" y="1054469"/>
            <a:ext cx="1640466" cy="830997"/>
          </a:xfrm>
          <a:prstGeom prst="rect">
            <a:avLst/>
          </a:prstGeom>
          <a:solidFill>
            <a:schemeClr val="tx1"/>
          </a:solidFill>
        </p:spPr>
        <p:txBody>
          <a:bodyPr wrap="square" rtlCol="0">
            <a:spAutoFit/>
          </a:bodyPr>
          <a:lstStyle/>
          <a:p>
            <a:r>
              <a:rPr lang="fr-FR" sz="2400" b="1" dirty="0">
                <a:solidFill>
                  <a:schemeClr val="bg1"/>
                </a:solidFill>
              </a:rPr>
              <a:t>Polluants chimiques</a:t>
            </a:r>
          </a:p>
        </p:txBody>
      </p:sp>
      <p:sp>
        <p:nvSpPr>
          <p:cNvPr id="3" name="Ellipse 2">
            <a:extLst>
              <a:ext uri="{FF2B5EF4-FFF2-40B4-BE49-F238E27FC236}">
                <a16:creationId xmlns:a16="http://schemas.microsoft.com/office/drawing/2014/main" id="{73B67B7E-C838-47D8-8FE7-720E8CB377F1}"/>
              </a:ext>
            </a:extLst>
          </p:cNvPr>
          <p:cNvSpPr/>
          <p:nvPr/>
        </p:nvSpPr>
        <p:spPr>
          <a:xfrm>
            <a:off x="5602582" y="1936419"/>
            <a:ext cx="2963717" cy="291026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00BA9760-CADF-4CB9-917D-A9945613ECEB}"/>
              </a:ext>
            </a:extLst>
          </p:cNvPr>
          <p:cNvSpPr txBox="1"/>
          <p:nvPr/>
        </p:nvSpPr>
        <p:spPr>
          <a:xfrm>
            <a:off x="466445" y="5287086"/>
            <a:ext cx="2039571" cy="1200329"/>
          </a:xfrm>
          <a:prstGeom prst="rect">
            <a:avLst/>
          </a:prstGeom>
          <a:noFill/>
        </p:spPr>
        <p:txBody>
          <a:bodyPr wrap="square" rtlCol="0">
            <a:spAutoFit/>
          </a:bodyPr>
          <a:lstStyle/>
          <a:p>
            <a:r>
              <a:rPr lang="fr-FR" dirty="0">
                <a:solidFill>
                  <a:schemeClr val="bg1"/>
                </a:solidFill>
              </a:rPr>
              <a:t>Les neufs frontières de la planète</a:t>
            </a:r>
          </a:p>
          <a:p>
            <a:r>
              <a:rPr lang="fr-FR" dirty="0">
                <a:solidFill>
                  <a:schemeClr val="bg1"/>
                </a:solidFill>
              </a:rPr>
              <a:t>Univ. de Stockholm 2015</a:t>
            </a:r>
          </a:p>
        </p:txBody>
      </p:sp>
      <p:sp>
        <p:nvSpPr>
          <p:cNvPr id="12" name="Ellipse 11">
            <a:extLst>
              <a:ext uri="{FF2B5EF4-FFF2-40B4-BE49-F238E27FC236}">
                <a16:creationId xmlns:a16="http://schemas.microsoft.com/office/drawing/2014/main" id="{CE037B08-532B-4234-B3F4-15B335B75106}"/>
              </a:ext>
            </a:extLst>
          </p:cNvPr>
          <p:cNvSpPr/>
          <p:nvPr/>
        </p:nvSpPr>
        <p:spPr>
          <a:xfrm>
            <a:off x="6263852" y="2599476"/>
            <a:ext cx="1469360" cy="1459355"/>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5467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DB2E2E-C4C8-4801-A811-EEF073CB105F}"/>
              </a:ext>
            </a:extLst>
          </p:cNvPr>
          <p:cNvSpPr>
            <a:spLocks noGrp="1"/>
          </p:cNvSpPr>
          <p:nvPr>
            <p:ph type="title"/>
          </p:nvPr>
        </p:nvSpPr>
        <p:spPr/>
        <p:txBody>
          <a:bodyPr/>
          <a:lstStyle/>
          <a:p>
            <a:pPr algn="ctr"/>
            <a:r>
              <a:rPr lang="fr-FR" dirty="0"/>
              <a:t>L’acidification des océans</a:t>
            </a:r>
          </a:p>
        </p:txBody>
      </p:sp>
      <p:sp>
        <p:nvSpPr>
          <p:cNvPr id="4" name="Rectangle 2">
            <a:extLst>
              <a:ext uri="{FF2B5EF4-FFF2-40B4-BE49-F238E27FC236}">
                <a16:creationId xmlns:a16="http://schemas.microsoft.com/office/drawing/2014/main" id="{50386251-C981-4E47-8FD7-3B02CEFD6958}"/>
              </a:ext>
            </a:extLst>
          </p:cNvPr>
          <p:cNvSpPr>
            <a:spLocks noChangeArrowheads="1"/>
          </p:cNvSpPr>
          <p:nvPr/>
        </p:nvSpPr>
        <p:spPr bwMode="auto">
          <a:xfrm>
            <a:off x="1693008" y="1753046"/>
            <a:ext cx="8581292" cy="100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En présence d’un excès de dioxyde de carbone, le carbonate de calcium CaCO</a:t>
            </a:r>
            <a:r>
              <a:rPr kumimoji="0" lang="fr-FR" altLang="fr-FR" sz="2000" b="0" i="0" u="none" strike="noStrike" cap="none" normalizeH="0" baseline="-30000" dirty="0">
                <a:ln>
                  <a:noFill/>
                </a:ln>
                <a:solidFill>
                  <a:schemeClr val="tx1"/>
                </a:solidFill>
                <a:effectLst/>
                <a:latin typeface="Arial" panose="020B0604020202020204" pitchFamily="34" charset="0"/>
                <a:ea typeface="Times New Roman" panose="02020603050405020304" pitchFamily="18" charset="0"/>
              </a:rPr>
              <a:t>3</a:t>
            </a:r>
            <a:r>
              <a:rPr kumimoji="0" lang="fr-FR" altLang="fr-FR"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 se dissout selon l’équation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chemeClr val="tx1"/>
              </a:solidFill>
              <a:effectLst/>
              <a:latin typeface="Arial" panose="020B0604020202020204" pitchFamily="34" charset="0"/>
            </a:endParaRPr>
          </a:p>
        </p:txBody>
      </p:sp>
      <p:pic>
        <p:nvPicPr>
          <p:cNvPr id="1025" name="Image 3" descr="https://www.annabac.com/sites/annabac.com/files/depot/images/2014/rootpbatPhysiqueTleSproot/834a88d13dbef8e95dc75b88a20200d2.png">
            <a:extLst>
              <a:ext uri="{FF2B5EF4-FFF2-40B4-BE49-F238E27FC236}">
                <a16:creationId xmlns:a16="http://schemas.microsoft.com/office/drawing/2014/main" id="{F69DB1D2-1360-401C-9769-BA69D0ADF9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008" y="2637235"/>
            <a:ext cx="83566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0C3B982D-19C1-4E42-BC1B-7699223DF960}"/>
              </a:ext>
            </a:extLst>
          </p:cNvPr>
          <p:cNvPicPr>
            <a:picLocks noChangeAspect="1"/>
          </p:cNvPicPr>
          <p:nvPr/>
        </p:nvPicPr>
        <p:blipFill>
          <a:blip r:embed="rId3"/>
          <a:stretch>
            <a:fillRect/>
          </a:stretch>
        </p:blipFill>
        <p:spPr>
          <a:xfrm>
            <a:off x="1125904" y="3461657"/>
            <a:ext cx="4857750" cy="3238500"/>
          </a:xfrm>
          <a:prstGeom prst="rect">
            <a:avLst/>
          </a:prstGeom>
        </p:spPr>
      </p:pic>
      <p:pic>
        <p:nvPicPr>
          <p:cNvPr id="3" name="Image 2">
            <a:extLst>
              <a:ext uri="{FF2B5EF4-FFF2-40B4-BE49-F238E27FC236}">
                <a16:creationId xmlns:a16="http://schemas.microsoft.com/office/drawing/2014/main" id="{B578EA49-006B-4372-A6BF-3F5DE8749191}"/>
              </a:ext>
            </a:extLst>
          </p:cNvPr>
          <p:cNvPicPr>
            <a:picLocks noChangeAspect="1"/>
          </p:cNvPicPr>
          <p:nvPr/>
        </p:nvPicPr>
        <p:blipFill>
          <a:blip r:embed="rId4"/>
          <a:stretch>
            <a:fillRect/>
          </a:stretch>
        </p:blipFill>
        <p:spPr>
          <a:xfrm>
            <a:off x="5983654" y="3461657"/>
            <a:ext cx="6062436" cy="3031218"/>
          </a:xfrm>
          <a:prstGeom prst="rect">
            <a:avLst/>
          </a:prstGeom>
        </p:spPr>
      </p:pic>
    </p:spTree>
    <p:extLst>
      <p:ext uri="{BB962C8B-B14F-4D97-AF65-F5344CB8AC3E}">
        <p14:creationId xmlns:p14="http://schemas.microsoft.com/office/powerpoint/2010/main" val="1815305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DBD189AB-E59A-4A5E-BE7C-9BDA1E1BAFCE}"/>
              </a:ext>
            </a:extLst>
          </p:cNvPr>
          <p:cNvPicPr>
            <a:picLocks noChangeAspect="1"/>
          </p:cNvPicPr>
          <p:nvPr/>
        </p:nvPicPr>
        <p:blipFill>
          <a:blip r:embed="rId2"/>
          <a:stretch>
            <a:fillRect/>
          </a:stretch>
        </p:blipFill>
        <p:spPr>
          <a:xfrm>
            <a:off x="6831328" y="199446"/>
            <a:ext cx="3838394" cy="2512847"/>
          </a:xfrm>
          <a:prstGeom prst="rect">
            <a:avLst/>
          </a:prstGeom>
        </p:spPr>
      </p:pic>
      <p:cxnSp>
        <p:nvCxnSpPr>
          <p:cNvPr id="6" name="Connecteur droit 5">
            <a:extLst>
              <a:ext uri="{FF2B5EF4-FFF2-40B4-BE49-F238E27FC236}">
                <a16:creationId xmlns:a16="http://schemas.microsoft.com/office/drawing/2014/main" id="{431FEAEB-B375-40C1-B82C-CD94889606CE}"/>
              </a:ext>
            </a:extLst>
          </p:cNvPr>
          <p:cNvCxnSpPr>
            <a:cxnSpLocks/>
          </p:cNvCxnSpPr>
          <p:nvPr/>
        </p:nvCxnSpPr>
        <p:spPr>
          <a:xfrm>
            <a:off x="3500846" y="1802674"/>
            <a:ext cx="5528853" cy="39356"/>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A5927FF4-E862-4591-B7D7-DC5F3378552D}"/>
              </a:ext>
            </a:extLst>
          </p:cNvPr>
          <p:cNvCxnSpPr>
            <a:cxnSpLocks/>
          </p:cNvCxnSpPr>
          <p:nvPr/>
        </p:nvCxnSpPr>
        <p:spPr>
          <a:xfrm>
            <a:off x="7172563" y="1802674"/>
            <a:ext cx="4171949" cy="176416"/>
          </a:xfrm>
          <a:prstGeom prst="line">
            <a:avLst/>
          </a:prstGeom>
          <a:ln w="57150">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83AD36BE-4815-4204-BF86-ADE40ADA4AF2}"/>
              </a:ext>
            </a:extLst>
          </p:cNvPr>
          <p:cNvCxnSpPr>
            <a:cxnSpLocks/>
          </p:cNvCxnSpPr>
          <p:nvPr/>
        </p:nvCxnSpPr>
        <p:spPr>
          <a:xfrm>
            <a:off x="9764483" y="5372687"/>
            <a:ext cx="216625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25DEFBF-C42E-47F8-8767-FF511CA5D8E4}"/>
              </a:ext>
            </a:extLst>
          </p:cNvPr>
          <p:cNvCxnSpPr>
            <a:cxnSpLocks/>
          </p:cNvCxnSpPr>
          <p:nvPr/>
        </p:nvCxnSpPr>
        <p:spPr>
          <a:xfrm flipH="1" flipV="1">
            <a:off x="9764483" y="2712293"/>
            <a:ext cx="130629" cy="2660394"/>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Flèche : gauche 6">
            <a:extLst>
              <a:ext uri="{FF2B5EF4-FFF2-40B4-BE49-F238E27FC236}">
                <a16:creationId xmlns:a16="http://schemas.microsoft.com/office/drawing/2014/main" id="{E5F82F7E-F8F3-477E-BD03-0901B74B5DF6}"/>
              </a:ext>
            </a:extLst>
          </p:cNvPr>
          <p:cNvSpPr/>
          <p:nvPr/>
        </p:nvSpPr>
        <p:spPr>
          <a:xfrm>
            <a:off x="11582400" y="6368716"/>
            <a:ext cx="352926" cy="2566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AA9D97B3-984D-4C2B-9291-5B55088D165E}"/>
              </a:ext>
            </a:extLst>
          </p:cNvPr>
          <p:cNvSpPr txBox="1"/>
          <p:nvPr/>
        </p:nvSpPr>
        <p:spPr>
          <a:xfrm>
            <a:off x="2795972" y="1455870"/>
            <a:ext cx="2061778" cy="523220"/>
          </a:xfrm>
          <a:prstGeom prst="rect">
            <a:avLst/>
          </a:prstGeom>
          <a:solidFill>
            <a:schemeClr val="bg1"/>
          </a:solidFill>
        </p:spPr>
        <p:txBody>
          <a:bodyPr wrap="square" rtlCol="0">
            <a:spAutoFit/>
          </a:bodyPr>
          <a:lstStyle/>
          <a:p>
            <a:r>
              <a:rPr lang="fr-FR" sz="2800" dirty="0"/>
              <a:t>Seuil critique</a:t>
            </a:r>
          </a:p>
        </p:txBody>
      </p:sp>
      <p:sp>
        <p:nvSpPr>
          <p:cNvPr id="13" name="ZoneTexte 12">
            <a:extLst>
              <a:ext uri="{FF2B5EF4-FFF2-40B4-BE49-F238E27FC236}">
                <a16:creationId xmlns:a16="http://schemas.microsoft.com/office/drawing/2014/main" id="{5E4CAAE4-5648-475E-AE3E-9916BB0ED8F2}"/>
              </a:ext>
            </a:extLst>
          </p:cNvPr>
          <p:cNvSpPr txBox="1"/>
          <p:nvPr/>
        </p:nvSpPr>
        <p:spPr>
          <a:xfrm>
            <a:off x="7737553" y="2859693"/>
            <a:ext cx="1292147" cy="523220"/>
          </a:xfrm>
          <a:prstGeom prst="rect">
            <a:avLst/>
          </a:prstGeom>
          <a:solidFill>
            <a:srgbClr val="FF0000"/>
          </a:solidFill>
        </p:spPr>
        <p:txBody>
          <a:bodyPr wrap="square" rtlCol="0">
            <a:spAutoFit/>
          </a:bodyPr>
          <a:lstStyle/>
          <a:p>
            <a:r>
              <a:rPr lang="fr-FR" sz="2800" dirty="0">
                <a:solidFill>
                  <a:schemeClr val="bg1"/>
                </a:solidFill>
              </a:rPr>
              <a:t>Limite</a:t>
            </a:r>
          </a:p>
        </p:txBody>
      </p:sp>
      <p:sp>
        <p:nvSpPr>
          <p:cNvPr id="3" name="ZoneTexte 2">
            <a:extLst>
              <a:ext uri="{FF2B5EF4-FFF2-40B4-BE49-F238E27FC236}">
                <a16:creationId xmlns:a16="http://schemas.microsoft.com/office/drawing/2014/main" id="{5484C629-E952-4EEE-95A6-5EC0A075C8FD}"/>
              </a:ext>
            </a:extLst>
          </p:cNvPr>
          <p:cNvSpPr txBox="1"/>
          <p:nvPr/>
        </p:nvSpPr>
        <p:spPr>
          <a:xfrm>
            <a:off x="760315" y="1455870"/>
            <a:ext cx="1725976" cy="523220"/>
          </a:xfrm>
          <a:prstGeom prst="rect">
            <a:avLst/>
          </a:prstGeom>
          <a:solidFill>
            <a:schemeClr val="bg1"/>
          </a:solidFill>
        </p:spPr>
        <p:txBody>
          <a:bodyPr wrap="square" rtlCol="0">
            <a:spAutoFit/>
          </a:bodyPr>
          <a:lstStyle/>
          <a:p>
            <a:r>
              <a:rPr lang="fr-FR" sz="2800" dirty="0"/>
              <a:t>Frontière</a:t>
            </a:r>
          </a:p>
        </p:txBody>
      </p:sp>
      <p:sp>
        <p:nvSpPr>
          <p:cNvPr id="2" name="Arc 1">
            <a:extLst>
              <a:ext uri="{FF2B5EF4-FFF2-40B4-BE49-F238E27FC236}">
                <a16:creationId xmlns:a16="http://schemas.microsoft.com/office/drawing/2014/main" id="{19A34848-52B5-47EB-A5DF-5E95CA3BFE0E}"/>
              </a:ext>
            </a:extLst>
          </p:cNvPr>
          <p:cNvSpPr/>
          <p:nvPr/>
        </p:nvSpPr>
        <p:spPr>
          <a:xfrm rot="2527239">
            <a:off x="972515" y="995504"/>
            <a:ext cx="1598543" cy="2618742"/>
          </a:xfrm>
          <a:prstGeom prst="arc">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4" name="Arc 13">
            <a:extLst>
              <a:ext uri="{FF2B5EF4-FFF2-40B4-BE49-F238E27FC236}">
                <a16:creationId xmlns:a16="http://schemas.microsoft.com/office/drawing/2014/main" id="{7BCCB651-5D00-4DCD-844C-E201D2FB72C9}"/>
              </a:ext>
            </a:extLst>
          </p:cNvPr>
          <p:cNvSpPr/>
          <p:nvPr/>
        </p:nvSpPr>
        <p:spPr>
          <a:xfrm rot="2527239">
            <a:off x="2937386" y="995504"/>
            <a:ext cx="1598543" cy="2618742"/>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6931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200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4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5785" y="344366"/>
            <a:ext cx="10515600" cy="904142"/>
          </a:xfrm>
        </p:spPr>
        <p:txBody>
          <a:bodyPr/>
          <a:lstStyle/>
          <a:p>
            <a:pPr algn="ctr"/>
            <a:r>
              <a:rPr lang="fr-FR" dirty="0"/>
              <a:t>Trois enjeux</a:t>
            </a:r>
          </a:p>
        </p:txBody>
      </p:sp>
      <p:sp>
        <p:nvSpPr>
          <p:cNvPr id="3" name="Espace réservé du contenu 2"/>
          <p:cNvSpPr>
            <a:spLocks noGrp="1"/>
          </p:cNvSpPr>
          <p:nvPr>
            <p:ph idx="1"/>
          </p:nvPr>
        </p:nvSpPr>
        <p:spPr>
          <a:xfrm>
            <a:off x="855785" y="1456817"/>
            <a:ext cx="2801815" cy="4351338"/>
          </a:xfrm>
        </p:spPr>
        <p:txBody>
          <a:bodyPr/>
          <a:lstStyle/>
          <a:p>
            <a:pPr marL="0" indent="0" algn="ctr">
              <a:buNone/>
            </a:pPr>
            <a:r>
              <a:rPr lang="fr-FR" dirty="0">
                <a:solidFill>
                  <a:schemeClr val="tx2"/>
                </a:solidFill>
              </a:rPr>
              <a:t>Biodiversité</a:t>
            </a:r>
          </a:p>
          <a:p>
            <a:pPr marL="0" indent="0" algn="ctr">
              <a:buNone/>
            </a:pPr>
            <a:r>
              <a:rPr lang="fr-FR" b="1" dirty="0"/>
              <a:t>2035</a:t>
            </a:r>
          </a:p>
          <a:p>
            <a:r>
              <a:rPr lang="fr-FR" dirty="0"/>
              <a:t>Génétique</a:t>
            </a:r>
          </a:p>
          <a:p>
            <a:r>
              <a:rPr lang="fr-FR" dirty="0"/>
              <a:t>Populations</a:t>
            </a:r>
          </a:p>
          <a:p>
            <a:r>
              <a:rPr lang="fr-FR" dirty="0"/>
              <a:t>Territoires</a:t>
            </a:r>
          </a:p>
          <a:p>
            <a:endParaRPr lang="fr-FR" dirty="0"/>
          </a:p>
        </p:txBody>
      </p:sp>
      <p:sp>
        <p:nvSpPr>
          <p:cNvPr id="4" name="Espace réservé du contenu 2"/>
          <p:cNvSpPr txBox="1">
            <a:spLocks/>
          </p:cNvSpPr>
          <p:nvPr/>
        </p:nvSpPr>
        <p:spPr>
          <a:xfrm>
            <a:off x="4414473" y="1338252"/>
            <a:ext cx="366346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solidFill>
                  <a:schemeClr val="tx2"/>
                </a:solidFill>
              </a:rPr>
              <a:t>Ressources</a:t>
            </a:r>
          </a:p>
          <a:p>
            <a:pPr marL="0" indent="0" algn="ctr">
              <a:buNone/>
            </a:pPr>
            <a:r>
              <a:rPr lang="fr-FR" b="1" dirty="0"/>
              <a:t>2040</a:t>
            </a:r>
          </a:p>
          <a:p>
            <a:r>
              <a:rPr lang="fr-FR" dirty="0"/>
              <a:t>Minérales (cuivre, argent, nickel, terres rares, sable…)</a:t>
            </a:r>
          </a:p>
          <a:p>
            <a:r>
              <a:rPr lang="fr-FR" dirty="0"/>
              <a:t>Energétiques (pétrole, gaz… charbon)</a:t>
            </a:r>
          </a:p>
          <a:p>
            <a:endParaRPr lang="fr-FR" dirty="0"/>
          </a:p>
        </p:txBody>
      </p:sp>
      <p:sp>
        <p:nvSpPr>
          <p:cNvPr id="5" name="Espace réservé du contenu 2"/>
          <p:cNvSpPr txBox="1">
            <a:spLocks/>
          </p:cNvSpPr>
          <p:nvPr/>
        </p:nvSpPr>
        <p:spPr>
          <a:xfrm>
            <a:off x="8309100" y="1248508"/>
            <a:ext cx="344072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solidFill>
                  <a:schemeClr val="tx2"/>
                </a:solidFill>
              </a:rPr>
              <a:t>Climat</a:t>
            </a:r>
          </a:p>
          <a:p>
            <a:pPr marL="0" indent="0" algn="ctr">
              <a:buNone/>
            </a:pPr>
            <a:r>
              <a:rPr lang="fr-FR" b="1" dirty="0"/>
              <a:t>2050</a:t>
            </a:r>
          </a:p>
          <a:p>
            <a:r>
              <a:rPr lang="fr-FR" dirty="0"/>
              <a:t>Température (1,5°C)</a:t>
            </a:r>
          </a:p>
          <a:p>
            <a:r>
              <a:rPr lang="fr-FR" dirty="0"/>
              <a:t>Émissions (450 Gt </a:t>
            </a:r>
            <a:r>
              <a:rPr lang="fr-FR" dirty="0" err="1"/>
              <a:t>équ</a:t>
            </a:r>
            <a:r>
              <a:rPr lang="fr-FR" dirty="0"/>
              <a:t>. CO2)</a:t>
            </a:r>
          </a:p>
          <a:p>
            <a:r>
              <a:rPr lang="fr-FR" dirty="0"/>
              <a:t>Combustibles fossiles</a:t>
            </a:r>
          </a:p>
          <a:p>
            <a:r>
              <a:rPr lang="fr-FR" dirty="0"/>
              <a:t>Financement de l’extraction (350.org)</a:t>
            </a:r>
          </a:p>
          <a:p>
            <a:endParaRPr lang="fr-FR" dirty="0"/>
          </a:p>
        </p:txBody>
      </p:sp>
    </p:spTree>
    <p:extLst>
      <p:ext uri="{BB962C8B-B14F-4D97-AF65-F5344CB8AC3E}">
        <p14:creationId xmlns:p14="http://schemas.microsoft.com/office/powerpoint/2010/main" val="232076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2000"/>
                                        <p:tgtEl>
                                          <p:spTgt spid="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2000"/>
                                        <p:tgtEl>
                                          <p:spTgt spid="3">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B272FBE-13DF-4C09-81B9-D6B0D1AE4C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ZoneTexte 2">
            <a:extLst>
              <a:ext uri="{FF2B5EF4-FFF2-40B4-BE49-F238E27FC236}">
                <a16:creationId xmlns:a16="http://schemas.microsoft.com/office/drawing/2014/main" id="{32B431BD-1AB5-4A78-B7F3-49A203ED59DD}"/>
              </a:ext>
            </a:extLst>
          </p:cNvPr>
          <p:cNvSpPr txBox="1"/>
          <p:nvPr/>
        </p:nvSpPr>
        <p:spPr>
          <a:xfrm>
            <a:off x="10320337" y="1319212"/>
            <a:ext cx="542925" cy="25717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fr-FR" sz="1100" dirty="0" err="1"/>
              <a:t>Luxb</a:t>
            </a:r>
            <a:endParaRPr lang="fr-FR" sz="1100" dirty="0"/>
          </a:p>
        </p:txBody>
      </p:sp>
      <p:sp>
        <p:nvSpPr>
          <p:cNvPr id="6" name="ZoneTexte 4">
            <a:extLst>
              <a:ext uri="{FF2B5EF4-FFF2-40B4-BE49-F238E27FC236}">
                <a16:creationId xmlns:a16="http://schemas.microsoft.com/office/drawing/2014/main" id="{2B86E7BC-7B6B-4415-B2DC-60958F4BCC39}"/>
              </a:ext>
            </a:extLst>
          </p:cNvPr>
          <p:cNvSpPr txBox="1"/>
          <p:nvPr/>
        </p:nvSpPr>
        <p:spPr>
          <a:xfrm>
            <a:off x="8591550" y="2608336"/>
            <a:ext cx="1671638" cy="176214"/>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fr-FR" sz="1400" dirty="0"/>
              <a:t>USA, </a:t>
            </a:r>
            <a:r>
              <a:rPr lang="fr-FR" sz="1400" dirty="0" err="1"/>
              <a:t>Austr</a:t>
            </a:r>
            <a:r>
              <a:rPr lang="fr-FR" sz="1400" dirty="0"/>
              <a:t>, Canada</a:t>
            </a:r>
          </a:p>
        </p:txBody>
      </p:sp>
      <p:sp>
        <p:nvSpPr>
          <p:cNvPr id="7" name="ZoneTexte 5">
            <a:extLst>
              <a:ext uri="{FF2B5EF4-FFF2-40B4-BE49-F238E27FC236}">
                <a16:creationId xmlns:a16="http://schemas.microsoft.com/office/drawing/2014/main" id="{F9345429-57D7-4EAE-B6BD-03795B4EB8D4}"/>
              </a:ext>
            </a:extLst>
          </p:cNvPr>
          <p:cNvSpPr txBox="1"/>
          <p:nvPr/>
        </p:nvSpPr>
        <p:spPr>
          <a:xfrm>
            <a:off x="6829425" y="3632037"/>
            <a:ext cx="771525" cy="25717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fr-FR" sz="1400" dirty="0"/>
              <a:t>Monde </a:t>
            </a:r>
          </a:p>
        </p:txBody>
      </p:sp>
      <p:cxnSp>
        <p:nvCxnSpPr>
          <p:cNvPr id="8" name="Connecteur droit avec flèche 7">
            <a:extLst>
              <a:ext uri="{FF2B5EF4-FFF2-40B4-BE49-F238E27FC236}">
                <a16:creationId xmlns:a16="http://schemas.microsoft.com/office/drawing/2014/main" id="{E4C54180-11F7-4204-B74F-B81C92556997}"/>
              </a:ext>
            </a:extLst>
          </p:cNvPr>
          <p:cNvCxnSpPr>
            <a:cxnSpLocks/>
          </p:cNvCxnSpPr>
          <p:nvPr/>
        </p:nvCxnSpPr>
        <p:spPr>
          <a:xfrm>
            <a:off x="7410450" y="3784437"/>
            <a:ext cx="776287" cy="9001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762FD6C3-63A4-4527-814A-0E2D2E00C172}"/>
              </a:ext>
            </a:extLst>
          </p:cNvPr>
          <p:cNvSpPr txBox="1"/>
          <p:nvPr/>
        </p:nvSpPr>
        <p:spPr>
          <a:xfrm>
            <a:off x="3943350" y="5127462"/>
            <a:ext cx="1200150" cy="28273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fr-FR" sz="1400" dirty="0"/>
              <a:t>Niger, Tchad</a:t>
            </a:r>
          </a:p>
        </p:txBody>
      </p:sp>
      <p:sp>
        <p:nvSpPr>
          <p:cNvPr id="10" name="ZoneTexte 9">
            <a:extLst>
              <a:ext uri="{FF2B5EF4-FFF2-40B4-BE49-F238E27FC236}">
                <a16:creationId xmlns:a16="http://schemas.microsoft.com/office/drawing/2014/main" id="{1BDC1744-F7D8-4BA4-83FA-74FCEAA75B9F}"/>
              </a:ext>
            </a:extLst>
          </p:cNvPr>
          <p:cNvSpPr txBox="1"/>
          <p:nvPr/>
        </p:nvSpPr>
        <p:spPr>
          <a:xfrm>
            <a:off x="9157689" y="5149499"/>
            <a:ext cx="1448991" cy="476251"/>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fr-FR" sz="1400" dirty="0"/>
              <a:t>Cuba, Costa-Rica, </a:t>
            </a:r>
            <a:r>
              <a:rPr lang="fr-FR" sz="1400" dirty="0" err="1"/>
              <a:t>Georgie</a:t>
            </a:r>
            <a:endParaRPr lang="fr-FR" sz="1400" dirty="0"/>
          </a:p>
        </p:txBody>
      </p:sp>
      <p:sp>
        <p:nvSpPr>
          <p:cNvPr id="11" name="ZoneTexte 10">
            <a:extLst>
              <a:ext uri="{FF2B5EF4-FFF2-40B4-BE49-F238E27FC236}">
                <a16:creationId xmlns:a16="http://schemas.microsoft.com/office/drawing/2014/main" id="{C7F201DE-9ECE-4450-B0E1-13AB84C06AED}"/>
              </a:ext>
            </a:extLst>
          </p:cNvPr>
          <p:cNvSpPr txBox="1"/>
          <p:nvPr/>
        </p:nvSpPr>
        <p:spPr>
          <a:xfrm>
            <a:off x="7781925" y="3139356"/>
            <a:ext cx="809625" cy="20216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fr-FR" sz="1400" dirty="0"/>
              <a:t>France</a:t>
            </a:r>
          </a:p>
        </p:txBody>
      </p:sp>
      <p:cxnSp>
        <p:nvCxnSpPr>
          <p:cNvPr id="12" name="Connecteur droit avec flèche 11">
            <a:extLst>
              <a:ext uri="{FF2B5EF4-FFF2-40B4-BE49-F238E27FC236}">
                <a16:creationId xmlns:a16="http://schemas.microsoft.com/office/drawing/2014/main" id="{06A54CD5-6EB7-4DF3-B7B0-E207F5C674FB}"/>
              </a:ext>
            </a:extLst>
          </p:cNvPr>
          <p:cNvCxnSpPr>
            <a:cxnSpLocks/>
          </p:cNvCxnSpPr>
          <p:nvPr/>
        </p:nvCxnSpPr>
        <p:spPr>
          <a:xfrm>
            <a:off x="8372475" y="3567743"/>
            <a:ext cx="1654968" cy="450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E079ADAC-B45D-4CD8-A011-593B6EDAD33C}"/>
              </a:ext>
            </a:extLst>
          </p:cNvPr>
          <p:cNvSpPr/>
          <p:nvPr/>
        </p:nvSpPr>
        <p:spPr>
          <a:xfrm>
            <a:off x="480138" y="6302049"/>
            <a:ext cx="6901441" cy="646331"/>
          </a:xfrm>
          <a:prstGeom prst="rect">
            <a:avLst/>
          </a:prstGeom>
        </p:spPr>
        <p:txBody>
          <a:bodyPr wrap="none">
            <a:spAutoFit/>
          </a:bodyPr>
          <a:lstStyle/>
          <a:p>
            <a:r>
              <a:rPr lang="fr-FR" dirty="0">
                <a:hlinkClick r:id="rId4"/>
              </a:rPr>
              <a:t>http://data.footprintnetwork.org/countryMetrics.htm</a:t>
            </a:r>
            <a:r>
              <a:rPr lang="fr-FR" dirty="0"/>
              <a:t> </a:t>
            </a:r>
          </a:p>
          <a:p>
            <a:r>
              <a:rPr lang="fr-FR" u="sng" dirty="0">
                <a:hlinkClick r:id="rId5"/>
              </a:rPr>
              <a:t>http://www.footprintnetwork.org/our-work/sustainable-development/</a:t>
            </a:r>
            <a:r>
              <a:rPr lang="fr-FR" u="sng" dirty="0"/>
              <a:t> </a:t>
            </a:r>
            <a:r>
              <a:rPr lang="fr-FR" dirty="0"/>
              <a:t>l</a:t>
            </a:r>
          </a:p>
        </p:txBody>
      </p:sp>
      <p:sp>
        <p:nvSpPr>
          <p:cNvPr id="13" name="Flèche : gauche 12">
            <a:hlinkClick r:id="rId6" action="ppaction://hlinksldjump"/>
            <a:extLst>
              <a:ext uri="{FF2B5EF4-FFF2-40B4-BE49-F238E27FC236}">
                <a16:creationId xmlns:a16="http://schemas.microsoft.com/office/drawing/2014/main" id="{4C28D729-F6D0-466C-AF33-A30CB59EA837}"/>
              </a:ext>
            </a:extLst>
          </p:cNvPr>
          <p:cNvSpPr/>
          <p:nvPr/>
        </p:nvSpPr>
        <p:spPr>
          <a:xfrm>
            <a:off x="11582400" y="6368716"/>
            <a:ext cx="352926" cy="2566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0348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3019245" y="87346"/>
            <a:ext cx="6958690" cy="6900049"/>
          </a:xfrm>
          <a:prstGeom prst="rect">
            <a:avLst/>
          </a:prstGeom>
        </p:spPr>
      </p:pic>
      <p:sp>
        <p:nvSpPr>
          <p:cNvPr id="5" name="Rectangle 4"/>
          <p:cNvSpPr/>
          <p:nvPr/>
        </p:nvSpPr>
        <p:spPr>
          <a:xfrm>
            <a:off x="442822" y="5521231"/>
            <a:ext cx="2973238" cy="1200329"/>
          </a:xfrm>
          <a:prstGeom prst="rect">
            <a:avLst/>
          </a:prstGeom>
        </p:spPr>
        <p:txBody>
          <a:bodyPr wrap="square">
            <a:spAutoFit/>
          </a:bodyPr>
          <a:lstStyle/>
          <a:p>
            <a:r>
              <a:rPr lang="fr-FR" dirty="0"/>
              <a:t>Kate </a:t>
            </a:r>
            <a:r>
              <a:rPr lang="fr-FR" dirty="0" err="1"/>
              <a:t>Raworth</a:t>
            </a:r>
            <a:r>
              <a:rPr lang="fr-FR" dirty="0"/>
              <a:t> Oxfam « Un espace sûr et juste pour l’humanité : le concept du </a:t>
            </a:r>
            <a:r>
              <a:rPr lang="fr-FR" i="1" dirty="0" err="1"/>
              <a:t>doughnut</a:t>
            </a:r>
            <a:r>
              <a:rPr lang="fr-FR" dirty="0"/>
              <a:t> »</a:t>
            </a:r>
          </a:p>
        </p:txBody>
      </p:sp>
      <p:sp>
        <p:nvSpPr>
          <p:cNvPr id="2" name="Flèche : gauche 1">
            <a:extLst>
              <a:ext uri="{FF2B5EF4-FFF2-40B4-BE49-F238E27FC236}">
                <a16:creationId xmlns:a16="http://schemas.microsoft.com/office/drawing/2014/main" id="{63D042AC-D92A-4E6D-9F8D-CFDE07D53F3A}"/>
              </a:ext>
            </a:extLst>
          </p:cNvPr>
          <p:cNvSpPr/>
          <p:nvPr/>
        </p:nvSpPr>
        <p:spPr>
          <a:xfrm rot="10800000">
            <a:off x="4061460" y="2935705"/>
            <a:ext cx="462414" cy="938378"/>
          </a:xfrm>
          <a:prstGeom prst="leftArrow">
            <a:avLst/>
          </a:prstGeom>
          <a:solidFill>
            <a:srgbClr val="00B05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Cercle : creux 7">
            <a:extLst>
              <a:ext uri="{FF2B5EF4-FFF2-40B4-BE49-F238E27FC236}">
                <a16:creationId xmlns:a16="http://schemas.microsoft.com/office/drawing/2014/main" id="{A1991A13-31A3-4208-9D6A-564178D64DE5}"/>
              </a:ext>
            </a:extLst>
          </p:cNvPr>
          <p:cNvSpPr/>
          <p:nvPr/>
        </p:nvSpPr>
        <p:spPr>
          <a:xfrm>
            <a:off x="4764504" y="1904069"/>
            <a:ext cx="3344780" cy="3094073"/>
          </a:xfrm>
          <a:prstGeom prst="donut">
            <a:avLst>
              <a:gd name="adj" fmla="val 5501"/>
            </a:avLst>
          </a:prstGeom>
          <a:pattFill prst="plaid">
            <a:fgClr>
              <a:srgbClr val="00B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Flèche : gauche 5">
            <a:hlinkClick r:id="rId4" action="ppaction://hlinksldjump"/>
            <a:extLst>
              <a:ext uri="{FF2B5EF4-FFF2-40B4-BE49-F238E27FC236}">
                <a16:creationId xmlns:a16="http://schemas.microsoft.com/office/drawing/2014/main" id="{E6CDDF64-930C-46D6-9ED0-302DD9C02A10}"/>
              </a:ext>
            </a:extLst>
          </p:cNvPr>
          <p:cNvSpPr/>
          <p:nvPr/>
        </p:nvSpPr>
        <p:spPr>
          <a:xfrm>
            <a:off x="11582400" y="6368716"/>
            <a:ext cx="352926" cy="2566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606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B5F0F6DA-53EF-4066-98C4-B35944D6C9D1}"/>
              </a:ext>
            </a:extLst>
          </p:cNvPr>
          <p:cNvSpPr txBox="1"/>
          <p:nvPr/>
        </p:nvSpPr>
        <p:spPr>
          <a:xfrm>
            <a:off x="4282861" y="1017843"/>
            <a:ext cx="3737811" cy="1569660"/>
          </a:xfrm>
          <a:prstGeom prst="rect">
            <a:avLst/>
          </a:prstGeom>
          <a:solidFill>
            <a:schemeClr val="accent1">
              <a:lumMod val="20000"/>
              <a:lumOff val="80000"/>
            </a:schemeClr>
          </a:solidFill>
        </p:spPr>
        <p:txBody>
          <a:bodyPr wrap="square" rtlCol="0">
            <a:spAutoFit/>
          </a:bodyPr>
          <a:lstStyle/>
          <a:p>
            <a:r>
              <a:rPr lang="fr-FR" sz="3200" dirty="0">
                <a:solidFill>
                  <a:schemeClr val="bg2">
                    <a:lumMod val="50000"/>
                  </a:schemeClr>
                </a:solidFill>
              </a:rPr>
              <a:t>Incompréhension</a:t>
            </a:r>
          </a:p>
          <a:p>
            <a:r>
              <a:rPr lang="fr-FR" sz="3200" dirty="0">
                <a:solidFill>
                  <a:schemeClr val="bg2">
                    <a:lumMod val="50000"/>
                  </a:schemeClr>
                </a:solidFill>
              </a:rPr>
              <a:t>Non linéarité </a:t>
            </a:r>
          </a:p>
          <a:p>
            <a:r>
              <a:rPr lang="fr-FR" sz="3200" dirty="0">
                <a:solidFill>
                  <a:schemeClr val="bg2">
                    <a:lumMod val="50000"/>
                  </a:schemeClr>
                </a:solidFill>
              </a:rPr>
              <a:t>Incertitude</a:t>
            </a:r>
          </a:p>
        </p:txBody>
      </p:sp>
      <p:sp>
        <p:nvSpPr>
          <p:cNvPr id="7" name="ZoneTexte 6">
            <a:extLst>
              <a:ext uri="{FF2B5EF4-FFF2-40B4-BE49-F238E27FC236}">
                <a16:creationId xmlns:a16="http://schemas.microsoft.com/office/drawing/2014/main" id="{7AEE09BC-DCD5-421C-A244-9A2CC4FCFFBF}"/>
              </a:ext>
            </a:extLst>
          </p:cNvPr>
          <p:cNvSpPr txBox="1"/>
          <p:nvPr/>
        </p:nvSpPr>
        <p:spPr>
          <a:xfrm>
            <a:off x="2963419" y="2649058"/>
            <a:ext cx="3188348" cy="1938992"/>
          </a:xfrm>
          <a:prstGeom prst="rect">
            <a:avLst/>
          </a:prstGeom>
          <a:solidFill>
            <a:schemeClr val="accent1">
              <a:lumMod val="40000"/>
              <a:lumOff val="60000"/>
            </a:schemeClr>
          </a:solidFill>
        </p:spPr>
        <p:txBody>
          <a:bodyPr wrap="square" rtlCol="0">
            <a:spAutoFit/>
          </a:bodyPr>
          <a:lstStyle/>
          <a:p>
            <a:r>
              <a:rPr lang="fr-FR" sz="3200" dirty="0">
                <a:solidFill>
                  <a:schemeClr val="bg1"/>
                </a:solidFill>
              </a:rPr>
              <a:t>Asymétrie</a:t>
            </a:r>
          </a:p>
          <a:p>
            <a:r>
              <a:rPr lang="fr-FR" sz="2800" dirty="0">
                <a:solidFill>
                  <a:schemeClr val="bg1"/>
                </a:solidFill>
              </a:rPr>
              <a:t>Frontières et limites</a:t>
            </a:r>
          </a:p>
          <a:p>
            <a:r>
              <a:rPr lang="fr-FR" sz="3200" dirty="0">
                <a:solidFill>
                  <a:schemeClr val="bg1"/>
                </a:solidFill>
              </a:rPr>
              <a:t>Déni cognitif</a:t>
            </a:r>
          </a:p>
          <a:p>
            <a:r>
              <a:rPr lang="fr-FR" sz="2800" dirty="0">
                <a:solidFill>
                  <a:schemeClr val="bg1"/>
                </a:solidFill>
              </a:rPr>
              <a:t>Vision fragmentée </a:t>
            </a:r>
          </a:p>
        </p:txBody>
      </p:sp>
      <p:sp>
        <p:nvSpPr>
          <p:cNvPr id="11" name="Ellipse 10">
            <a:extLst>
              <a:ext uri="{FF2B5EF4-FFF2-40B4-BE49-F238E27FC236}">
                <a16:creationId xmlns:a16="http://schemas.microsoft.com/office/drawing/2014/main" id="{1F7206BC-9272-4CAD-88F5-C91721C7271D}"/>
              </a:ext>
            </a:extLst>
          </p:cNvPr>
          <p:cNvSpPr/>
          <p:nvPr/>
        </p:nvSpPr>
        <p:spPr>
          <a:xfrm>
            <a:off x="706337" y="922601"/>
            <a:ext cx="11177337" cy="5498264"/>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74CA56C1-88A7-41A1-8678-6DF805C9E2CB}"/>
              </a:ext>
            </a:extLst>
          </p:cNvPr>
          <p:cNvSpPr>
            <a:spLocks noGrp="1"/>
          </p:cNvSpPr>
          <p:nvPr>
            <p:ph type="title"/>
          </p:nvPr>
        </p:nvSpPr>
        <p:spPr>
          <a:xfrm>
            <a:off x="3797968" y="144603"/>
            <a:ext cx="5257800" cy="756707"/>
          </a:xfrm>
        </p:spPr>
        <p:txBody>
          <a:bodyPr/>
          <a:lstStyle/>
          <a:p>
            <a:pPr algn="ctr"/>
            <a:r>
              <a:rPr lang="fr-FR" b="1" cap="small" spc="200" dirty="0">
                <a:solidFill>
                  <a:schemeClr val="accent2">
                    <a:lumMod val="60000"/>
                    <a:lumOff val="40000"/>
                  </a:schemeClr>
                </a:solidFill>
              </a:rPr>
              <a:t>Voir</a:t>
            </a:r>
            <a:r>
              <a:rPr lang="fr-FR" b="1" cap="small" spc="200" dirty="0"/>
              <a:t> </a:t>
            </a:r>
            <a:r>
              <a:rPr lang="fr-FR" b="1" cap="small" spc="200" dirty="0">
                <a:solidFill>
                  <a:schemeClr val="accent2">
                    <a:lumMod val="75000"/>
                  </a:schemeClr>
                </a:solidFill>
              </a:rPr>
              <a:t>et</a:t>
            </a:r>
            <a:r>
              <a:rPr lang="fr-FR" b="1" cap="small" spc="200" dirty="0"/>
              <a:t> </a:t>
            </a:r>
            <a:r>
              <a:rPr lang="fr-FR" b="1" cap="small" spc="200" dirty="0">
                <a:solidFill>
                  <a:schemeClr val="accent6">
                    <a:lumMod val="75000"/>
                  </a:schemeClr>
                </a:solidFill>
              </a:rPr>
              <a:t>croire</a:t>
            </a:r>
          </a:p>
        </p:txBody>
      </p:sp>
      <p:sp>
        <p:nvSpPr>
          <p:cNvPr id="3" name="Rectangle 2">
            <a:extLst>
              <a:ext uri="{FF2B5EF4-FFF2-40B4-BE49-F238E27FC236}">
                <a16:creationId xmlns:a16="http://schemas.microsoft.com/office/drawing/2014/main" id="{13DE33F9-6974-41BB-B088-63C95CA3AEC0}"/>
              </a:ext>
            </a:extLst>
          </p:cNvPr>
          <p:cNvSpPr/>
          <p:nvPr/>
        </p:nvSpPr>
        <p:spPr>
          <a:xfrm>
            <a:off x="6096000" y="2649058"/>
            <a:ext cx="2704506" cy="2062103"/>
          </a:xfrm>
          <a:prstGeom prst="rect">
            <a:avLst/>
          </a:prstGeom>
          <a:solidFill>
            <a:schemeClr val="accent1">
              <a:lumMod val="40000"/>
              <a:lumOff val="60000"/>
            </a:schemeClr>
          </a:solidFill>
        </p:spPr>
        <p:txBody>
          <a:bodyPr wrap="square">
            <a:spAutoFit/>
          </a:bodyPr>
          <a:lstStyle/>
          <a:p>
            <a:r>
              <a:rPr lang="fr-FR" sz="3200" dirty="0">
                <a:solidFill>
                  <a:schemeClr val="bg1"/>
                </a:solidFill>
              </a:rPr>
              <a:t>Peurs </a:t>
            </a:r>
          </a:p>
          <a:p>
            <a:pPr marL="457200" indent="-457200">
              <a:buFont typeface="Arial" panose="020B0604020202020204" pitchFamily="34" charset="0"/>
              <a:buChar char="•"/>
            </a:pPr>
            <a:r>
              <a:rPr lang="fr-FR" sz="3200" dirty="0">
                <a:solidFill>
                  <a:schemeClr val="bg1"/>
                </a:solidFill>
              </a:rPr>
              <a:t>du danger</a:t>
            </a:r>
          </a:p>
          <a:p>
            <a:pPr marL="457200" indent="-457200">
              <a:buFont typeface="Arial" panose="020B0604020202020204" pitchFamily="34" charset="0"/>
              <a:buChar char="•"/>
            </a:pPr>
            <a:r>
              <a:rPr lang="fr-FR" sz="3200" dirty="0">
                <a:solidFill>
                  <a:schemeClr val="bg1"/>
                </a:solidFill>
              </a:rPr>
              <a:t>de régresser</a:t>
            </a:r>
            <a:br>
              <a:rPr lang="fr-FR" sz="3200" dirty="0">
                <a:solidFill>
                  <a:schemeClr val="bg1"/>
                </a:solidFill>
              </a:rPr>
            </a:br>
            <a:endParaRPr lang="fr-FR" sz="3200" dirty="0">
              <a:solidFill>
                <a:schemeClr val="bg1"/>
              </a:solidFill>
            </a:endParaRPr>
          </a:p>
        </p:txBody>
      </p:sp>
      <p:sp>
        <p:nvSpPr>
          <p:cNvPr id="6" name="ZoneTexte 5">
            <a:extLst>
              <a:ext uri="{FF2B5EF4-FFF2-40B4-BE49-F238E27FC236}">
                <a16:creationId xmlns:a16="http://schemas.microsoft.com/office/drawing/2014/main" id="{A34D3E11-F9AD-416B-B8FA-50D43AE037BD}"/>
              </a:ext>
            </a:extLst>
          </p:cNvPr>
          <p:cNvSpPr txBox="1"/>
          <p:nvPr/>
        </p:nvSpPr>
        <p:spPr>
          <a:xfrm>
            <a:off x="4308390" y="4570033"/>
            <a:ext cx="3737811" cy="1077218"/>
          </a:xfrm>
          <a:prstGeom prst="rect">
            <a:avLst/>
          </a:prstGeom>
          <a:solidFill>
            <a:schemeClr val="accent1">
              <a:lumMod val="20000"/>
              <a:lumOff val="80000"/>
            </a:schemeClr>
          </a:solidFill>
        </p:spPr>
        <p:txBody>
          <a:bodyPr wrap="square" rtlCol="0">
            <a:spAutoFit/>
          </a:bodyPr>
          <a:lstStyle/>
          <a:p>
            <a:r>
              <a:rPr lang="fr-FR" sz="3200" dirty="0">
                <a:solidFill>
                  <a:schemeClr val="bg2">
                    <a:lumMod val="50000"/>
                  </a:schemeClr>
                </a:solidFill>
              </a:rPr>
              <a:t>Equivalent général</a:t>
            </a:r>
          </a:p>
          <a:p>
            <a:r>
              <a:rPr lang="fr-FR" sz="3200" dirty="0">
                <a:solidFill>
                  <a:schemeClr val="bg2">
                    <a:lumMod val="50000"/>
                  </a:schemeClr>
                </a:solidFill>
              </a:rPr>
              <a:t>Croyance en Progrès</a:t>
            </a:r>
          </a:p>
        </p:txBody>
      </p:sp>
      <p:sp>
        <p:nvSpPr>
          <p:cNvPr id="4" name="ZoneTexte 3">
            <a:extLst>
              <a:ext uri="{FF2B5EF4-FFF2-40B4-BE49-F238E27FC236}">
                <a16:creationId xmlns:a16="http://schemas.microsoft.com/office/drawing/2014/main" id="{096E5D4A-AB8B-45C2-8A49-068BEF359737}"/>
              </a:ext>
            </a:extLst>
          </p:cNvPr>
          <p:cNvSpPr txBox="1"/>
          <p:nvPr/>
        </p:nvSpPr>
        <p:spPr>
          <a:xfrm>
            <a:off x="270226" y="2276806"/>
            <a:ext cx="2546947" cy="2554545"/>
          </a:xfrm>
          <a:prstGeom prst="rect">
            <a:avLst/>
          </a:prstGeom>
          <a:solidFill>
            <a:schemeClr val="accent4">
              <a:lumMod val="40000"/>
              <a:lumOff val="60000"/>
            </a:schemeClr>
          </a:solidFill>
        </p:spPr>
        <p:txBody>
          <a:bodyPr wrap="square" rtlCol="0" anchor="ctr">
            <a:spAutoFit/>
          </a:bodyPr>
          <a:lstStyle/>
          <a:p>
            <a:r>
              <a:rPr lang="fr-FR" sz="3200" dirty="0"/>
              <a:t>Trop vite</a:t>
            </a:r>
          </a:p>
          <a:p>
            <a:endParaRPr lang="fr-FR" sz="3200" dirty="0"/>
          </a:p>
          <a:p>
            <a:r>
              <a:rPr lang="fr-FR" sz="3200" dirty="0"/>
              <a:t>Invisible </a:t>
            </a:r>
          </a:p>
          <a:p>
            <a:endParaRPr lang="fr-FR" sz="3200" dirty="0"/>
          </a:p>
          <a:p>
            <a:r>
              <a:rPr lang="fr-FR" sz="3200" dirty="0"/>
              <a:t>À long terme</a:t>
            </a:r>
          </a:p>
        </p:txBody>
      </p:sp>
      <p:sp>
        <p:nvSpPr>
          <p:cNvPr id="8" name="ZoneTexte 7">
            <a:extLst>
              <a:ext uri="{FF2B5EF4-FFF2-40B4-BE49-F238E27FC236}">
                <a16:creationId xmlns:a16="http://schemas.microsoft.com/office/drawing/2014/main" id="{9085EEF2-7953-45AE-B7FA-95FEE55EC8CC}"/>
              </a:ext>
            </a:extLst>
          </p:cNvPr>
          <p:cNvSpPr txBox="1"/>
          <p:nvPr/>
        </p:nvSpPr>
        <p:spPr>
          <a:xfrm>
            <a:off x="8839201" y="1864228"/>
            <a:ext cx="3176336" cy="3539430"/>
          </a:xfrm>
          <a:prstGeom prst="rect">
            <a:avLst/>
          </a:prstGeom>
          <a:solidFill>
            <a:schemeClr val="accent4">
              <a:lumMod val="60000"/>
              <a:lumOff val="40000"/>
            </a:schemeClr>
          </a:solidFill>
        </p:spPr>
        <p:txBody>
          <a:bodyPr wrap="square" rtlCol="0">
            <a:spAutoFit/>
          </a:bodyPr>
          <a:lstStyle/>
          <a:p>
            <a:r>
              <a:rPr lang="fr-FR" sz="3200" dirty="0"/>
              <a:t>Comptabilité morale</a:t>
            </a:r>
          </a:p>
          <a:p>
            <a:endParaRPr lang="fr-FR" sz="3200" dirty="0"/>
          </a:p>
          <a:p>
            <a:r>
              <a:rPr lang="fr-FR" sz="3200" dirty="0"/>
              <a:t>Espoir /Espérance</a:t>
            </a:r>
          </a:p>
          <a:p>
            <a:endParaRPr lang="fr-FR" sz="3200" dirty="0"/>
          </a:p>
          <a:p>
            <a:r>
              <a:rPr lang="fr-FR" sz="3200" dirty="0"/>
              <a:t>Tout seul /</a:t>
            </a:r>
          </a:p>
          <a:p>
            <a:r>
              <a:rPr lang="fr-FR" sz="3200" dirty="0"/>
              <a:t>avec les autres</a:t>
            </a:r>
          </a:p>
        </p:txBody>
      </p:sp>
      <p:sp>
        <p:nvSpPr>
          <p:cNvPr id="10" name="Flèche : gauche 9">
            <a:hlinkClick r:id="rId3" action="ppaction://hlinksldjump"/>
            <a:extLst>
              <a:ext uri="{FF2B5EF4-FFF2-40B4-BE49-F238E27FC236}">
                <a16:creationId xmlns:a16="http://schemas.microsoft.com/office/drawing/2014/main" id="{2BDCCC96-CDF1-42DD-BF06-5C8110434673}"/>
              </a:ext>
            </a:extLst>
          </p:cNvPr>
          <p:cNvSpPr/>
          <p:nvPr/>
        </p:nvSpPr>
        <p:spPr>
          <a:xfrm>
            <a:off x="11582400" y="6368716"/>
            <a:ext cx="352926" cy="2566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69124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TotalTime>
  <Words>850</Words>
  <Application>Microsoft Office PowerPoint</Application>
  <PresentationFormat>Grand écran</PresentationFormat>
  <Paragraphs>141</Paragraphs>
  <Slides>12</Slides>
  <Notes>9</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12</vt:i4>
      </vt:variant>
    </vt:vector>
  </HeadingPairs>
  <TitlesOfParts>
    <vt:vector size="16" baseType="lpstr">
      <vt:lpstr>Arial</vt:lpstr>
      <vt:lpstr>Calibri</vt:lpstr>
      <vt:lpstr>Calibri Light</vt:lpstr>
      <vt:lpstr>Thème Office</vt:lpstr>
      <vt:lpstr>Au-delà du climat</vt:lpstr>
      <vt:lpstr>Le jour du dépassement</vt:lpstr>
      <vt:lpstr>Présentation PowerPoint</vt:lpstr>
      <vt:lpstr>Présentation PowerPoint</vt:lpstr>
      <vt:lpstr>Des limites aux frontières</vt:lpstr>
      <vt:lpstr>Présentation PowerPoint</vt:lpstr>
      <vt:lpstr>L’acidification des océans</vt:lpstr>
      <vt:lpstr>Présentation PowerPoint</vt:lpstr>
      <vt:lpstr>Trois enjeux</vt:lpstr>
      <vt:lpstr>Présentation PowerPoint</vt:lpstr>
      <vt:lpstr>Présentation PowerPoint</vt:lpstr>
      <vt:lpstr>Voir et croire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Au-delà du climat</dc:title>
  <dc:creator>arnaud du crest</dc:creator>
  <cp:lastModifiedBy>arnaud du crest</cp:lastModifiedBy>
  <cp:revision>23</cp:revision>
  <dcterms:created xsi:type="dcterms:W3CDTF">2016-02-28T15:57:00Z</dcterms:created>
  <dcterms:modified xsi:type="dcterms:W3CDTF">2019-03-04T10:07:11Z</dcterms:modified>
</cp:coreProperties>
</file>