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70" r:id="rId3"/>
    <p:sldId id="298" r:id="rId4"/>
    <p:sldId id="272" r:id="rId5"/>
    <p:sldId id="300" r:id="rId6"/>
    <p:sldId id="273" r:id="rId7"/>
    <p:sldId id="289" r:id="rId8"/>
    <p:sldId id="268" r:id="rId9"/>
    <p:sldId id="259" r:id="rId10"/>
    <p:sldId id="295" r:id="rId11"/>
    <p:sldId id="296" r:id="rId12"/>
    <p:sldId id="301" r:id="rId13"/>
    <p:sldId id="299" r:id="rId14"/>
    <p:sldId id="302" r:id="rId15"/>
    <p:sldId id="261"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E6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79125" autoAdjust="0"/>
  </p:normalViewPr>
  <p:slideViewPr>
    <p:cSldViewPr snapToGrid="0">
      <p:cViewPr varScale="1">
        <p:scale>
          <a:sx n="48" d="100"/>
          <a:sy n="48" d="100"/>
        </p:scale>
        <p:origin x="1050" y="42"/>
      </p:cViewPr>
      <p:guideLst/>
    </p:cSldViewPr>
  </p:slideViewPr>
  <p:notesTextViewPr>
    <p:cViewPr>
      <p:scale>
        <a:sx n="1" d="1"/>
        <a:sy n="1" d="1"/>
      </p:scale>
      <p:origin x="0" y="-546"/>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a:t>Evolution récente du temps de travail en France</a:t>
            </a:r>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1183727034120735"/>
          <c:y val="0.20442176168260401"/>
          <c:w val="0.62329396325459319"/>
          <c:h val="0.57612595970189096"/>
        </c:manualLayout>
      </c:layout>
      <c:lineChart>
        <c:grouping val="standard"/>
        <c:varyColors val="0"/>
        <c:ser>
          <c:idx val="0"/>
          <c:order val="0"/>
          <c:tx>
            <c:strRef>
              <c:f>'21 Emploi tps'!$B$3</c:f>
              <c:strCache>
                <c:ptCount val="1"/>
                <c:pt idx="0">
                  <c:v>Domestique</c:v>
                </c:pt>
              </c:strCache>
            </c:strRef>
          </c:tx>
          <c:spPr>
            <a:ln w="57150" cap="rnd">
              <a:solidFill>
                <a:schemeClr val="accent1"/>
              </a:solidFill>
              <a:round/>
            </a:ln>
            <a:effectLst/>
          </c:spPr>
          <c:marker>
            <c:symbol val="triangle"/>
            <c:size val="5"/>
            <c:spPr>
              <a:solidFill>
                <a:schemeClr val="accent1"/>
              </a:solidFill>
              <a:ln w="57150">
                <a:solidFill>
                  <a:schemeClr val="accent1"/>
                </a:solidFill>
              </a:ln>
              <a:effectLst/>
            </c:spPr>
          </c:marker>
          <c:dPt>
            <c:idx val="4"/>
            <c:marker>
              <c:symbol val="triangle"/>
              <c:size val="5"/>
              <c:spPr>
                <a:solidFill>
                  <a:schemeClr val="accent1"/>
                </a:solidFill>
                <a:ln w="57150">
                  <a:solidFill>
                    <a:schemeClr val="accent1"/>
                  </a:solidFill>
                </a:ln>
                <a:effectLst/>
              </c:spPr>
            </c:marker>
            <c:bubble3D val="0"/>
            <c:spPr>
              <a:ln w="57150" cap="rnd">
                <a:solidFill>
                  <a:schemeClr val="accent1"/>
                </a:solidFill>
                <a:prstDash val="sysDash"/>
                <a:round/>
              </a:ln>
              <a:effectLst/>
            </c:spPr>
            <c:extLst>
              <c:ext xmlns:c16="http://schemas.microsoft.com/office/drawing/2014/chart" uri="{C3380CC4-5D6E-409C-BE32-E72D297353CC}">
                <c16:uniqueId val="{00000001-2D43-486B-89B2-2CD6260778F8}"/>
              </c:ext>
            </c:extLst>
          </c:dPt>
          <c:cat>
            <c:numRef>
              <c:f>'21 Emploi tps'!$A$4:$A$8</c:f>
              <c:numCache>
                <c:formatCode>General</c:formatCode>
                <c:ptCount val="5"/>
                <c:pt idx="0">
                  <c:v>1974</c:v>
                </c:pt>
                <c:pt idx="1">
                  <c:v>1986</c:v>
                </c:pt>
                <c:pt idx="2">
                  <c:v>1998</c:v>
                </c:pt>
                <c:pt idx="3">
                  <c:v>2010</c:v>
                </c:pt>
                <c:pt idx="4">
                  <c:v>2030</c:v>
                </c:pt>
              </c:numCache>
            </c:numRef>
          </c:cat>
          <c:val>
            <c:numRef>
              <c:f>'21 Emploi tps'!$B$4:$B$8</c:f>
              <c:numCache>
                <c:formatCode>General</c:formatCode>
                <c:ptCount val="5"/>
                <c:pt idx="0">
                  <c:v>3.88</c:v>
                </c:pt>
                <c:pt idx="1">
                  <c:v>3.92</c:v>
                </c:pt>
                <c:pt idx="2">
                  <c:v>3.63</c:v>
                </c:pt>
                <c:pt idx="3">
                  <c:v>3.42</c:v>
                </c:pt>
                <c:pt idx="4">
                  <c:v>3.55</c:v>
                </c:pt>
              </c:numCache>
            </c:numRef>
          </c:val>
          <c:smooth val="0"/>
          <c:extLst>
            <c:ext xmlns:c16="http://schemas.microsoft.com/office/drawing/2014/chart" uri="{C3380CC4-5D6E-409C-BE32-E72D297353CC}">
              <c16:uniqueId val="{00000002-2D43-486B-89B2-2CD6260778F8}"/>
            </c:ext>
          </c:extLst>
        </c:ser>
        <c:ser>
          <c:idx val="1"/>
          <c:order val="1"/>
          <c:tx>
            <c:strRef>
              <c:f>'21 Emploi tps'!$C$3</c:f>
              <c:strCache>
                <c:ptCount val="1"/>
                <c:pt idx="0">
                  <c:v>Professionnel et études</c:v>
                </c:pt>
              </c:strCache>
            </c:strRef>
          </c:tx>
          <c:spPr>
            <a:ln w="57150" cap="rnd">
              <a:solidFill>
                <a:schemeClr val="accent2"/>
              </a:solidFill>
              <a:round/>
            </a:ln>
            <a:effectLst/>
          </c:spPr>
          <c:marker>
            <c:symbol val="x"/>
            <c:size val="5"/>
            <c:spPr>
              <a:noFill/>
              <a:ln w="57150">
                <a:solidFill>
                  <a:schemeClr val="bg2">
                    <a:lumMod val="25000"/>
                  </a:schemeClr>
                </a:solidFill>
              </a:ln>
              <a:effectLst/>
            </c:spPr>
          </c:marker>
          <c:dPt>
            <c:idx val="4"/>
            <c:marker>
              <c:symbol val="x"/>
              <c:size val="5"/>
              <c:spPr>
                <a:noFill/>
                <a:ln w="57150">
                  <a:solidFill>
                    <a:schemeClr val="bg2">
                      <a:lumMod val="25000"/>
                    </a:schemeClr>
                  </a:solidFill>
                </a:ln>
                <a:effectLst/>
              </c:spPr>
            </c:marker>
            <c:bubble3D val="0"/>
            <c:spPr>
              <a:ln w="57150" cap="rnd">
                <a:solidFill>
                  <a:schemeClr val="accent2"/>
                </a:solidFill>
                <a:prstDash val="sysDash"/>
                <a:round/>
              </a:ln>
              <a:effectLst/>
            </c:spPr>
            <c:extLst>
              <c:ext xmlns:c16="http://schemas.microsoft.com/office/drawing/2014/chart" uri="{C3380CC4-5D6E-409C-BE32-E72D297353CC}">
                <c16:uniqueId val="{00000004-2D43-486B-89B2-2CD6260778F8}"/>
              </c:ext>
            </c:extLst>
          </c:dPt>
          <c:cat>
            <c:numRef>
              <c:f>'21 Emploi tps'!$A$4:$A$8</c:f>
              <c:numCache>
                <c:formatCode>General</c:formatCode>
                <c:ptCount val="5"/>
                <c:pt idx="0">
                  <c:v>1974</c:v>
                </c:pt>
                <c:pt idx="1">
                  <c:v>1986</c:v>
                </c:pt>
                <c:pt idx="2">
                  <c:v>1998</c:v>
                </c:pt>
                <c:pt idx="3">
                  <c:v>2010</c:v>
                </c:pt>
                <c:pt idx="4">
                  <c:v>2030</c:v>
                </c:pt>
              </c:numCache>
            </c:numRef>
          </c:cat>
          <c:val>
            <c:numRef>
              <c:f>'21 Emploi tps'!$C$4:$C$8</c:f>
              <c:numCache>
                <c:formatCode>General</c:formatCode>
                <c:ptCount val="5"/>
                <c:pt idx="0">
                  <c:v>4</c:v>
                </c:pt>
                <c:pt idx="1">
                  <c:v>3.55</c:v>
                </c:pt>
                <c:pt idx="2">
                  <c:v>3.42</c:v>
                </c:pt>
                <c:pt idx="3">
                  <c:v>3.22</c:v>
                </c:pt>
                <c:pt idx="4">
                  <c:v>3.3400000000000003</c:v>
                </c:pt>
              </c:numCache>
            </c:numRef>
          </c:val>
          <c:smooth val="0"/>
          <c:extLst>
            <c:ext xmlns:c16="http://schemas.microsoft.com/office/drawing/2014/chart" uri="{C3380CC4-5D6E-409C-BE32-E72D297353CC}">
              <c16:uniqueId val="{00000005-2D43-486B-89B2-2CD6260778F8}"/>
            </c:ext>
          </c:extLst>
        </c:ser>
        <c:ser>
          <c:idx val="3"/>
          <c:order val="2"/>
          <c:tx>
            <c:strRef>
              <c:f>'21 Emploi tps'!$D$3</c:f>
              <c:strCache>
                <c:ptCount val="1"/>
                <c:pt idx="0">
                  <c:v>Loisir et temps libre</c:v>
                </c:pt>
              </c:strCache>
            </c:strRef>
          </c:tx>
          <c:spPr>
            <a:ln w="57150" cap="rnd">
              <a:solidFill>
                <a:schemeClr val="accent4"/>
              </a:solidFill>
              <a:round/>
            </a:ln>
            <a:effectLst/>
          </c:spPr>
          <c:marker>
            <c:symbol val="circle"/>
            <c:size val="5"/>
            <c:spPr>
              <a:solidFill>
                <a:schemeClr val="accent4"/>
              </a:solidFill>
              <a:ln w="57150">
                <a:solidFill>
                  <a:schemeClr val="accent4"/>
                </a:solidFill>
              </a:ln>
              <a:effectLst/>
            </c:spPr>
          </c:marker>
          <c:dPt>
            <c:idx val="4"/>
            <c:marker>
              <c:symbol val="circle"/>
              <c:size val="5"/>
              <c:spPr>
                <a:solidFill>
                  <a:schemeClr val="accent4"/>
                </a:solidFill>
                <a:ln w="57150">
                  <a:solidFill>
                    <a:schemeClr val="accent4"/>
                  </a:solidFill>
                </a:ln>
                <a:effectLst/>
              </c:spPr>
            </c:marker>
            <c:bubble3D val="0"/>
            <c:spPr>
              <a:ln w="57150" cap="rnd">
                <a:solidFill>
                  <a:schemeClr val="accent4"/>
                </a:solidFill>
                <a:prstDash val="sysDash"/>
                <a:round/>
              </a:ln>
              <a:effectLst/>
            </c:spPr>
            <c:extLst>
              <c:ext xmlns:c16="http://schemas.microsoft.com/office/drawing/2014/chart" uri="{C3380CC4-5D6E-409C-BE32-E72D297353CC}">
                <c16:uniqueId val="{00000007-2D43-486B-89B2-2CD6260778F8}"/>
              </c:ext>
            </c:extLst>
          </c:dPt>
          <c:cat>
            <c:numRef>
              <c:f>'21 Emploi tps'!$A$4:$A$8</c:f>
              <c:numCache>
                <c:formatCode>General</c:formatCode>
                <c:ptCount val="5"/>
                <c:pt idx="0">
                  <c:v>1974</c:v>
                </c:pt>
                <c:pt idx="1">
                  <c:v>1986</c:v>
                </c:pt>
                <c:pt idx="2">
                  <c:v>1998</c:v>
                </c:pt>
                <c:pt idx="3">
                  <c:v>2010</c:v>
                </c:pt>
                <c:pt idx="4">
                  <c:v>2030</c:v>
                </c:pt>
              </c:numCache>
            </c:numRef>
          </c:cat>
          <c:val>
            <c:numRef>
              <c:f>'21 Emploi tps'!$D$4:$D$8</c:f>
              <c:numCache>
                <c:formatCode>General</c:formatCode>
                <c:ptCount val="5"/>
                <c:pt idx="0">
                  <c:v>3.89</c:v>
                </c:pt>
                <c:pt idx="1">
                  <c:v>4.53</c:v>
                </c:pt>
                <c:pt idx="2">
                  <c:v>4.88</c:v>
                </c:pt>
                <c:pt idx="3">
                  <c:v>5.18</c:v>
                </c:pt>
                <c:pt idx="4">
                  <c:v>4.93</c:v>
                </c:pt>
              </c:numCache>
            </c:numRef>
          </c:val>
          <c:smooth val="0"/>
          <c:extLst>
            <c:ext xmlns:c16="http://schemas.microsoft.com/office/drawing/2014/chart" uri="{C3380CC4-5D6E-409C-BE32-E72D297353CC}">
              <c16:uniqueId val="{00000008-2D43-486B-89B2-2CD6260778F8}"/>
            </c:ext>
          </c:extLst>
        </c:ser>
        <c:dLbls>
          <c:showLegendKey val="0"/>
          <c:showVal val="0"/>
          <c:showCatName val="0"/>
          <c:showSerName val="0"/>
          <c:showPercent val="0"/>
          <c:showBubbleSize val="0"/>
        </c:dLbls>
        <c:marker val="1"/>
        <c:smooth val="0"/>
        <c:axId val="504097576"/>
        <c:axId val="504090520"/>
      </c:lineChart>
      <c:catAx>
        <c:axId val="50409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fr-FR"/>
          </a:p>
        </c:txPr>
        <c:crossAx val="504090520"/>
        <c:crosses val="autoZero"/>
        <c:auto val="1"/>
        <c:lblAlgn val="ctr"/>
        <c:lblOffset val="100"/>
        <c:noMultiLvlLbl val="0"/>
      </c:catAx>
      <c:valAx>
        <c:axId val="5040905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a:t>Nb heures par jour</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fr-FR"/>
          </a:p>
        </c:txPr>
        <c:crossAx val="504097576"/>
        <c:crosses val="autoZero"/>
        <c:crossBetween val="between"/>
      </c:valAx>
      <c:spPr>
        <a:noFill/>
        <a:ln>
          <a:noFill/>
        </a:ln>
        <a:effectLst/>
      </c:spPr>
    </c:plotArea>
    <c:legend>
      <c:legendPos val="r"/>
      <c:layout>
        <c:manualLayout>
          <c:xMode val="edge"/>
          <c:yMode val="edge"/>
          <c:x val="0.7479816216031564"/>
          <c:y val="0.26554856663354515"/>
          <c:w val="0.23466479922113859"/>
          <c:h val="0.5033408373090636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sz="1600"/>
      </a:pPr>
      <a:endParaRPr lang="fr-F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fr-FR"/>
              <a:t>Consommation d'énergie primaire en France, Mtep</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stacked"/>
        <c:varyColors val="0"/>
        <c:ser>
          <c:idx val="0"/>
          <c:order val="0"/>
          <c:tx>
            <c:strRef>
              <c:f>Feuil1!$A$19</c:f>
              <c:strCache>
                <c:ptCount val="1"/>
                <c:pt idx="0">
                  <c:v>ENR</c:v>
                </c:pt>
              </c:strCache>
            </c:strRef>
          </c:tx>
          <c:spPr>
            <a:solidFill>
              <a:srgbClr val="00B050"/>
            </a:solidFill>
            <a:ln>
              <a:noFill/>
            </a:ln>
            <a:effectLst/>
          </c:spPr>
          <c:invertIfNegative val="0"/>
          <c:cat>
            <c:numRef>
              <c:f>Feuil1!$B$18:$C$18</c:f>
              <c:numCache>
                <c:formatCode>General</c:formatCode>
                <c:ptCount val="2"/>
                <c:pt idx="0">
                  <c:v>2015</c:v>
                </c:pt>
                <c:pt idx="1">
                  <c:v>2050</c:v>
                </c:pt>
              </c:numCache>
            </c:numRef>
          </c:cat>
          <c:val>
            <c:numRef>
              <c:f>Feuil1!$B$19:$C$19</c:f>
              <c:numCache>
                <c:formatCode>General</c:formatCode>
                <c:ptCount val="2"/>
                <c:pt idx="0">
                  <c:v>24.129799999999999</c:v>
                </c:pt>
                <c:pt idx="1">
                  <c:v>80</c:v>
                </c:pt>
              </c:numCache>
            </c:numRef>
          </c:val>
          <c:extLst>
            <c:ext xmlns:c16="http://schemas.microsoft.com/office/drawing/2014/chart" uri="{C3380CC4-5D6E-409C-BE32-E72D297353CC}">
              <c16:uniqueId val="{00000000-71EF-49DD-911F-BF5688BEDE8A}"/>
            </c:ext>
          </c:extLst>
        </c:ser>
        <c:ser>
          <c:idx val="1"/>
          <c:order val="1"/>
          <c:tx>
            <c:strRef>
              <c:f>Feuil1!$A$20</c:f>
              <c:strCache>
                <c:ptCount val="1"/>
                <c:pt idx="0">
                  <c:v>Electricité nucléaire</c:v>
                </c:pt>
              </c:strCache>
            </c:strRef>
          </c:tx>
          <c:spPr>
            <a:solidFill>
              <a:schemeClr val="bg2">
                <a:lumMod val="75000"/>
              </a:schemeClr>
            </a:solidFill>
            <a:ln>
              <a:noFill/>
            </a:ln>
            <a:effectLst/>
          </c:spPr>
          <c:invertIfNegative val="0"/>
          <c:cat>
            <c:numRef>
              <c:f>Feuil1!$B$18:$C$18</c:f>
              <c:numCache>
                <c:formatCode>General</c:formatCode>
                <c:ptCount val="2"/>
                <c:pt idx="0">
                  <c:v>2015</c:v>
                </c:pt>
                <c:pt idx="1">
                  <c:v>2050</c:v>
                </c:pt>
              </c:numCache>
            </c:numRef>
          </c:cat>
          <c:val>
            <c:numRef>
              <c:f>Feuil1!$B$20:$C$20</c:f>
              <c:numCache>
                <c:formatCode>General</c:formatCode>
                <c:ptCount val="2"/>
                <c:pt idx="0">
                  <c:v>109.0975</c:v>
                </c:pt>
                <c:pt idx="1">
                  <c:v>0</c:v>
                </c:pt>
              </c:numCache>
            </c:numRef>
          </c:val>
          <c:extLst>
            <c:ext xmlns:c16="http://schemas.microsoft.com/office/drawing/2014/chart" uri="{C3380CC4-5D6E-409C-BE32-E72D297353CC}">
              <c16:uniqueId val="{00000001-71EF-49DD-911F-BF5688BEDE8A}"/>
            </c:ext>
          </c:extLst>
        </c:ser>
        <c:ser>
          <c:idx val="2"/>
          <c:order val="2"/>
          <c:tx>
            <c:strRef>
              <c:f>Feuil1!$A$21</c:f>
              <c:strCache>
                <c:ptCount val="1"/>
                <c:pt idx="0">
                  <c:v>Pétrole</c:v>
                </c:pt>
              </c:strCache>
            </c:strRef>
          </c:tx>
          <c:spPr>
            <a:solidFill>
              <a:schemeClr val="accent4">
                <a:lumMod val="75000"/>
              </a:schemeClr>
            </a:solidFill>
            <a:ln>
              <a:noFill/>
            </a:ln>
            <a:effectLst/>
          </c:spPr>
          <c:invertIfNegative val="0"/>
          <c:cat>
            <c:numRef>
              <c:f>Feuil1!$B$18:$C$18</c:f>
              <c:numCache>
                <c:formatCode>General</c:formatCode>
                <c:ptCount val="2"/>
                <c:pt idx="0">
                  <c:v>2015</c:v>
                </c:pt>
                <c:pt idx="1">
                  <c:v>2050</c:v>
                </c:pt>
              </c:numCache>
            </c:numRef>
          </c:cat>
          <c:val>
            <c:numRef>
              <c:f>Feuil1!$B$21:$C$21</c:f>
              <c:numCache>
                <c:formatCode>General</c:formatCode>
                <c:ptCount val="2"/>
                <c:pt idx="0">
                  <c:v>77.2667</c:v>
                </c:pt>
                <c:pt idx="1">
                  <c:v>0</c:v>
                </c:pt>
              </c:numCache>
            </c:numRef>
          </c:val>
          <c:extLst>
            <c:ext xmlns:c16="http://schemas.microsoft.com/office/drawing/2014/chart" uri="{C3380CC4-5D6E-409C-BE32-E72D297353CC}">
              <c16:uniqueId val="{00000002-71EF-49DD-911F-BF5688BEDE8A}"/>
            </c:ext>
          </c:extLst>
        </c:ser>
        <c:ser>
          <c:idx val="3"/>
          <c:order val="3"/>
          <c:tx>
            <c:strRef>
              <c:f>Feuil1!$A$22</c:f>
              <c:strCache>
                <c:ptCount val="1"/>
                <c:pt idx="0">
                  <c:v>Charbon</c:v>
                </c:pt>
              </c:strCache>
            </c:strRef>
          </c:tx>
          <c:spPr>
            <a:solidFill>
              <a:schemeClr val="tx1">
                <a:lumMod val="95000"/>
                <a:lumOff val="5000"/>
              </a:schemeClr>
            </a:solidFill>
            <a:ln>
              <a:noFill/>
            </a:ln>
            <a:effectLst/>
          </c:spPr>
          <c:invertIfNegative val="0"/>
          <c:cat>
            <c:numRef>
              <c:f>Feuil1!$B$18:$C$18</c:f>
              <c:numCache>
                <c:formatCode>General</c:formatCode>
                <c:ptCount val="2"/>
                <c:pt idx="0">
                  <c:v>2015</c:v>
                </c:pt>
                <c:pt idx="1">
                  <c:v>2050</c:v>
                </c:pt>
              </c:numCache>
            </c:numRef>
          </c:cat>
          <c:val>
            <c:numRef>
              <c:f>Feuil1!$B$22:$C$22</c:f>
              <c:numCache>
                <c:formatCode>General</c:formatCode>
                <c:ptCount val="2"/>
                <c:pt idx="0">
                  <c:v>8.4710999999999999</c:v>
                </c:pt>
                <c:pt idx="1">
                  <c:v>0</c:v>
                </c:pt>
              </c:numCache>
            </c:numRef>
          </c:val>
          <c:extLst>
            <c:ext xmlns:c16="http://schemas.microsoft.com/office/drawing/2014/chart" uri="{C3380CC4-5D6E-409C-BE32-E72D297353CC}">
              <c16:uniqueId val="{00000003-71EF-49DD-911F-BF5688BEDE8A}"/>
            </c:ext>
          </c:extLst>
        </c:ser>
        <c:ser>
          <c:idx val="4"/>
          <c:order val="4"/>
          <c:tx>
            <c:strRef>
              <c:f>Feuil1!$A$23</c:f>
              <c:strCache>
                <c:ptCount val="1"/>
                <c:pt idx="0">
                  <c:v>Gaz</c:v>
                </c:pt>
              </c:strCache>
            </c:strRef>
          </c:tx>
          <c:spPr>
            <a:solidFill>
              <a:schemeClr val="accent1">
                <a:lumMod val="40000"/>
                <a:lumOff val="60000"/>
              </a:schemeClr>
            </a:solidFill>
            <a:ln>
              <a:noFill/>
            </a:ln>
            <a:effectLst/>
          </c:spPr>
          <c:invertIfNegative val="0"/>
          <c:cat>
            <c:numRef>
              <c:f>Feuil1!$B$18:$C$18</c:f>
              <c:numCache>
                <c:formatCode>General</c:formatCode>
                <c:ptCount val="2"/>
                <c:pt idx="0">
                  <c:v>2015</c:v>
                </c:pt>
                <c:pt idx="1">
                  <c:v>2050</c:v>
                </c:pt>
              </c:numCache>
            </c:numRef>
          </c:cat>
          <c:val>
            <c:numRef>
              <c:f>Feuil1!$B$23:$C$23</c:f>
              <c:numCache>
                <c:formatCode>General</c:formatCode>
                <c:ptCount val="2"/>
                <c:pt idx="0">
                  <c:v>36.451399999999992</c:v>
                </c:pt>
                <c:pt idx="1">
                  <c:v>0</c:v>
                </c:pt>
              </c:numCache>
            </c:numRef>
          </c:val>
          <c:extLst>
            <c:ext xmlns:c16="http://schemas.microsoft.com/office/drawing/2014/chart" uri="{C3380CC4-5D6E-409C-BE32-E72D297353CC}">
              <c16:uniqueId val="{00000004-71EF-49DD-911F-BF5688BEDE8A}"/>
            </c:ext>
          </c:extLst>
        </c:ser>
        <c:ser>
          <c:idx val="5"/>
          <c:order val="5"/>
          <c:tx>
            <c:strRef>
              <c:f>Feuil1!$A$24</c:f>
              <c:strCache>
                <c:ptCount val="1"/>
                <c:pt idx="0">
                  <c:v>Anthropo en plus</c:v>
                </c:pt>
              </c:strCache>
            </c:strRef>
          </c:tx>
          <c:spPr>
            <a:solidFill>
              <a:srgbClr val="FF0000"/>
            </a:solidFill>
            <a:ln>
              <a:noFill/>
            </a:ln>
            <a:effectLst/>
          </c:spPr>
          <c:invertIfNegative val="0"/>
          <c:dPt>
            <c:idx val="1"/>
            <c:invertIfNegative val="0"/>
            <c:bubble3D val="0"/>
            <c:spPr>
              <a:solidFill>
                <a:srgbClr val="FF0000"/>
              </a:solidFill>
              <a:ln>
                <a:noFill/>
              </a:ln>
              <a:effectLst/>
            </c:spPr>
            <c:extLst>
              <c:ext xmlns:c16="http://schemas.microsoft.com/office/drawing/2014/chart" uri="{C3380CC4-5D6E-409C-BE32-E72D297353CC}">
                <c16:uniqueId val="{00000006-71EF-49DD-911F-BF5688BEDE8A}"/>
              </c:ext>
            </c:extLst>
          </c:dPt>
          <c:cat>
            <c:numRef>
              <c:f>Feuil1!$B$18:$C$18</c:f>
              <c:numCache>
                <c:formatCode>General</c:formatCode>
                <c:ptCount val="2"/>
                <c:pt idx="0">
                  <c:v>2015</c:v>
                </c:pt>
                <c:pt idx="1">
                  <c:v>2050</c:v>
                </c:pt>
              </c:numCache>
            </c:numRef>
          </c:cat>
          <c:val>
            <c:numRef>
              <c:f>Feuil1!$B$24:$C$24</c:f>
              <c:numCache>
                <c:formatCode>General</c:formatCode>
                <c:ptCount val="2"/>
                <c:pt idx="1">
                  <c:v>20</c:v>
                </c:pt>
              </c:numCache>
            </c:numRef>
          </c:val>
          <c:extLst>
            <c:ext xmlns:c16="http://schemas.microsoft.com/office/drawing/2014/chart" uri="{C3380CC4-5D6E-409C-BE32-E72D297353CC}">
              <c16:uniqueId val="{00000007-71EF-49DD-911F-BF5688BEDE8A}"/>
            </c:ext>
          </c:extLst>
        </c:ser>
        <c:dLbls>
          <c:showLegendKey val="0"/>
          <c:showVal val="0"/>
          <c:showCatName val="0"/>
          <c:showSerName val="0"/>
          <c:showPercent val="0"/>
          <c:showBubbleSize val="0"/>
        </c:dLbls>
        <c:gapWidth val="150"/>
        <c:overlap val="100"/>
        <c:axId val="522948264"/>
        <c:axId val="522949248"/>
      </c:barChart>
      <c:catAx>
        <c:axId val="522948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crossAx val="522949248"/>
        <c:crosses val="autoZero"/>
        <c:auto val="1"/>
        <c:lblAlgn val="ctr"/>
        <c:lblOffset val="100"/>
        <c:noMultiLvlLbl val="0"/>
      </c:catAx>
      <c:valAx>
        <c:axId val="52294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crossAx val="52294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0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0.06042</cdr:x>
      <cdr:y>0.88731</cdr:y>
    </cdr:from>
    <cdr:to>
      <cdr:x>0.55833</cdr:x>
      <cdr:y>0.98106</cdr:y>
    </cdr:to>
    <cdr:sp macro="" textlink="">
      <cdr:nvSpPr>
        <cdr:cNvPr id="3" name="ZoneTexte 2">
          <a:extLst xmlns:a="http://schemas.openxmlformats.org/drawingml/2006/main">
            <a:ext uri="{FF2B5EF4-FFF2-40B4-BE49-F238E27FC236}">
              <a16:creationId xmlns:a16="http://schemas.microsoft.com/office/drawing/2014/main" id="{DA58E628-4303-401D-850D-F019DFE5C9C4}"/>
            </a:ext>
          </a:extLst>
        </cdr:cNvPr>
        <cdr:cNvSpPr txBox="1"/>
      </cdr:nvSpPr>
      <cdr:spPr>
        <a:xfrm xmlns:a="http://schemas.openxmlformats.org/drawingml/2006/main">
          <a:off x="276240" y="2265033"/>
          <a:ext cx="2276445" cy="23931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1600" dirty="0"/>
            <a:t>Enquêtes Emploi du temps , Insee</a:t>
          </a:r>
        </a:p>
      </cdr:txBody>
    </cdr:sp>
  </cdr:relSizeAnchor>
  <cdr:relSizeAnchor xmlns:cdr="http://schemas.openxmlformats.org/drawingml/2006/chartDrawing">
    <cdr:from>
      <cdr:x>0.54445</cdr:x>
      <cdr:y>0.5</cdr:y>
    </cdr:from>
    <cdr:to>
      <cdr:x>0.74792</cdr:x>
      <cdr:y>0.59375</cdr:y>
    </cdr:to>
    <cdr:sp macro="" textlink="">
      <cdr:nvSpPr>
        <cdr:cNvPr id="4" name="ZoneTexte 1">
          <a:extLst xmlns:a="http://schemas.openxmlformats.org/drawingml/2006/main">
            <a:ext uri="{FF2B5EF4-FFF2-40B4-BE49-F238E27FC236}">
              <a16:creationId xmlns:a16="http://schemas.microsoft.com/office/drawing/2014/main" id="{9772BEB4-D3A9-4B0E-9644-A84C605D4CED}"/>
            </a:ext>
          </a:extLst>
        </cdr:cNvPr>
        <cdr:cNvSpPr txBox="1"/>
      </cdr:nvSpPr>
      <cdr:spPr>
        <a:xfrm xmlns:a="http://schemas.openxmlformats.org/drawingml/2006/main">
          <a:off x="5136304" y="3239429"/>
          <a:ext cx="1919522" cy="60739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fr-FR" sz="2000" dirty="0"/>
            <a:t>Prospective</a:t>
          </a:r>
        </a:p>
      </cdr:txBody>
    </cdr:sp>
  </cdr:relSizeAnchor>
  <cdr:relSizeAnchor xmlns:cdr="http://schemas.openxmlformats.org/drawingml/2006/chartDrawing">
    <cdr:from>
      <cdr:x>0.68666</cdr:x>
      <cdr:y>0.30966</cdr:y>
    </cdr:from>
    <cdr:to>
      <cdr:x>0.76462</cdr:x>
      <cdr:y>0.35262</cdr:y>
    </cdr:to>
    <cdr:cxnSp macro="">
      <cdr:nvCxnSpPr>
        <cdr:cNvPr id="5" name="Connecteur droit avec flèche 4">
          <a:extLst xmlns:a="http://schemas.openxmlformats.org/drawingml/2006/main">
            <a:ext uri="{FF2B5EF4-FFF2-40B4-BE49-F238E27FC236}">
              <a16:creationId xmlns:a16="http://schemas.microsoft.com/office/drawing/2014/main" id="{9345016E-223F-49EA-AB50-ECA7032C1E32}"/>
            </a:ext>
          </a:extLst>
        </cdr:cNvPr>
        <cdr:cNvCxnSpPr/>
      </cdr:nvCxnSpPr>
      <cdr:spPr>
        <a:xfrm xmlns:a="http://schemas.openxmlformats.org/drawingml/2006/main">
          <a:off x="6477889" y="2006252"/>
          <a:ext cx="735496" cy="278295"/>
        </a:xfrm>
        <a:prstGeom xmlns:a="http://schemas.openxmlformats.org/drawingml/2006/main" prst="straightConnector1">
          <a:avLst/>
        </a:prstGeom>
        <a:ln xmlns:a="http://schemas.openxmlformats.org/drawingml/2006/main" w="57150">
          <a:solidFill>
            <a:schemeClr val="accent4"/>
          </a:solidFill>
          <a:prstDash val="sys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0.68361</cdr:x>
      <cdr:y>0.3833</cdr:y>
    </cdr:from>
    <cdr:to>
      <cdr:x>0.7583</cdr:x>
      <cdr:y>0.42779</cdr:y>
    </cdr:to>
    <cdr:cxnSp macro="">
      <cdr:nvCxnSpPr>
        <cdr:cNvPr id="7" name="Connecteur droit avec flèche 6">
          <a:extLst xmlns:a="http://schemas.openxmlformats.org/drawingml/2006/main">
            <a:ext uri="{FF2B5EF4-FFF2-40B4-BE49-F238E27FC236}">
              <a16:creationId xmlns:a16="http://schemas.microsoft.com/office/drawing/2014/main" id="{B3015508-0FDC-4594-8E8F-A5C1C3482923}"/>
            </a:ext>
          </a:extLst>
        </cdr:cNvPr>
        <cdr:cNvCxnSpPr/>
      </cdr:nvCxnSpPr>
      <cdr:spPr>
        <a:xfrm xmlns:a="http://schemas.openxmlformats.org/drawingml/2006/main" flipV="1">
          <a:off x="6449176" y="2483330"/>
          <a:ext cx="704574" cy="288235"/>
        </a:xfrm>
        <a:prstGeom xmlns:a="http://schemas.openxmlformats.org/drawingml/2006/main" prst="straightConnector1">
          <a:avLst/>
        </a:prstGeom>
        <a:ln xmlns:a="http://schemas.openxmlformats.org/drawingml/2006/main" w="57150">
          <a:solidFill>
            <a:schemeClr val="accent1"/>
          </a:solidFill>
          <a:prstDash val="sys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0.69509</cdr:x>
      <cdr:y>0.41398</cdr:y>
    </cdr:from>
    <cdr:to>
      <cdr:x>0.75409</cdr:x>
      <cdr:y>0.44773</cdr:y>
    </cdr:to>
    <cdr:cxnSp macro="">
      <cdr:nvCxnSpPr>
        <cdr:cNvPr id="9" name="Connecteur droit avec flèche 8">
          <a:extLst xmlns:a="http://schemas.openxmlformats.org/drawingml/2006/main">
            <a:ext uri="{FF2B5EF4-FFF2-40B4-BE49-F238E27FC236}">
              <a16:creationId xmlns:a16="http://schemas.microsoft.com/office/drawing/2014/main" id="{B3015508-0FDC-4594-8E8F-A5C1C3482923}"/>
            </a:ext>
          </a:extLst>
        </cdr:cNvPr>
        <cdr:cNvCxnSpPr/>
      </cdr:nvCxnSpPr>
      <cdr:spPr>
        <a:xfrm xmlns:a="http://schemas.openxmlformats.org/drawingml/2006/main" flipV="1">
          <a:off x="6557402" y="2682112"/>
          <a:ext cx="556592" cy="218661"/>
        </a:xfrm>
        <a:prstGeom xmlns:a="http://schemas.openxmlformats.org/drawingml/2006/main" prst="straightConnector1">
          <a:avLst/>
        </a:prstGeom>
        <a:ln xmlns:a="http://schemas.openxmlformats.org/drawingml/2006/main" w="57150">
          <a:solidFill>
            <a:schemeClr val="accent2">
              <a:lumMod val="75000"/>
            </a:schemeClr>
          </a:solidFill>
          <a:prstDash val="sys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13DF27-49ED-4605-8C21-5082BDE34DB9}" type="datetimeFigureOut">
              <a:rPr lang="fr-FR" smtClean="0"/>
              <a:t>26/01/2019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D060A-E253-4070-9F20-D584F3D2E1F9}" type="slidenum">
              <a:rPr lang="fr-FR" smtClean="0"/>
              <a:t>‹N°›</a:t>
            </a:fld>
            <a:endParaRPr lang="fr-FR"/>
          </a:p>
        </p:txBody>
      </p:sp>
    </p:spTree>
    <p:extLst>
      <p:ext uri="{BB962C8B-B14F-4D97-AF65-F5344CB8AC3E}">
        <p14:creationId xmlns:p14="http://schemas.microsoft.com/office/powerpoint/2010/main" val="14400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Terre Francois Quesnay, Malthus, Ricardo (rendements décroissants)</a:t>
            </a:r>
          </a:p>
          <a:p>
            <a:r>
              <a:rPr lang="fr-FR" dirty="0"/>
              <a:t>Capital et travail Adam Smith, Marx, valeur d’usage, valeur d’échange</a:t>
            </a:r>
          </a:p>
          <a:p>
            <a:r>
              <a:rPr lang="fr-FR" dirty="0"/>
              <a:t>La monnaie équivalent général, Walras, Slow, les marginalistes</a:t>
            </a:r>
          </a:p>
          <a:p>
            <a:r>
              <a:rPr lang="fr-FR" dirty="0"/>
              <a:t>Cob Douglass</a:t>
            </a:r>
          </a:p>
          <a:p>
            <a:r>
              <a:rPr lang="fr-FR" dirty="0"/>
              <a:t>Bioéconomie </a:t>
            </a:r>
            <a:r>
              <a:rPr lang="fr-FR" dirty="0" err="1"/>
              <a:t>Georgescu</a:t>
            </a:r>
            <a:r>
              <a:rPr lang="fr-FR" dirty="0"/>
              <a:t> </a:t>
            </a:r>
            <a:r>
              <a:rPr lang="fr-FR" dirty="0" err="1"/>
              <a:t>Roegen</a:t>
            </a:r>
            <a:endParaRPr lang="fr-FR" dirty="0"/>
          </a:p>
        </p:txBody>
      </p:sp>
      <p:sp>
        <p:nvSpPr>
          <p:cNvPr id="4" name="Espace réservé du numéro de diapositive 3"/>
          <p:cNvSpPr>
            <a:spLocks noGrp="1"/>
          </p:cNvSpPr>
          <p:nvPr>
            <p:ph type="sldNum" sz="quarter" idx="10"/>
          </p:nvPr>
        </p:nvSpPr>
        <p:spPr/>
        <p:txBody>
          <a:bodyPr/>
          <a:lstStyle/>
          <a:p>
            <a:fld id="{47DDE595-BDCC-44DD-8FF7-09D1584EF68F}" type="slidenum">
              <a:rPr lang="fr-FR" smtClean="0"/>
              <a:t>2</a:t>
            </a:fld>
            <a:endParaRPr lang="fr-FR"/>
          </a:p>
        </p:txBody>
      </p:sp>
    </p:spTree>
    <p:extLst>
      <p:ext uri="{BB962C8B-B14F-4D97-AF65-F5344CB8AC3E}">
        <p14:creationId xmlns:p14="http://schemas.microsoft.com/office/powerpoint/2010/main" val="3106505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Extraction 47 T/an, dont rejets 32 T. métaux rares diamant, antimoine, césium, plomb… la quantité a été x par 2 entre 1930 et 1960, 1960 et 1990, 1990 et 2000.</a:t>
            </a:r>
          </a:p>
          <a:p>
            <a:r>
              <a:rPr lang="fr-FR" dirty="0"/>
              <a:t>50 T de roches pour extraire 1 kg de gallium.</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Absorption : N, P, CO2, acidification. </a:t>
            </a:r>
            <a:r>
              <a:rPr lang="fr-FR" sz="1200" b="1" kern="1200" dirty="0">
                <a:solidFill>
                  <a:schemeClr val="tx1"/>
                </a:solidFill>
                <a:effectLst/>
                <a:latin typeface="+mn-lt"/>
                <a:ea typeface="+mn-ea"/>
                <a:cs typeface="+mn-cs"/>
              </a:rPr>
              <a:t>Le cycle de l’azote</a:t>
            </a:r>
            <a:r>
              <a:rPr lang="fr-FR" sz="1200" kern="1200" dirty="0">
                <a:solidFill>
                  <a:schemeClr val="tx1"/>
                </a:solidFill>
                <a:effectLst/>
                <a:latin typeface="+mn-lt"/>
                <a:ea typeface="+mn-ea"/>
                <a:cs typeface="+mn-cs"/>
              </a:rPr>
              <a:t> la frontière proposée est de 60 MT/an, avec une incertitude de 50 %. Le taux actuel est de 150. </a:t>
            </a:r>
            <a:r>
              <a:rPr lang="fr-FR" sz="1200" b="1" kern="1200" dirty="0">
                <a:solidFill>
                  <a:schemeClr val="tx1"/>
                </a:solidFill>
                <a:effectLst/>
                <a:latin typeface="+mn-lt"/>
                <a:ea typeface="+mn-ea"/>
                <a:cs typeface="+mn-cs"/>
              </a:rPr>
              <a:t>P</a:t>
            </a:r>
            <a:r>
              <a:rPr lang="fr-FR" sz="1200" kern="1200" dirty="0">
                <a:solidFill>
                  <a:schemeClr val="tx1"/>
                </a:solidFill>
                <a:effectLst/>
                <a:latin typeface="+mn-lt"/>
                <a:ea typeface="+mn-ea"/>
                <a:cs typeface="+mn-cs"/>
              </a:rPr>
              <a:t> 22 Mt actuellement, la frontière est de 11 à 12 Mt/an. </a:t>
            </a:r>
          </a:p>
          <a:p>
            <a:r>
              <a:rPr lang="fr-FR" dirty="0"/>
              <a:t> </a:t>
            </a:r>
          </a:p>
          <a:p>
            <a:r>
              <a:rPr lang="fr-FR" dirty="0"/>
              <a:t>Énergie</a:t>
            </a:r>
          </a:p>
          <a:p>
            <a:endParaRPr lang="fr-FR" dirty="0"/>
          </a:p>
          <a:p>
            <a:r>
              <a:rPr lang="fr-FR" dirty="0"/>
              <a:t>Capital/travail : a ré augmenté depuis la fin des années 1990.  K = 8 fois le revenu en 2017.</a:t>
            </a:r>
          </a:p>
          <a:p>
            <a:r>
              <a:rPr lang="fr-FR"/>
              <a:t>Évolution </a:t>
            </a:r>
            <a:r>
              <a:rPr lang="fr-FR" dirty="0"/>
              <a:t>2017-2018 : dividendes stables, dividendes + rachat d’actions : 7 %, revenues des ménages 2,6 %</a:t>
            </a:r>
          </a:p>
          <a:p>
            <a:endParaRPr lang="fr-FR" dirty="0"/>
          </a:p>
        </p:txBody>
      </p:sp>
      <p:sp>
        <p:nvSpPr>
          <p:cNvPr id="4" name="Espace réservé du numéro de diapositive 3"/>
          <p:cNvSpPr>
            <a:spLocks noGrp="1"/>
          </p:cNvSpPr>
          <p:nvPr>
            <p:ph type="sldNum" sz="quarter" idx="5"/>
          </p:nvPr>
        </p:nvSpPr>
        <p:spPr/>
        <p:txBody>
          <a:bodyPr/>
          <a:lstStyle/>
          <a:p>
            <a:fld id="{895D060A-E253-4070-9F20-D584F3D2E1F9}" type="slidenum">
              <a:rPr lang="fr-FR" smtClean="0"/>
              <a:t>3</a:t>
            </a:fld>
            <a:endParaRPr lang="fr-FR"/>
          </a:p>
        </p:txBody>
      </p:sp>
    </p:spTree>
    <p:extLst>
      <p:ext uri="{BB962C8B-B14F-4D97-AF65-F5344CB8AC3E}">
        <p14:creationId xmlns:p14="http://schemas.microsoft.com/office/powerpoint/2010/main" val="672408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7DDE595-BDCC-44DD-8FF7-09D1584EF68F}" type="slidenum">
              <a:rPr lang="fr-FR" smtClean="0"/>
              <a:t>4</a:t>
            </a:fld>
            <a:endParaRPr lang="fr-FR"/>
          </a:p>
        </p:txBody>
      </p:sp>
    </p:spTree>
    <p:extLst>
      <p:ext uri="{BB962C8B-B14F-4D97-AF65-F5344CB8AC3E}">
        <p14:creationId xmlns:p14="http://schemas.microsoft.com/office/powerpoint/2010/main" val="1653531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ce coefficient était inférieur à 1 aux États-Unis jusqu'à la fin du XIX</a:t>
            </a:r>
            <a:r>
              <a:rPr lang="fr-FR" sz="1200" kern="1200" baseline="30000" dirty="0">
                <a:solidFill>
                  <a:schemeClr val="tx1"/>
                </a:solidFill>
                <a:effectLst/>
                <a:latin typeface="+mn-lt"/>
                <a:ea typeface="+mn-ea"/>
                <a:cs typeface="+mn-cs"/>
              </a:rPr>
              <a:t>ème</a:t>
            </a:r>
            <a:r>
              <a:rPr lang="fr-FR" sz="1200" kern="1200" dirty="0">
                <a:solidFill>
                  <a:schemeClr val="tx1"/>
                </a:solidFill>
                <a:effectLst/>
                <a:latin typeface="+mn-lt"/>
                <a:ea typeface="+mn-ea"/>
                <a:cs typeface="+mn-cs"/>
              </a:rPr>
              <a:t> siècle, car le capital foncier agricole était dominant.</a:t>
            </a:r>
            <a:endParaRPr lang="fr-FR" dirty="0"/>
          </a:p>
        </p:txBody>
      </p:sp>
      <p:sp>
        <p:nvSpPr>
          <p:cNvPr id="4" name="Espace réservé du numéro de diapositive 3"/>
          <p:cNvSpPr>
            <a:spLocks noGrp="1"/>
          </p:cNvSpPr>
          <p:nvPr>
            <p:ph type="sldNum" sz="quarter" idx="5"/>
          </p:nvPr>
        </p:nvSpPr>
        <p:spPr/>
        <p:txBody>
          <a:bodyPr/>
          <a:lstStyle/>
          <a:p>
            <a:fld id="{895D060A-E253-4070-9F20-D584F3D2E1F9}" type="slidenum">
              <a:rPr lang="fr-FR" smtClean="0"/>
              <a:t>5</a:t>
            </a:fld>
            <a:endParaRPr lang="fr-FR"/>
          </a:p>
        </p:txBody>
      </p:sp>
    </p:spTree>
    <p:extLst>
      <p:ext uri="{BB962C8B-B14F-4D97-AF65-F5344CB8AC3E}">
        <p14:creationId xmlns:p14="http://schemas.microsoft.com/office/powerpoint/2010/main" val="4077325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productivité a été x par 13 en un siècle, mais le rendement a diminué. Nous consommons en énergie chaque jour l’équivalent du travail de 200 à 400 personnes.</a:t>
            </a:r>
          </a:p>
          <a:p>
            <a:r>
              <a:rPr lang="fr-FR" dirty="0"/>
              <a:t>Cargo : 20T de fuel/jour pour 6000 T de charge, l’équivalent de la charge de </a:t>
            </a:r>
            <a:r>
              <a:rPr lang="fr-FR" dirty="0" err="1"/>
              <a:t>Neoline</a:t>
            </a:r>
            <a:r>
              <a:rPr lang="fr-FR" dirty="0"/>
              <a:t>, le cargo en construction à St Nazaire.</a:t>
            </a:r>
          </a:p>
          <a:p>
            <a:r>
              <a:rPr lang="fr-FR" dirty="0"/>
              <a:t>Voile : 4T fuel/jour prévu. Charge d’un voilier cargo 6000 T.</a:t>
            </a:r>
          </a:p>
          <a:p>
            <a:endParaRPr lang="fr-FR" dirty="0"/>
          </a:p>
          <a:p>
            <a:r>
              <a:rPr lang="fr-FR" dirty="0"/>
              <a:t>Chaussures : fabrique 34 000 paires par salariés par an (ERAM)</a:t>
            </a:r>
          </a:p>
          <a:p>
            <a:r>
              <a:rPr lang="fr-FR" dirty="0"/>
              <a:t>Cordonnier : répare un maximum de 10 paires par jour, soit 2000 par an ? Mais utilise peu de matières premières</a:t>
            </a:r>
          </a:p>
          <a:p>
            <a:endParaRPr lang="fr-FR" dirty="0"/>
          </a:p>
          <a:p>
            <a:r>
              <a:rPr lang="fr-FR" dirty="0"/>
              <a:t>Maraichage classique 80 T/personne, bio 40 T/personne, productivité</a:t>
            </a:r>
          </a:p>
          <a:p>
            <a:r>
              <a:rPr lang="fr-FR" dirty="0"/>
              <a:t>Rendement classique 15 T/ha, 45 en bio ?</a:t>
            </a:r>
          </a:p>
          <a:p>
            <a:endParaRPr lang="fr-FR" dirty="0"/>
          </a:p>
          <a:p>
            <a:r>
              <a:rPr lang="fr-FR" dirty="0"/>
              <a:t>Aspirateur 0,7 kWh/100 m2 soir 600 calories, pour 150 calories anthropiques au balai</a:t>
            </a:r>
          </a:p>
        </p:txBody>
      </p:sp>
      <p:sp>
        <p:nvSpPr>
          <p:cNvPr id="4" name="Espace réservé du numéro de diapositive 3"/>
          <p:cNvSpPr>
            <a:spLocks noGrp="1"/>
          </p:cNvSpPr>
          <p:nvPr>
            <p:ph type="sldNum" sz="quarter" idx="5"/>
          </p:nvPr>
        </p:nvSpPr>
        <p:spPr/>
        <p:txBody>
          <a:bodyPr/>
          <a:lstStyle/>
          <a:p>
            <a:fld id="{895D060A-E253-4070-9F20-D584F3D2E1F9}" type="slidenum">
              <a:rPr lang="fr-FR" smtClean="0"/>
              <a:t>6</a:t>
            </a:fld>
            <a:endParaRPr lang="fr-FR"/>
          </a:p>
        </p:txBody>
      </p:sp>
    </p:spTree>
    <p:extLst>
      <p:ext uri="{BB962C8B-B14F-4D97-AF65-F5344CB8AC3E}">
        <p14:creationId xmlns:p14="http://schemas.microsoft.com/office/powerpoint/2010/main" val="326317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Il ne s’agit pas de créer une nouvelle catégorie d’esclaves, mais de considérer que chacun d’entre nous pourrait affecter une petite partie de son temps de travail rémunéré à utiliser des machines de manière professionnelle (machines en menuiserie, en restauration, en transport de marchandises, et dans le domaine tertiaire la transmission de courriers etc.) par sa propre force physique, </a:t>
            </a:r>
            <a:r>
              <a:rPr lang="fr-FR" sz="1200" i="1" kern="1200" dirty="0">
                <a:solidFill>
                  <a:schemeClr val="tx1"/>
                </a:solidFill>
                <a:effectLst/>
                <a:latin typeface="+mn-lt"/>
                <a:ea typeface="+mn-ea"/>
                <a:cs typeface="+mn-cs"/>
              </a:rPr>
              <a:t>et autant</a:t>
            </a:r>
            <a:r>
              <a:rPr lang="fr-FR" sz="1200" kern="1200" dirty="0">
                <a:solidFill>
                  <a:schemeClr val="tx1"/>
                </a:solidFill>
                <a:effectLst/>
                <a:latin typeface="+mn-lt"/>
                <a:ea typeface="+mn-ea"/>
                <a:cs typeface="+mn-cs"/>
              </a:rPr>
              <a:t> dans le domaine domestique (appareils ménagers, transports). On économiserait 12 % de notre consommation finale d’énergie non-anthropique. Ce n’est pas énorme en valeur absolue, mais c’est beaucoup marginalement.</a:t>
            </a:r>
          </a:p>
          <a:p>
            <a:r>
              <a:rPr lang="fr-FR" sz="1200" kern="1200" dirty="0">
                <a:solidFill>
                  <a:schemeClr val="tx1"/>
                </a:solidFill>
                <a:effectLst/>
                <a:latin typeface="+mn-lt"/>
                <a:ea typeface="+mn-ea"/>
                <a:cs typeface="+mn-cs"/>
              </a:rPr>
              <a:t>25 % de la consommation d’énergie électrique finale, soit 107 000 MWh, peuvent être produits par 26,6 millions de travailleurs x 200 jours de travail par an x 0,5 kWh par jour x 4 % </a:t>
            </a:r>
          </a:p>
          <a:p>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Un homme a besoin pour cela d’environ 5 kWh d’énergie, rendement 10 %.</a:t>
            </a:r>
          </a:p>
          <a:p>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47DDE595-BDCC-44DD-8FF7-09D1584EF68F}" type="slidenum">
              <a:rPr lang="fr-FR" smtClean="0"/>
              <a:t>7</a:t>
            </a:fld>
            <a:endParaRPr lang="fr-FR"/>
          </a:p>
        </p:txBody>
      </p:sp>
    </p:spTree>
    <p:extLst>
      <p:ext uri="{BB962C8B-B14F-4D97-AF65-F5344CB8AC3E}">
        <p14:creationId xmlns:p14="http://schemas.microsoft.com/office/powerpoint/2010/main" val="439686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Nos tâches domestiques nous occupent un peu plus de 3 heure par jour en moyenne. Sur les 12 heures utiles de la journée (hors sommeil, récupération et « activités personnelles »), une augmentation de 16 minutes de travail par jour serait à la marge, cela équivaudrait par exemple à doubler le temps moyen de bricolage journalier (16 mn/jour en 1998).</a:t>
            </a:r>
          </a:p>
          <a:p>
            <a:r>
              <a:rPr lang="fr-FR" sz="1200" kern="1200" dirty="0">
                <a:solidFill>
                  <a:schemeClr val="tx1"/>
                </a:solidFill>
                <a:effectLst/>
                <a:latin typeface="+mn-lt"/>
                <a:ea typeface="+mn-ea"/>
                <a:cs typeface="+mn-cs"/>
              </a:rPr>
              <a:t>Insee, enquêtes Emploi du temps, champ : personnes de 11 ans et plus.</a:t>
            </a:r>
          </a:p>
          <a:p>
            <a:r>
              <a:rPr lang="fr-FR" dirty="0"/>
              <a:t>Travailler 16 mn de plus professionnellement, et 16 mn de plus</a:t>
            </a:r>
            <a:r>
              <a:rPr lang="fr-FR" baseline="0" dirty="0"/>
              <a:t> dans la sphère domestique, est-ce possible ?</a:t>
            </a:r>
            <a:endParaRPr lang="fr-FR" dirty="0"/>
          </a:p>
        </p:txBody>
      </p:sp>
      <p:sp>
        <p:nvSpPr>
          <p:cNvPr id="4" name="Espace réservé du numéro de diapositive 3"/>
          <p:cNvSpPr>
            <a:spLocks noGrp="1"/>
          </p:cNvSpPr>
          <p:nvPr>
            <p:ph type="sldNum" sz="quarter" idx="10"/>
          </p:nvPr>
        </p:nvSpPr>
        <p:spPr/>
        <p:txBody>
          <a:bodyPr/>
          <a:lstStyle/>
          <a:p>
            <a:fld id="{47DDE595-BDCC-44DD-8FF7-09D1584EF68F}" type="slidenum">
              <a:rPr lang="fr-FR" smtClean="0"/>
              <a:t>8</a:t>
            </a:fld>
            <a:endParaRPr lang="fr-FR"/>
          </a:p>
        </p:txBody>
      </p:sp>
    </p:spTree>
    <p:extLst>
      <p:ext uri="{BB962C8B-B14F-4D97-AF65-F5344CB8AC3E}">
        <p14:creationId xmlns:p14="http://schemas.microsoft.com/office/powerpoint/2010/main" val="29837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Une pensée magique : diminuer la consommation de ressources sans diminuer la valeur de la production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Or consommation = production</a:t>
            </a:r>
          </a:p>
          <a:p>
            <a:endParaRPr lang="fr-FR" dirty="0"/>
          </a:p>
        </p:txBody>
      </p:sp>
      <p:sp>
        <p:nvSpPr>
          <p:cNvPr id="4" name="Espace réservé du numéro de diapositive 3"/>
          <p:cNvSpPr>
            <a:spLocks noGrp="1"/>
          </p:cNvSpPr>
          <p:nvPr>
            <p:ph type="sldNum" sz="quarter" idx="5"/>
          </p:nvPr>
        </p:nvSpPr>
        <p:spPr/>
        <p:txBody>
          <a:bodyPr/>
          <a:lstStyle/>
          <a:p>
            <a:fld id="{895D060A-E253-4070-9F20-D584F3D2E1F9}" type="slidenum">
              <a:rPr lang="fr-FR" smtClean="0"/>
              <a:t>9</a:t>
            </a:fld>
            <a:endParaRPr lang="fr-FR"/>
          </a:p>
        </p:txBody>
      </p:sp>
    </p:spTree>
    <p:extLst>
      <p:ext uri="{BB962C8B-B14F-4D97-AF65-F5344CB8AC3E}">
        <p14:creationId xmlns:p14="http://schemas.microsoft.com/office/powerpoint/2010/main" val="3725831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Sur la durée de vie</a:t>
            </a:r>
          </a:p>
          <a:p>
            <a:r>
              <a:rPr lang="fr-FR" dirty="0"/>
              <a:t>Fonction de la population à nourrir</a:t>
            </a:r>
          </a:p>
          <a:p>
            <a:r>
              <a:rPr lang="fr-FR" dirty="0"/>
              <a:t>La tendance à la baisse est récente et réversible</a:t>
            </a:r>
          </a:p>
          <a:p>
            <a:r>
              <a:rPr lang="fr-FR" dirty="0"/>
              <a:t>Le progrès technique a longtemps entraîné l’augmentation du temps de travail, jusqu’à l’utilisation des énergies fossiles. Ce n’est pas le progrès qui a permis la diminution du temps de travail, c’est l’usage de cette ressource, pour un temps fini. Il ne faut pas confondre progrès technique et ressources accessibles par ce progrès. Le progrès est un acquis, les ressources fossiles ne peuvent que disparaître à terme.</a:t>
            </a:r>
          </a:p>
        </p:txBody>
      </p:sp>
      <p:sp>
        <p:nvSpPr>
          <p:cNvPr id="4" name="Espace réservé du numéro de diapositive 3"/>
          <p:cNvSpPr>
            <a:spLocks noGrp="1"/>
          </p:cNvSpPr>
          <p:nvPr>
            <p:ph type="sldNum" sz="quarter" idx="10"/>
          </p:nvPr>
        </p:nvSpPr>
        <p:spPr/>
        <p:txBody>
          <a:bodyPr/>
          <a:lstStyle/>
          <a:p>
            <a:fld id="{47DDE595-BDCC-44DD-8FF7-09D1584EF68F}" type="slidenum">
              <a:rPr lang="fr-FR" smtClean="0"/>
              <a:t>10</a:t>
            </a:fld>
            <a:endParaRPr lang="fr-FR"/>
          </a:p>
        </p:txBody>
      </p:sp>
    </p:spTree>
    <p:extLst>
      <p:ext uri="{BB962C8B-B14F-4D97-AF65-F5344CB8AC3E}">
        <p14:creationId xmlns:p14="http://schemas.microsoft.com/office/powerpoint/2010/main" val="726454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47DDE595-BDCC-44DD-8FF7-09D1584EF68F}" type="slidenum">
              <a:rPr lang="fr-FR" smtClean="0"/>
              <a:t>12</a:t>
            </a:fld>
            <a:endParaRPr lang="fr-FR"/>
          </a:p>
        </p:txBody>
      </p:sp>
    </p:spTree>
    <p:extLst>
      <p:ext uri="{BB962C8B-B14F-4D97-AF65-F5344CB8AC3E}">
        <p14:creationId xmlns:p14="http://schemas.microsoft.com/office/powerpoint/2010/main" val="3154341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3 raisons</a:t>
            </a:r>
          </a:p>
          <a:p>
            <a:r>
              <a:rPr lang="fr-FR" dirty="0"/>
              <a:t>La durée de vie de l’homme est de toutes façons limitée</a:t>
            </a:r>
          </a:p>
          <a:p>
            <a:r>
              <a:rPr lang="fr-FR" dirty="0"/>
              <a:t>Vivre plus simplement et nous serons plus heureux</a:t>
            </a:r>
          </a:p>
          <a:p>
            <a:r>
              <a:rPr lang="fr-FR" dirty="0"/>
              <a:t>À condition que nous le fassions de manière plus égalitaire</a:t>
            </a:r>
          </a:p>
        </p:txBody>
      </p:sp>
      <p:sp>
        <p:nvSpPr>
          <p:cNvPr id="4" name="Espace réservé du numéro de diapositive 3"/>
          <p:cNvSpPr>
            <a:spLocks noGrp="1"/>
          </p:cNvSpPr>
          <p:nvPr>
            <p:ph type="sldNum" sz="quarter" idx="5"/>
          </p:nvPr>
        </p:nvSpPr>
        <p:spPr/>
        <p:txBody>
          <a:bodyPr/>
          <a:lstStyle/>
          <a:p>
            <a:fld id="{895D060A-E253-4070-9F20-D584F3D2E1F9}" type="slidenum">
              <a:rPr lang="fr-FR" smtClean="0"/>
              <a:t>13</a:t>
            </a:fld>
            <a:endParaRPr lang="fr-FR"/>
          </a:p>
        </p:txBody>
      </p:sp>
    </p:spTree>
    <p:extLst>
      <p:ext uri="{BB962C8B-B14F-4D97-AF65-F5344CB8AC3E}">
        <p14:creationId xmlns:p14="http://schemas.microsoft.com/office/powerpoint/2010/main" val="1932299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Collectivement : groupes, associations,</a:t>
            </a:r>
            <a:r>
              <a:rPr lang="fr-FR" baseline="0" dirty="0"/>
              <a:t> coopératives, paroisses…</a:t>
            </a:r>
          </a:p>
          <a:p>
            <a:r>
              <a:rPr lang="fr-FR" baseline="0" dirty="0"/>
              <a:t>Politiquement : commune, département région, état…</a:t>
            </a:r>
          </a:p>
          <a:p>
            <a:endParaRPr lang="fr-FR" dirty="0"/>
          </a:p>
        </p:txBody>
      </p:sp>
      <p:sp>
        <p:nvSpPr>
          <p:cNvPr id="4" name="Espace réservé du numéro de diapositive 3"/>
          <p:cNvSpPr>
            <a:spLocks noGrp="1"/>
          </p:cNvSpPr>
          <p:nvPr>
            <p:ph type="sldNum" sz="quarter" idx="10"/>
          </p:nvPr>
        </p:nvSpPr>
        <p:spPr/>
        <p:txBody>
          <a:bodyPr/>
          <a:lstStyle/>
          <a:p>
            <a:fld id="{8200D72E-DC9A-487F-BF8C-10038899287F}" type="slidenum">
              <a:rPr lang="fr-FR" smtClean="0"/>
              <a:t>14</a:t>
            </a:fld>
            <a:endParaRPr lang="fr-FR"/>
          </a:p>
        </p:txBody>
      </p:sp>
    </p:spTree>
    <p:extLst>
      <p:ext uri="{BB962C8B-B14F-4D97-AF65-F5344CB8AC3E}">
        <p14:creationId xmlns:p14="http://schemas.microsoft.com/office/powerpoint/2010/main" val="3888702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Collectivement : groupes, associations,</a:t>
            </a:r>
            <a:r>
              <a:rPr lang="fr-FR" baseline="0" dirty="0"/>
              <a:t> coopératives, paroisses…</a:t>
            </a:r>
          </a:p>
          <a:p>
            <a:r>
              <a:rPr lang="fr-FR" baseline="0" dirty="0"/>
              <a:t>Politiquement : commune, département région, état…</a:t>
            </a:r>
          </a:p>
          <a:p>
            <a:endParaRPr lang="fr-FR" dirty="0"/>
          </a:p>
        </p:txBody>
      </p:sp>
      <p:sp>
        <p:nvSpPr>
          <p:cNvPr id="4" name="Espace réservé du numéro de diapositive 3"/>
          <p:cNvSpPr>
            <a:spLocks noGrp="1"/>
          </p:cNvSpPr>
          <p:nvPr>
            <p:ph type="sldNum" sz="quarter" idx="10"/>
          </p:nvPr>
        </p:nvSpPr>
        <p:spPr/>
        <p:txBody>
          <a:bodyPr/>
          <a:lstStyle/>
          <a:p>
            <a:fld id="{8200D72E-DC9A-487F-BF8C-10038899287F}" type="slidenum">
              <a:rPr lang="fr-FR" smtClean="0"/>
              <a:t>15</a:t>
            </a:fld>
            <a:endParaRPr lang="fr-FR"/>
          </a:p>
        </p:txBody>
      </p:sp>
    </p:spTree>
    <p:extLst>
      <p:ext uri="{BB962C8B-B14F-4D97-AF65-F5344CB8AC3E}">
        <p14:creationId xmlns:p14="http://schemas.microsoft.com/office/powerpoint/2010/main" val="887050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D3D182-993D-4F21-AFCE-EC35DFFFF75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53A7FD2-6271-4B4D-932C-97379BEB68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6027DB8-20F9-479F-9416-35CE6938DEFC}"/>
              </a:ext>
            </a:extLst>
          </p:cNvPr>
          <p:cNvSpPr>
            <a:spLocks noGrp="1"/>
          </p:cNvSpPr>
          <p:nvPr>
            <p:ph type="dt" sz="half" idx="10"/>
          </p:nvPr>
        </p:nvSpPr>
        <p:spPr/>
        <p:txBody>
          <a:bodyPr/>
          <a:lstStyle/>
          <a:p>
            <a:fld id="{4B053C6E-B00C-4D51-89FA-8EECF99A855F}" type="datetimeFigureOut">
              <a:rPr lang="fr-FR" smtClean="0"/>
              <a:t>26/01/2019</a:t>
            </a:fld>
            <a:endParaRPr lang="fr-FR"/>
          </a:p>
        </p:txBody>
      </p:sp>
      <p:sp>
        <p:nvSpPr>
          <p:cNvPr id="5" name="Espace réservé du pied de page 4">
            <a:extLst>
              <a:ext uri="{FF2B5EF4-FFF2-40B4-BE49-F238E27FC236}">
                <a16:creationId xmlns:a16="http://schemas.microsoft.com/office/drawing/2014/main" id="{3B5FFB2B-7C54-4C2E-8EE9-821A31C74B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EDC4ACD-C679-497A-A236-E435A82F0A6B}"/>
              </a:ext>
            </a:extLst>
          </p:cNvPr>
          <p:cNvSpPr>
            <a:spLocks noGrp="1"/>
          </p:cNvSpPr>
          <p:nvPr>
            <p:ph type="sldNum" sz="quarter" idx="12"/>
          </p:nvPr>
        </p:nvSpPr>
        <p:spPr/>
        <p:txBody>
          <a:bodyPr/>
          <a:lstStyle/>
          <a:p>
            <a:fld id="{A6B094CB-829D-4A05-8785-10ACD591E559}" type="slidenum">
              <a:rPr lang="fr-FR" smtClean="0"/>
              <a:t>‹N°›</a:t>
            </a:fld>
            <a:endParaRPr lang="fr-FR"/>
          </a:p>
        </p:txBody>
      </p:sp>
    </p:spTree>
    <p:extLst>
      <p:ext uri="{BB962C8B-B14F-4D97-AF65-F5344CB8AC3E}">
        <p14:creationId xmlns:p14="http://schemas.microsoft.com/office/powerpoint/2010/main" val="942341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E15AB9-BC71-4462-84E8-280D54E80EF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2DD0F12-9B59-46AE-8A82-C13BDABF3233}"/>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BDAFA20-0643-464B-8526-79A86F04A24A}"/>
              </a:ext>
            </a:extLst>
          </p:cNvPr>
          <p:cNvSpPr>
            <a:spLocks noGrp="1"/>
          </p:cNvSpPr>
          <p:nvPr>
            <p:ph type="dt" sz="half" idx="10"/>
          </p:nvPr>
        </p:nvSpPr>
        <p:spPr/>
        <p:txBody>
          <a:bodyPr/>
          <a:lstStyle/>
          <a:p>
            <a:fld id="{4B053C6E-B00C-4D51-89FA-8EECF99A855F}" type="datetimeFigureOut">
              <a:rPr lang="fr-FR" smtClean="0"/>
              <a:t>26/01/2019</a:t>
            </a:fld>
            <a:endParaRPr lang="fr-FR"/>
          </a:p>
        </p:txBody>
      </p:sp>
      <p:sp>
        <p:nvSpPr>
          <p:cNvPr id="5" name="Espace réservé du pied de page 4">
            <a:extLst>
              <a:ext uri="{FF2B5EF4-FFF2-40B4-BE49-F238E27FC236}">
                <a16:creationId xmlns:a16="http://schemas.microsoft.com/office/drawing/2014/main" id="{A022CD8E-CF86-4F70-A088-3AB239502A5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061FFE6-BB1B-4B2E-AA0D-3FEDDBEA9821}"/>
              </a:ext>
            </a:extLst>
          </p:cNvPr>
          <p:cNvSpPr>
            <a:spLocks noGrp="1"/>
          </p:cNvSpPr>
          <p:nvPr>
            <p:ph type="sldNum" sz="quarter" idx="12"/>
          </p:nvPr>
        </p:nvSpPr>
        <p:spPr/>
        <p:txBody>
          <a:bodyPr/>
          <a:lstStyle/>
          <a:p>
            <a:fld id="{A6B094CB-829D-4A05-8785-10ACD591E559}" type="slidenum">
              <a:rPr lang="fr-FR" smtClean="0"/>
              <a:t>‹N°›</a:t>
            </a:fld>
            <a:endParaRPr lang="fr-FR"/>
          </a:p>
        </p:txBody>
      </p:sp>
    </p:spTree>
    <p:extLst>
      <p:ext uri="{BB962C8B-B14F-4D97-AF65-F5344CB8AC3E}">
        <p14:creationId xmlns:p14="http://schemas.microsoft.com/office/powerpoint/2010/main" val="2156116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C05A99-383D-419C-AD55-830C49434FF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B98F53A-A241-4999-9102-4CE25C34F0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BA286994-3C00-46DA-AE7B-8B18FC713874}"/>
              </a:ext>
            </a:extLst>
          </p:cNvPr>
          <p:cNvSpPr>
            <a:spLocks noGrp="1"/>
          </p:cNvSpPr>
          <p:nvPr>
            <p:ph type="dt" sz="half" idx="10"/>
          </p:nvPr>
        </p:nvSpPr>
        <p:spPr/>
        <p:txBody>
          <a:bodyPr/>
          <a:lstStyle/>
          <a:p>
            <a:fld id="{4B053C6E-B00C-4D51-89FA-8EECF99A855F}" type="datetimeFigureOut">
              <a:rPr lang="fr-FR" smtClean="0"/>
              <a:t>26/01/2019</a:t>
            </a:fld>
            <a:endParaRPr lang="fr-FR"/>
          </a:p>
        </p:txBody>
      </p:sp>
      <p:sp>
        <p:nvSpPr>
          <p:cNvPr id="5" name="Espace réservé du pied de page 4">
            <a:extLst>
              <a:ext uri="{FF2B5EF4-FFF2-40B4-BE49-F238E27FC236}">
                <a16:creationId xmlns:a16="http://schemas.microsoft.com/office/drawing/2014/main" id="{BFB8BA2E-FDBB-41A9-97A6-A45CA2EECE7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2586E2D-A403-4BCC-A9E0-98797C578500}"/>
              </a:ext>
            </a:extLst>
          </p:cNvPr>
          <p:cNvSpPr>
            <a:spLocks noGrp="1"/>
          </p:cNvSpPr>
          <p:nvPr>
            <p:ph type="sldNum" sz="quarter" idx="12"/>
          </p:nvPr>
        </p:nvSpPr>
        <p:spPr/>
        <p:txBody>
          <a:bodyPr/>
          <a:lstStyle/>
          <a:p>
            <a:fld id="{A6B094CB-829D-4A05-8785-10ACD591E559}" type="slidenum">
              <a:rPr lang="fr-FR" smtClean="0"/>
              <a:t>‹N°›</a:t>
            </a:fld>
            <a:endParaRPr lang="fr-FR"/>
          </a:p>
        </p:txBody>
      </p:sp>
    </p:spTree>
    <p:extLst>
      <p:ext uri="{BB962C8B-B14F-4D97-AF65-F5344CB8AC3E}">
        <p14:creationId xmlns:p14="http://schemas.microsoft.com/office/powerpoint/2010/main" val="1200747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6029A-0114-42BE-B7B9-4B7ABE3AF42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25310D1-0539-4F6F-B308-CAE73937F47D}"/>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C4F78BC-3397-4978-AB0B-98736D303469}"/>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D8D7B72-412C-421A-9B08-771166DCB6E7}"/>
              </a:ext>
            </a:extLst>
          </p:cNvPr>
          <p:cNvSpPr>
            <a:spLocks noGrp="1"/>
          </p:cNvSpPr>
          <p:nvPr>
            <p:ph type="dt" sz="half" idx="10"/>
          </p:nvPr>
        </p:nvSpPr>
        <p:spPr/>
        <p:txBody>
          <a:bodyPr/>
          <a:lstStyle/>
          <a:p>
            <a:fld id="{4B053C6E-B00C-4D51-89FA-8EECF99A855F}" type="datetimeFigureOut">
              <a:rPr lang="fr-FR" smtClean="0"/>
              <a:t>26/01/2019</a:t>
            </a:fld>
            <a:endParaRPr lang="fr-FR"/>
          </a:p>
        </p:txBody>
      </p:sp>
      <p:sp>
        <p:nvSpPr>
          <p:cNvPr id="6" name="Espace réservé du pied de page 5">
            <a:extLst>
              <a:ext uri="{FF2B5EF4-FFF2-40B4-BE49-F238E27FC236}">
                <a16:creationId xmlns:a16="http://schemas.microsoft.com/office/drawing/2014/main" id="{1675FFC3-F97D-4B31-86B2-F700876E7A9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0540EF-40A9-46AD-BDAF-86A193A2A37C}"/>
              </a:ext>
            </a:extLst>
          </p:cNvPr>
          <p:cNvSpPr>
            <a:spLocks noGrp="1"/>
          </p:cNvSpPr>
          <p:nvPr>
            <p:ph type="sldNum" sz="quarter" idx="12"/>
          </p:nvPr>
        </p:nvSpPr>
        <p:spPr/>
        <p:txBody>
          <a:bodyPr/>
          <a:lstStyle/>
          <a:p>
            <a:fld id="{A6B094CB-829D-4A05-8785-10ACD591E559}" type="slidenum">
              <a:rPr lang="fr-FR" smtClean="0"/>
              <a:t>‹N°›</a:t>
            </a:fld>
            <a:endParaRPr lang="fr-FR"/>
          </a:p>
        </p:txBody>
      </p:sp>
    </p:spTree>
    <p:extLst>
      <p:ext uri="{BB962C8B-B14F-4D97-AF65-F5344CB8AC3E}">
        <p14:creationId xmlns:p14="http://schemas.microsoft.com/office/powerpoint/2010/main" val="120178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60302A-CDA8-4CE1-9039-D6DFB2C58F8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85C802F-D85F-4672-A145-370A86776C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67CB399D-CFE9-4C43-B212-DC9267E391B9}"/>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50EAEAA-37DA-412F-9A43-61CF803A9B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09275A18-CC15-4731-B1A5-280EC7EB2477}"/>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DD6B4BE-4998-43E5-AC15-89AC0FD40E84}"/>
              </a:ext>
            </a:extLst>
          </p:cNvPr>
          <p:cNvSpPr>
            <a:spLocks noGrp="1"/>
          </p:cNvSpPr>
          <p:nvPr>
            <p:ph type="dt" sz="half" idx="10"/>
          </p:nvPr>
        </p:nvSpPr>
        <p:spPr/>
        <p:txBody>
          <a:bodyPr/>
          <a:lstStyle/>
          <a:p>
            <a:fld id="{4B053C6E-B00C-4D51-89FA-8EECF99A855F}" type="datetimeFigureOut">
              <a:rPr lang="fr-FR" smtClean="0"/>
              <a:t>26/01/2019</a:t>
            </a:fld>
            <a:endParaRPr lang="fr-FR"/>
          </a:p>
        </p:txBody>
      </p:sp>
      <p:sp>
        <p:nvSpPr>
          <p:cNvPr id="8" name="Espace réservé du pied de page 7">
            <a:extLst>
              <a:ext uri="{FF2B5EF4-FFF2-40B4-BE49-F238E27FC236}">
                <a16:creationId xmlns:a16="http://schemas.microsoft.com/office/drawing/2014/main" id="{62BA627C-0B73-4B7B-91DA-D7F51ACD5DB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DBF451B-EF5A-4E89-83A0-EBCC8214B829}"/>
              </a:ext>
            </a:extLst>
          </p:cNvPr>
          <p:cNvSpPr>
            <a:spLocks noGrp="1"/>
          </p:cNvSpPr>
          <p:nvPr>
            <p:ph type="sldNum" sz="quarter" idx="12"/>
          </p:nvPr>
        </p:nvSpPr>
        <p:spPr/>
        <p:txBody>
          <a:bodyPr/>
          <a:lstStyle/>
          <a:p>
            <a:fld id="{A6B094CB-829D-4A05-8785-10ACD591E559}" type="slidenum">
              <a:rPr lang="fr-FR" smtClean="0"/>
              <a:t>‹N°›</a:t>
            </a:fld>
            <a:endParaRPr lang="fr-FR"/>
          </a:p>
        </p:txBody>
      </p:sp>
    </p:spTree>
    <p:extLst>
      <p:ext uri="{BB962C8B-B14F-4D97-AF65-F5344CB8AC3E}">
        <p14:creationId xmlns:p14="http://schemas.microsoft.com/office/powerpoint/2010/main" val="814549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0BBEE2-AE6E-4F07-BC9D-ABEBCB373DB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EF9D0AB-B16B-45F3-8A0B-D8739F55AEB5}"/>
              </a:ext>
            </a:extLst>
          </p:cNvPr>
          <p:cNvSpPr>
            <a:spLocks noGrp="1"/>
          </p:cNvSpPr>
          <p:nvPr>
            <p:ph type="dt" sz="half" idx="10"/>
          </p:nvPr>
        </p:nvSpPr>
        <p:spPr/>
        <p:txBody>
          <a:bodyPr/>
          <a:lstStyle/>
          <a:p>
            <a:fld id="{4B053C6E-B00C-4D51-89FA-8EECF99A855F}" type="datetimeFigureOut">
              <a:rPr lang="fr-FR" smtClean="0"/>
              <a:t>26/01/2019</a:t>
            </a:fld>
            <a:endParaRPr lang="fr-FR"/>
          </a:p>
        </p:txBody>
      </p:sp>
      <p:sp>
        <p:nvSpPr>
          <p:cNvPr id="4" name="Espace réservé du pied de page 3">
            <a:extLst>
              <a:ext uri="{FF2B5EF4-FFF2-40B4-BE49-F238E27FC236}">
                <a16:creationId xmlns:a16="http://schemas.microsoft.com/office/drawing/2014/main" id="{1819E6E1-3053-4CE8-B775-679F7126834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4BD7ADE-0341-43B5-B4E3-6B8ED1FC56B6}"/>
              </a:ext>
            </a:extLst>
          </p:cNvPr>
          <p:cNvSpPr>
            <a:spLocks noGrp="1"/>
          </p:cNvSpPr>
          <p:nvPr>
            <p:ph type="sldNum" sz="quarter" idx="12"/>
          </p:nvPr>
        </p:nvSpPr>
        <p:spPr/>
        <p:txBody>
          <a:bodyPr/>
          <a:lstStyle/>
          <a:p>
            <a:fld id="{A6B094CB-829D-4A05-8785-10ACD591E559}" type="slidenum">
              <a:rPr lang="fr-FR" smtClean="0"/>
              <a:t>‹N°›</a:t>
            </a:fld>
            <a:endParaRPr lang="fr-FR"/>
          </a:p>
        </p:txBody>
      </p:sp>
    </p:spTree>
    <p:extLst>
      <p:ext uri="{BB962C8B-B14F-4D97-AF65-F5344CB8AC3E}">
        <p14:creationId xmlns:p14="http://schemas.microsoft.com/office/powerpoint/2010/main" val="2339665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EFE0BDF-CECF-49F6-AD1C-3593C42F0EC5}"/>
              </a:ext>
            </a:extLst>
          </p:cNvPr>
          <p:cNvSpPr>
            <a:spLocks noGrp="1"/>
          </p:cNvSpPr>
          <p:nvPr>
            <p:ph type="dt" sz="half" idx="10"/>
          </p:nvPr>
        </p:nvSpPr>
        <p:spPr/>
        <p:txBody>
          <a:bodyPr/>
          <a:lstStyle/>
          <a:p>
            <a:fld id="{4B053C6E-B00C-4D51-89FA-8EECF99A855F}" type="datetimeFigureOut">
              <a:rPr lang="fr-FR" smtClean="0"/>
              <a:t>26/01/2019</a:t>
            </a:fld>
            <a:endParaRPr lang="fr-FR"/>
          </a:p>
        </p:txBody>
      </p:sp>
      <p:sp>
        <p:nvSpPr>
          <p:cNvPr id="3" name="Espace réservé du pied de page 2">
            <a:extLst>
              <a:ext uri="{FF2B5EF4-FFF2-40B4-BE49-F238E27FC236}">
                <a16:creationId xmlns:a16="http://schemas.microsoft.com/office/drawing/2014/main" id="{57ACD58A-4E84-4984-90DA-53EB5586EA5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1352875-86B8-4ECC-9942-FD49473A6FA8}"/>
              </a:ext>
            </a:extLst>
          </p:cNvPr>
          <p:cNvSpPr>
            <a:spLocks noGrp="1"/>
          </p:cNvSpPr>
          <p:nvPr>
            <p:ph type="sldNum" sz="quarter" idx="12"/>
          </p:nvPr>
        </p:nvSpPr>
        <p:spPr/>
        <p:txBody>
          <a:bodyPr/>
          <a:lstStyle/>
          <a:p>
            <a:fld id="{A6B094CB-829D-4A05-8785-10ACD591E559}" type="slidenum">
              <a:rPr lang="fr-FR" smtClean="0"/>
              <a:t>‹N°›</a:t>
            </a:fld>
            <a:endParaRPr lang="fr-FR"/>
          </a:p>
        </p:txBody>
      </p:sp>
    </p:spTree>
    <p:extLst>
      <p:ext uri="{BB962C8B-B14F-4D97-AF65-F5344CB8AC3E}">
        <p14:creationId xmlns:p14="http://schemas.microsoft.com/office/powerpoint/2010/main" val="3791968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C42531-750C-4494-8768-56ADF619CAC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096E07E-0F03-4B6A-BC1E-B2409050C7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F4F9193-1499-48F2-9CC8-5BFB79BD68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D5198E5-9F16-4FD6-B899-C75DD3AAE6F9}"/>
              </a:ext>
            </a:extLst>
          </p:cNvPr>
          <p:cNvSpPr>
            <a:spLocks noGrp="1"/>
          </p:cNvSpPr>
          <p:nvPr>
            <p:ph type="dt" sz="half" idx="10"/>
          </p:nvPr>
        </p:nvSpPr>
        <p:spPr/>
        <p:txBody>
          <a:bodyPr/>
          <a:lstStyle/>
          <a:p>
            <a:fld id="{4B053C6E-B00C-4D51-89FA-8EECF99A855F}" type="datetimeFigureOut">
              <a:rPr lang="fr-FR" smtClean="0"/>
              <a:t>26/01/2019</a:t>
            </a:fld>
            <a:endParaRPr lang="fr-FR"/>
          </a:p>
        </p:txBody>
      </p:sp>
      <p:sp>
        <p:nvSpPr>
          <p:cNvPr id="6" name="Espace réservé du pied de page 5">
            <a:extLst>
              <a:ext uri="{FF2B5EF4-FFF2-40B4-BE49-F238E27FC236}">
                <a16:creationId xmlns:a16="http://schemas.microsoft.com/office/drawing/2014/main" id="{2B333570-1054-4037-8C83-3EB2B635834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899EB00-5EF6-439E-A924-4383C8938E53}"/>
              </a:ext>
            </a:extLst>
          </p:cNvPr>
          <p:cNvSpPr>
            <a:spLocks noGrp="1"/>
          </p:cNvSpPr>
          <p:nvPr>
            <p:ph type="sldNum" sz="quarter" idx="12"/>
          </p:nvPr>
        </p:nvSpPr>
        <p:spPr/>
        <p:txBody>
          <a:bodyPr/>
          <a:lstStyle/>
          <a:p>
            <a:fld id="{A6B094CB-829D-4A05-8785-10ACD591E559}" type="slidenum">
              <a:rPr lang="fr-FR" smtClean="0"/>
              <a:t>‹N°›</a:t>
            </a:fld>
            <a:endParaRPr lang="fr-FR"/>
          </a:p>
        </p:txBody>
      </p:sp>
    </p:spTree>
    <p:extLst>
      <p:ext uri="{BB962C8B-B14F-4D97-AF65-F5344CB8AC3E}">
        <p14:creationId xmlns:p14="http://schemas.microsoft.com/office/powerpoint/2010/main" val="2107699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E88A7A-76B4-41EF-8AD4-DA28EC524AC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80DAFF2-748C-467C-BFED-ED9E87764F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3D72AE5-C24F-43C3-A0AA-378D2E6258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C73228FD-830E-46C9-8341-C018F09F6A77}"/>
              </a:ext>
            </a:extLst>
          </p:cNvPr>
          <p:cNvSpPr>
            <a:spLocks noGrp="1"/>
          </p:cNvSpPr>
          <p:nvPr>
            <p:ph type="dt" sz="half" idx="10"/>
          </p:nvPr>
        </p:nvSpPr>
        <p:spPr/>
        <p:txBody>
          <a:bodyPr/>
          <a:lstStyle/>
          <a:p>
            <a:fld id="{4B053C6E-B00C-4D51-89FA-8EECF99A855F}" type="datetimeFigureOut">
              <a:rPr lang="fr-FR" smtClean="0"/>
              <a:t>26/01/2019</a:t>
            </a:fld>
            <a:endParaRPr lang="fr-FR"/>
          </a:p>
        </p:txBody>
      </p:sp>
      <p:sp>
        <p:nvSpPr>
          <p:cNvPr id="6" name="Espace réservé du pied de page 5">
            <a:extLst>
              <a:ext uri="{FF2B5EF4-FFF2-40B4-BE49-F238E27FC236}">
                <a16:creationId xmlns:a16="http://schemas.microsoft.com/office/drawing/2014/main" id="{86552AC0-34E6-45D9-8618-EAE14573EFD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AEE4580-10F8-4ECB-94AD-5BE33FED2A7F}"/>
              </a:ext>
            </a:extLst>
          </p:cNvPr>
          <p:cNvSpPr>
            <a:spLocks noGrp="1"/>
          </p:cNvSpPr>
          <p:nvPr>
            <p:ph type="sldNum" sz="quarter" idx="12"/>
          </p:nvPr>
        </p:nvSpPr>
        <p:spPr/>
        <p:txBody>
          <a:bodyPr/>
          <a:lstStyle/>
          <a:p>
            <a:fld id="{A6B094CB-829D-4A05-8785-10ACD591E559}" type="slidenum">
              <a:rPr lang="fr-FR" smtClean="0"/>
              <a:t>‹N°›</a:t>
            </a:fld>
            <a:endParaRPr lang="fr-FR"/>
          </a:p>
        </p:txBody>
      </p:sp>
    </p:spTree>
    <p:extLst>
      <p:ext uri="{BB962C8B-B14F-4D97-AF65-F5344CB8AC3E}">
        <p14:creationId xmlns:p14="http://schemas.microsoft.com/office/powerpoint/2010/main" val="3977328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E62271-5954-43F9-B1C0-F6C26380291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3621639-FAA0-4F8A-B3F3-1A949F6AFE68}"/>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AB67B34-E16D-4D5D-87FF-156CACA248DA}"/>
              </a:ext>
            </a:extLst>
          </p:cNvPr>
          <p:cNvSpPr>
            <a:spLocks noGrp="1"/>
          </p:cNvSpPr>
          <p:nvPr>
            <p:ph type="dt" sz="half" idx="10"/>
          </p:nvPr>
        </p:nvSpPr>
        <p:spPr/>
        <p:txBody>
          <a:bodyPr/>
          <a:lstStyle/>
          <a:p>
            <a:fld id="{4B053C6E-B00C-4D51-89FA-8EECF99A855F}" type="datetimeFigureOut">
              <a:rPr lang="fr-FR" smtClean="0"/>
              <a:t>26/01/2019</a:t>
            </a:fld>
            <a:endParaRPr lang="fr-FR"/>
          </a:p>
        </p:txBody>
      </p:sp>
      <p:sp>
        <p:nvSpPr>
          <p:cNvPr id="5" name="Espace réservé du pied de page 4">
            <a:extLst>
              <a:ext uri="{FF2B5EF4-FFF2-40B4-BE49-F238E27FC236}">
                <a16:creationId xmlns:a16="http://schemas.microsoft.com/office/drawing/2014/main" id="{9184DF98-CB74-4119-A434-86F29CFDA9D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76A2364-E19E-4A57-BB6E-A69C7C2C14D0}"/>
              </a:ext>
            </a:extLst>
          </p:cNvPr>
          <p:cNvSpPr>
            <a:spLocks noGrp="1"/>
          </p:cNvSpPr>
          <p:nvPr>
            <p:ph type="sldNum" sz="quarter" idx="12"/>
          </p:nvPr>
        </p:nvSpPr>
        <p:spPr/>
        <p:txBody>
          <a:bodyPr/>
          <a:lstStyle/>
          <a:p>
            <a:fld id="{A6B094CB-829D-4A05-8785-10ACD591E559}" type="slidenum">
              <a:rPr lang="fr-FR" smtClean="0"/>
              <a:t>‹N°›</a:t>
            </a:fld>
            <a:endParaRPr lang="fr-FR"/>
          </a:p>
        </p:txBody>
      </p:sp>
    </p:spTree>
    <p:extLst>
      <p:ext uri="{BB962C8B-B14F-4D97-AF65-F5344CB8AC3E}">
        <p14:creationId xmlns:p14="http://schemas.microsoft.com/office/powerpoint/2010/main" val="3767581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735B2FE-DB55-4756-9F1A-ABDD2233C30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887845F-A09D-4999-AF00-A8F4D043681C}"/>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A3F5FA1-801A-459E-A8E4-44CE77CB6693}"/>
              </a:ext>
            </a:extLst>
          </p:cNvPr>
          <p:cNvSpPr>
            <a:spLocks noGrp="1"/>
          </p:cNvSpPr>
          <p:nvPr>
            <p:ph type="dt" sz="half" idx="10"/>
          </p:nvPr>
        </p:nvSpPr>
        <p:spPr/>
        <p:txBody>
          <a:bodyPr/>
          <a:lstStyle/>
          <a:p>
            <a:fld id="{4B053C6E-B00C-4D51-89FA-8EECF99A855F}" type="datetimeFigureOut">
              <a:rPr lang="fr-FR" smtClean="0"/>
              <a:t>26/01/2019</a:t>
            </a:fld>
            <a:endParaRPr lang="fr-FR"/>
          </a:p>
        </p:txBody>
      </p:sp>
      <p:sp>
        <p:nvSpPr>
          <p:cNvPr id="5" name="Espace réservé du pied de page 4">
            <a:extLst>
              <a:ext uri="{FF2B5EF4-FFF2-40B4-BE49-F238E27FC236}">
                <a16:creationId xmlns:a16="http://schemas.microsoft.com/office/drawing/2014/main" id="{03063E0A-A97D-4291-B3EB-A9C69C7C0E9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81E1064-0DDC-46C6-97A6-5A310A7BD6F2}"/>
              </a:ext>
            </a:extLst>
          </p:cNvPr>
          <p:cNvSpPr>
            <a:spLocks noGrp="1"/>
          </p:cNvSpPr>
          <p:nvPr>
            <p:ph type="sldNum" sz="quarter" idx="12"/>
          </p:nvPr>
        </p:nvSpPr>
        <p:spPr/>
        <p:txBody>
          <a:bodyPr/>
          <a:lstStyle/>
          <a:p>
            <a:fld id="{A6B094CB-829D-4A05-8785-10ACD591E559}" type="slidenum">
              <a:rPr lang="fr-FR" smtClean="0"/>
              <a:t>‹N°›</a:t>
            </a:fld>
            <a:endParaRPr lang="fr-FR"/>
          </a:p>
        </p:txBody>
      </p:sp>
    </p:spTree>
    <p:extLst>
      <p:ext uri="{BB962C8B-B14F-4D97-AF65-F5344CB8AC3E}">
        <p14:creationId xmlns:p14="http://schemas.microsoft.com/office/powerpoint/2010/main" val="2406623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858FF3A-2911-417A-9F47-9F4FF0CC68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B5069C4-2112-486E-83CA-2DDC2E776B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F6E99C9-9B89-49F2-9124-EE544A995F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053C6E-B00C-4D51-89FA-8EECF99A855F}" type="datetimeFigureOut">
              <a:rPr lang="fr-FR" smtClean="0"/>
              <a:t>26/01/2019</a:t>
            </a:fld>
            <a:endParaRPr lang="fr-FR"/>
          </a:p>
        </p:txBody>
      </p:sp>
      <p:sp>
        <p:nvSpPr>
          <p:cNvPr id="5" name="Espace réservé du pied de page 4">
            <a:extLst>
              <a:ext uri="{FF2B5EF4-FFF2-40B4-BE49-F238E27FC236}">
                <a16:creationId xmlns:a16="http://schemas.microsoft.com/office/drawing/2014/main" id="{5BF914E4-A96E-4C65-8812-48ED3709B8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11F1ED9-9320-4050-BEA1-38D6CB4586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B094CB-829D-4A05-8785-10ACD591E559}" type="slidenum">
              <a:rPr lang="fr-FR" smtClean="0"/>
              <a:t>‹N°›</a:t>
            </a:fld>
            <a:endParaRPr lang="fr-FR"/>
          </a:p>
        </p:txBody>
      </p:sp>
    </p:spTree>
    <p:extLst>
      <p:ext uri="{BB962C8B-B14F-4D97-AF65-F5344CB8AC3E}">
        <p14:creationId xmlns:p14="http://schemas.microsoft.com/office/powerpoint/2010/main" val="25811301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gi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E6000"/>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5C8FF34-98F5-4A5F-BE3F-A07277057CB2}"/>
              </a:ext>
            </a:extLst>
          </p:cNvPr>
          <p:cNvPicPr>
            <a:picLocks noChangeAspect="1"/>
          </p:cNvPicPr>
          <p:nvPr/>
        </p:nvPicPr>
        <p:blipFill>
          <a:blip r:embed="rId2"/>
          <a:stretch>
            <a:fillRect/>
          </a:stretch>
        </p:blipFill>
        <p:spPr>
          <a:xfrm>
            <a:off x="1414464" y="0"/>
            <a:ext cx="5143500" cy="6839761"/>
          </a:xfrm>
          <a:prstGeom prst="rect">
            <a:avLst/>
          </a:prstGeom>
        </p:spPr>
      </p:pic>
      <p:sp>
        <p:nvSpPr>
          <p:cNvPr id="2" name="ZoneTexte 1">
            <a:extLst>
              <a:ext uri="{FF2B5EF4-FFF2-40B4-BE49-F238E27FC236}">
                <a16:creationId xmlns:a16="http://schemas.microsoft.com/office/drawing/2014/main" id="{5B9642A2-A518-44BE-BBBB-B82DE0E1D772}"/>
              </a:ext>
            </a:extLst>
          </p:cNvPr>
          <p:cNvSpPr txBox="1"/>
          <p:nvPr/>
        </p:nvSpPr>
        <p:spPr>
          <a:xfrm>
            <a:off x="7743826" y="3557587"/>
            <a:ext cx="3829050" cy="2308324"/>
          </a:xfrm>
          <a:prstGeom prst="rect">
            <a:avLst/>
          </a:prstGeom>
          <a:noFill/>
        </p:spPr>
        <p:txBody>
          <a:bodyPr wrap="square" rtlCol="0">
            <a:spAutoFit/>
          </a:bodyPr>
          <a:lstStyle/>
          <a:p>
            <a:r>
              <a:rPr lang="fr-FR" sz="3600" b="1" dirty="0">
                <a:solidFill>
                  <a:schemeClr val="bg1"/>
                </a:solidFill>
              </a:rPr>
              <a:t>De l’huile de roche à l’huile de coude</a:t>
            </a:r>
          </a:p>
          <a:p>
            <a:endParaRPr lang="fr-FR" sz="3600" b="1" dirty="0">
              <a:solidFill>
                <a:schemeClr val="bg1"/>
              </a:solidFill>
            </a:endParaRPr>
          </a:p>
          <a:p>
            <a:r>
              <a:rPr lang="fr-FR" sz="3600" b="1" dirty="0">
                <a:solidFill>
                  <a:schemeClr val="bg1"/>
                </a:solidFill>
              </a:rPr>
              <a:t>Arnaud du Crest</a:t>
            </a:r>
          </a:p>
        </p:txBody>
      </p:sp>
    </p:spTree>
    <p:extLst>
      <p:ext uri="{BB962C8B-B14F-4D97-AF65-F5344CB8AC3E}">
        <p14:creationId xmlns:p14="http://schemas.microsoft.com/office/powerpoint/2010/main" val="3417655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4" name="Rectangle 3"/>
          <p:cNvSpPr/>
          <p:nvPr/>
        </p:nvSpPr>
        <p:spPr>
          <a:xfrm>
            <a:off x="2328005" y="2905780"/>
            <a:ext cx="7101624" cy="523220"/>
          </a:xfrm>
          <a:prstGeom prst="rect">
            <a:avLst/>
          </a:prstGeom>
          <a:solidFill>
            <a:schemeClr val="tx1">
              <a:lumMod val="65000"/>
              <a:lumOff val="35000"/>
            </a:schemeClr>
          </a:solidFill>
        </p:spPr>
        <p:txBody>
          <a:bodyPr wrap="none">
            <a:spAutoFit/>
          </a:bodyPr>
          <a:lstStyle/>
          <a:p>
            <a:pPr algn="ctr">
              <a:spcAft>
                <a:spcPts val="0"/>
              </a:spcAft>
            </a:pPr>
            <a:r>
              <a:rPr lang="fr-FR" sz="2800" b="1" dirty="0">
                <a:solidFill>
                  <a:schemeClr val="bg1"/>
                </a:solidFill>
                <a:effectLst/>
                <a:latin typeface="Helvetica" panose="020B0604020202020204" pitchFamily="34" charset="0"/>
                <a:ea typeface="Arial Unicode MS" panose="020B0604020202020204" pitchFamily="34" charset="-128"/>
                <a:cs typeface="Arial Unicode MS" panose="020B0604020202020204" pitchFamily="34" charset="-128"/>
              </a:rPr>
              <a:t>Production  =</a:t>
            </a:r>
            <a:r>
              <a:rPr lang="fr-FR" sz="2800" b="1" dirty="0">
                <a:solidFill>
                  <a:schemeClr val="bg1"/>
                </a:solidFill>
                <a:latin typeface="Helvetica" panose="020B0604020202020204" pitchFamily="34" charset="0"/>
                <a:ea typeface="Arial Unicode MS" panose="020B0604020202020204" pitchFamily="34" charset="-128"/>
                <a:cs typeface="Arial Unicode MS" panose="020B0604020202020204" pitchFamily="34" charset="-128"/>
              </a:rPr>
              <a:t>   </a:t>
            </a:r>
            <a:r>
              <a:rPr lang="fr-FR" sz="2800" b="1" dirty="0">
                <a:solidFill>
                  <a:srgbClr val="FFFF00"/>
                </a:solidFill>
                <a:latin typeface="Helvetica" panose="020B0604020202020204" pitchFamily="34" charset="0"/>
                <a:ea typeface="Arial Unicode MS" panose="020B0604020202020204" pitchFamily="34" charset="-128"/>
                <a:cs typeface="Arial Unicode MS" panose="020B0604020202020204" pitchFamily="34" charset="-128"/>
              </a:rPr>
              <a:t>terre +   capital </a:t>
            </a:r>
            <a:r>
              <a:rPr lang="fr-FR" sz="2800" b="1" dirty="0">
                <a:solidFill>
                  <a:schemeClr val="bg1"/>
                </a:solidFill>
                <a:latin typeface="Helvetica" panose="020B0604020202020204" pitchFamily="34" charset="0"/>
                <a:ea typeface="Arial Unicode MS" panose="020B0604020202020204" pitchFamily="34" charset="-128"/>
                <a:cs typeface="Arial Unicode MS" panose="020B0604020202020204" pitchFamily="34" charset="-128"/>
              </a:rPr>
              <a:t>+   travail </a:t>
            </a:r>
            <a:endParaRPr lang="fr-FR" sz="2800" b="1" dirty="0">
              <a:solidFill>
                <a:schemeClr val="bg1"/>
              </a:solidFill>
              <a:effectLst/>
              <a:latin typeface="Helvetica" panose="020B0604020202020204" pitchFamily="34" charset="0"/>
              <a:ea typeface="Arial Unicode MS" panose="020B0604020202020204" pitchFamily="34" charset="-128"/>
              <a:cs typeface="Arial Unicode MS" panose="020B0604020202020204" pitchFamily="34" charset="-128"/>
            </a:endParaRPr>
          </a:p>
        </p:txBody>
      </p:sp>
      <p:sp>
        <p:nvSpPr>
          <p:cNvPr id="3" name="Rectangle 2">
            <a:extLst>
              <a:ext uri="{FF2B5EF4-FFF2-40B4-BE49-F238E27FC236}">
                <a16:creationId xmlns:a16="http://schemas.microsoft.com/office/drawing/2014/main" id="{96C997F8-70A5-4A8A-8FE9-C5A83B994A63}"/>
              </a:ext>
            </a:extLst>
          </p:cNvPr>
          <p:cNvSpPr/>
          <p:nvPr/>
        </p:nvSpPr>
        <p:spPr>
          <a:xfrm>
            <a:off x="2377698" y="3976687"/>
            <a:ext cx="5694188" cy="523220"/>
          </a:xfrm>
          <a:prstGeom prst="rect">
            <a:avLst/>
          </a:prstGeom>
          <a:solidFill>
            <a:schemeClr val="tx1">
              <a:lumMod val="65000"/>
              <a:lumOff val="35000"/>
            </a:schemeClr>
          </a:solidFill>
        </p:spPr>
        <p:txBody>
          <a:bodyPr wrap="none">
            <a:spAutoFit/>
          </a:bodyPr>
          <a:lstStyle/>
          <a:p>
            <a:pPr algn="ctr">
              <a:spcAft>
                <a:spcPts val="0"/>
              </a:spcAft>
            </a:pPr>
            <a:r>
              <a:rPr lang="fr-FR" sz="2800" b="1" dirty="0">
                <a:solidFill>
                  <a:schemeClr val="bg1"/>
                </a:solidFill>
                <a:effectLst/>
                <a:latin typeface="Helvetica" panose="020B0604020202020204" pitchFamily="34" charset="0"/>
                <a:ea typeface="Arial Unicode MS" panose="020B0604020202020204" pitchFamily="34" charset="-128"/>
                <a:cs typeface="Arial Unicode MS" panose="020B0604020202020204" pitchFamily="34" charset="-128"/>
              </a:rPr>
              <a:t>Production  =</a:t>
            </a:r>
            <a:r>
              <a:rPr lang="fr-FR" sz="2800" b="1" dirty="0">
                <a:solidFill>
                  <a:schemeClr val="bg1"/>
                </a:solidFill>
                <a:latin typeface="Helvetica" panose="020B0604020202020204" pitchFamily="34" charset="0"/>
                <a:ea typeface="Arial Unicode MS" panose="020B0604020202020204" pitchFamily="34" charset="-128"/>
                <a:cs typeface="Arial Unicode MS" panose="020B0604020202020204" pitchFamily="34" charset="-128"/>
              </a:rPr>
              <a:t>   travail  +   </a:t>
            </a:r>
            <a:r>
              <a:rPr lang="fr-FR" sz="2800" b="1" dirty="0">
                <a:solidFill>
                  <a:srgbClr val="FFFF00"/>
                </a:solidFill>
                <a:latin typeface="Helvetica" panose="020B0604020202020204" pitchFamily="34" charset="0"/>
                <a:ea typeface="Arial Unicode MS" panose="020B0604020202020204" pitchFamily="34" charset="-128"/>
                <a:cs typeface="Arial Unicode MS" panose="020B0604020202020204" pitchFamily="34" charset="-128"/>
              </a:rPr>
              <a:t>capital</a:t>
            </a:r>
            <a:endParaRPr lang="fr-FR" sz="2800" b="1" dirty="0">
              <a:solidFill>
                <a:srgbClr val="FFFF00"/>
              </a:solidFill>
              <a:effectLst/>
              <a:latin typeface="Helvetica" panose="020B0604020202020204" pitchFamily="34" charset="0"/>
              <a:ea typeface="Arial Unicode MS" panose="020B0604020202020204" pitchFamily="34" charset="-128"/>
              <a:cs typeface="Arial Unicode MS" panose="020B0604020202020204" pitchFamily="34" charset="-128"/>
            </a:endParaRPr>
          </a:p>
        </p:txBody>
      </p:sp>
      <p:sp>
        <p:nvSpPr>
          <p:cNvPr id="5" name="Rectangle 4">
            <a:extLst>
              <a:ext uri="{FF2B5EF4-FFF2-40B4-BE49-F238E27FC236}">
                <a16:creationId xmlns:a16="http://schemas.microsoft.com/office/drawing/2014/main" id="{A975958A-0A67-4FF1-9F4E-CE15AC620BEC}"/>
              </a:ext>
            </a:extLst>
          </p:cNvPr>
          <p:cNvSpPr/>
          <p:nvPr/>
        </p:nvSpPr>
        <p:spPr>
          <a:xfrm>
            <a:off x="2377698" y="1834873"/>
            <a:ext cx="3587842" cy="523220"/>
          </a:xfrm>
          <a:prstGeom prst="rect">
            <a:avLst/>
          </a:prstGeom>
          <a:solidFill>
            <a:schemeClr val="tx1">
              <a:lumMod val="65000"/>
              <a:lumOff val="35000"/>
            </a:schemeClr>
          </a:solidFill>
        </p:spPr>
        <p:txBody>
          <a:bodyPr wrap="none">
            <a:spAutoFit/>
          </a:bodyPr>
          <a:lstStyle/>
          <a:p>
            <a:pPr algn="ctr">
              <a:spcAft>
                <a:spcPts val="0"/>
              </a:spcAft>
            </a:pPr>
            <a:r>
              <a:rPr lang="fr-FR" sz="2800" b="1" dirty="0">
                <a:solidFill>
                  <a:schemeClr val="bg1"/>
                </a:solidFill>
                <a:effectLst/>
                <a:latin typeface="Helvetica" panose="020B0604020202020204" pitchFamily="34" charset="0"/>
                <a:ea typeface="Arial Unicode MS" panose="020B0604020202020204" pitchFamily="34" charset="-128"/>
                <a:cs typeface="Arial Unicode MS" panose="020B0604020202020204" pitchFamily="34" charset="-128"/>
              </a:rPr>
              <a:t>Production  =</a:t>
            </a:r>
            <a:r>
              <a:rPr lang="fr-FR" sz="2800" b="1" dirty="0">
                <a:solidFill>
                  <a:schemeClr val="bg1"/>
                </a:solidFill>
                <a:latin typeface="Helvetica" panose="020B0604020202020204" pitchFamily="34" charset="0"/>
                <a:ea typeface="Arial Unicode MS" panose="020B0604020202020204" pitchFamily="34" charset="-128"/>
                <a:cs typeface="Arial Unicode MS" panose="020B0604020202020204" pitchFamily="34" charset="-128"/>
              </a:rPr>
              <a:t>   </a:t>
            </a:r>
            <a:r>
              <a:rPr lang="fr-FR" sz="2800" b="1" dirty="0">
                <a:solidFill>
                  <a:srgbClr val="FFFF00"/>
                </a:solidFill>
                <a:latin typeface="Helvetica" panose="020B0604020202020204" pitchFamily="34" charset="0"/>
                <a:ea typeface="Arial Unicode MS" panose="020B0604020202020204" pitchFamily="34" charset="-128"/>
                <a:cs typeface="Arial Unicode MS" panose="020B0604020202020204" pitchFamily="34" charset="-128"/>
              </a:rPr>
              <a:t>terre</a:t>
            </a:r>
            <a:endParaRPr lang="fr-FR" sz="2800" b="1" dirty="0">
              <a:solidFill>
                <a:srgbClr val="FFFF00"/>
              </a:solidFill>
              <a:effectLst/>
              <a:latin typeface="Helvetica" panose="020B0604020202020204" pitchFamily="34" charset="0"/>
              <a:ea typeface="Arial Unicode MS" panose="020B0604020202020204" pitchFamily="34" charset="-128"/>
              <a:cs typeface="Arial Unicode MS" panose="020B0604020202020204" pitchFamily="34" charset="-128"/>
            </a:endParaRPr>
          </a:p>
        </p:txBody>
      </p:sp>
      <p:sp>
        <p:nvSpPr>
          <p:cNvPr id="6" name="Rectangle 5">
            <a:extLst>
              <a:ext uri="{FF2B5EF4-FFF2-40B4-BE49-F238E27FC236}">
                <a16:creationId xmlns:a16="http://schemas.microsoft.com/office/drawing/2014/main" id="{20DEF505-6FAA-433C-889C-F511F278319A}"/>
              </a:ext>
            </a:extLst>
          </p:cNvPr>
          <p:cNvSpPr/>
          <p:nvPr/>
        </p:nvSpPr>
        <p:spPr>
          <a:xfrm>
            <a:off x="535207" y="5072062"/>
            <a:ext cx="10860665" cy="523220"/>
          </a:xfrm>
          <a:prstGeom prst="rect">
            <a:avLst/>
          </a:prstGeom>
          <a:solidFill>
            <a:schemeClr val="tx1">
              <a:lumMod val="65000"/>
              <a:lumOff val="35000"/>
            </a:schemeClr>
          </a:solidFill>
        </p:spPr>
        <p:txBody>
          <a:bodyPr wrap="none">
            <a:spAutoFit/>
          </a:bodyPr>
          <a:lstStyle/>
          <a:p>
            <a:pPr algn="ctr">
              <a:spcAft>
                <a:spcPts val="0"/>
              </a:spcAft>
            </a:pPr>
            <a:r>
              <a:rPr lang="fr-FR" sz="2800" b="1" dirty="0">
                <a:solidFill>
                  <a:schemeClr val="bg1"/>
                </a:solidFill>
                <a:effectLst/>
                <a:latin typeface="Helvetica" panose="020B0604020202020204" pitchFamily="34" charset="0"/>
                <a:ea typeface="Arial Unicode MS" panose="020B0604020202020204" pitchFamily="34" charset="-128"/>
                <a:cs typeface="Arial Unicode MS" panose="020B0604020202020204" pitchFamily="34" charset="-128"/>
              </a:rPr>
              <a:t>Production  =</a:t>
            </a:r>
            <a:r>
              <a:rPr lang="fr-FR" sz="2800" b="1" dirty="0">
                <a:solidFill>
                  <a:schemeClr val="bg1"/>
                </a:solidFill>
                <a:latin typeface="Helvetica" panose="020B0604020202020204" pitchFamily="34" charset="0"/>
                <a:ea typeface="Arial Unicode MS" panose="020B0604020202020204" pitchFamily="34" charset="-128"/>
                <a:cs typeface="Arial Unicode MS" panose="020B0604020202020204" pitchFamily="34" charset="-128"/>
              </a:rPr>
              <a:t>   travail  +   capital     +     </a:t>
            </a:r>
            <a:r>
              <a:rPr lang="fr-FR" sz="2800" b="1" dirty="0">
                <a:solidFill>
                  <a:schemeClr val="bg1"/>
                </a:solidFill>
                <a:effectLst/>
                <a:latin typeface="Helvetica" panose="020B0604020202020204" pitchFamily="34" charset="0"/>
                <a:ea typeface="Arial Unicode MS" panose="020B0604020202020204" pitchFamily="34" charset="-128"/>
                <a:cs typeface="Arial Unicode MS" panose="020B0604020202020204" pitchFamily="34" charset="-128"/>
              </a:rPr>
              <a:t>énergie     +     matières</a:t>
            </a:r>
          </a:p>
        </p:txBody>
      </p:sp>
    </p:spTree>
    <p:extLst>
      <p:ext uri="{BB962C8B-B14F-4D97-AF65-F5344CB8AC3E}">
        <p14:creationId xmlns:p14="http://schemas.microsoft.com/office/powerpoint/2010/main" val="3703989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337406-E64F-4EA3-B9E8-2AD81098CCC5}"/>
              </a:ext>
            </a:extLst>
          </p:cNvPr>
          <p:cNvSpPr>
            <a:spLocks noGrp="1"/>
          </p:cNvSpPr>
          <p:nvPr>
            <p:ph type="title"/>
          </p:nvPr>
        </p:nvSpPr>
        <p:spPr/>
        <p:txBody>
          <a:bodyPr/>
          <a:lstStyle/>
          <a:p>
            <a:pPr algn="ctr"/>
            <a:r>
              <a:rPr lang="fr-FR" dirty="0"/>
              <a:t>Nos limites</a:t>
            </a:r>
          </a:p>
        </p:txBody>
      </p:sp>
      <p:sp>
        <p:nvSpPr>
          <p:cNvPr id="4" name="Espace réservé du contenu 3">
            <a:extLst>
              <a:ext uri="{FF2B5EF4-FFF2-40B4-BE49-F238E27FC236}">
                <a16:creationId xmlns:a16="http://schemas.microsoft.com/office/drawing/2014/main" id="{A8F1AC65-0DD8-4474-8D16-F0D999F309D0}"/>
              </a:ext>
            </a:extLst>
          </p:cNvPr>
          <p:cNvSpPr>
            <a:spLocks noGrp="1"/>
          </p:cNvSpPr>
          <p:nvPr>
            <p:ph sz="half" idx="1"/>
          </p:nvPr>
        </p:nvSpPr>
        <p:spPr>
          <a:xfrm>
            <a:off x="838200" y="1825625"/>
            <a:ext cx="4691063" cy="2032000"/>
          </a:xfrm>
          <a:solidFill>
            <a:schemeClr val="accent1">
              <a:lumMod val="40000"/>
              <a:lumOff val="60000"/>
            </a:schemeClr>
          </a:solidFill>
          <a:ln>
            <a:noFill/>
          </a:ln>
        </p:spPr>
        <p:txBody>
          <a:bodyPr/>
          <a:lstStyle/>
          <a:p>
            <a:pPr marL="0" indent="0">
              <a:buNone/>
            </a:pPr>
            <a:r>
              <a:rPr lang="fr-FR" b="1" dirty="0"/>
              <a:t>Matières premières</a:t>
            </a:r>
          </a:p>
          <a:p>
            <a:r>
              <a:rPr lang="fr-FR" dirty="0"/>
              <a:t>Extraction</a:t>
            </a:r>
          </a:p>
          <a:p>
            <a:r>
              <a:rPr lang="fr-FR" dirty="0"/>
              <a:t>Absorption des effluents</a:t>
            </a:r>
          </a:p>
          <a:p>
            <a:r>
              <a:rPr lang="fr-FR" dirty="0"/>
              <a:t>Érosion des sols</a:t>
            </a:r>
          </a:p>
        </p:txBody>
      </p:sp>
      <p:sp>
        <p:nvSpPr>
          <p:cNvPr id="6" name="Espace réservé du contenu 3">
            <a:extLst>
              <a:ext uri="{FF2B5EF4-FFF2-40B4-BE49-F238E27FC236}">
                <a16:creationId xmlns:a16="http://schemas.microsoft.com/office/drawing/2014/main" id="{7676DF79-AF64-41C3-8D07-17F601D214CB}"/>
              </a:ext>
            </a:extLst>
          </p:cNvPr>
          <p:cNvSpPr txBox="1">
            <a:spLocks/>
          </p:cNvSpPr>
          <p:nvPr/>
        </p:nvSpPr>
        <p:spPr>
          <a:xfrm>
            <a:off x="838200" y="3982244"/>
            <a:ext cx="4691063" cy="2032000"/>
          </a:xfrm>
          <a:prstGeom prst="rect">
            <a:avLst/>
          </a:prstGeom>
          <a:solidFill>
            <a:schemeClr val="accent1">
              <a:lumMod val="20000"/>
              <a:lumOff val="80000"/>
            </a:schemeClr>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b="1" dirty="0"/>
              <a:t>Energie</a:t>
            </a:r>
          </a:p>
          <a:p>
            <a:r>
              <a:rPr lang="fr-FR" dirty="0"/>
              <a:t>Diminuer de 60 % la consommation d’énergie</a:t>
            </a:r>
          </a:p>
          <a:p>
            <a:r>
              <a:rPr lang="fr-FR" dirty="0"/>
              <a:t>Produire 40 % avec des ENR</a:t>
            </a:r>
          </a:p>
          <a:p>
            <a:r>
              <a:rPr lang="fr-FR" dirty="0"/>
              <a:t>Neutralité carbone en 2030</a:t>
            </a:r>
          </a:p>
        </p:txBody>
      </p:sp>
      <p:sp>
        <p:nvSpPr>
          <p:cNvPr id="9" name="Espace réservé du contenu 3">
            <a:extLst>
              <a:ext uri="{FF2B5EF4-FFF2-40B4-BE49-F238E27FC236}">
                <a16:creationId xmlns:a16="http://schemas.microsoft.com/office/drawing/2014/main" id="{9D31D433-E5BF-4260-A123-AED4508874E2}"/>
              </a:ext>
            </a:extLst>
          </p:cNvPr>
          <p:cNvSpPr txBox="1">
            <a:spLocks/>
          </p:cNvSpPr>
          <p:nvPr/>
        </p:nvSpPr>
        <p:spPr>
          <a:xfrm>
            <a:off x="6096000" y="1820466"/>
            <a:ext cx="4691063" cy="2032000"/>
          </a:xfrm>
          <a:prstGeom prst="rect">
            <a:avLst/>
          </a:prstGeom>
          <a:solidFill>
            <a:schemeClr val="accent2">
              <a:lumMod val="40000"/>
              <a:lumOff val="60000"/>
            </a:schemeClr>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b="1" dirty="0"/>
              <a:t>Capital</a:t>
            </a:r>
          </a:p>
          <a:p>
            <a:r>
              <a:rPr lang="fr-FR" dirty="0"/>
              <a:t>Multiplié par 3,6 depuis 1960</a:t>
            </a:r>
          </a:p>
          <a:p>
            <a:r>
              <a:rPr lang="fr-FR" dirty="0"/>
              <a:t>Capital = 7 fois le revenu annuel</a:t>
            </a:r>
          </a:p>
        </p:txBody>
      </p:sp>
      <p:sp>
        <p:nvSpPr>
          <p:cNvPr id="10" name="Espace réservé du contenu 3">
            <a:extLst>
              <a:ext uri="{FF2B5EF4-FFF2-40B4-BE49-F238E27FC236}">
                <a16:creationId xmlns:a16="http://schemas.microsoft.com/office/drawing/2014/main" id="{39D13841-F318-407F-A141-9B3C4060A04E}"/>
              </a:ext>
            </a:extLst>
          </p:cNvPr>
          <p:cNvSpPr txBox="1">
            <a:spLocks/>
          </p:cNvSpPr>
          <p:nvPr/>
        </p:nvSpPr>
        <p:spPr>
          <a:xfrm>
            <a:off x="6096000" y="3982244"/>
            <a:ext cx="4691063" cy="2032000"/>
          </a:xfrm>
          <a:prstGeom prst="rect">
            <a:avLst/>
          </a:prstGeom>
          <a:solidFill>
            <a:schemeClr val="accent2">
              <a:lumMod val="20000"/>
              <a:lumOff val="80000"/>
            </a:schemeClr>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b="1" dirty="0"/>
              <a:t>Emploi </a:t>
            </a:r>
          </a:p>
          <a:p>
            <a:r>
              <a:rPr lang="fr-FR" dirty="0"/>
              <a:t>Emploi x 1,2 depuis 1960</a:t>
            </a:r>
          </a:p>
          <a:p>
            <a:r>
              <a:rPr lang="fr-FR" dirty="0"/>
              <a:t>Nombre de chômeurs x 3,8</a:t>
            </a:r>
          </a:p>
        </p:txBody>
      </p:sp>
    </p:spTree>
    <p:extLst>
      <p:ext uri="{BB962C8B-B14F-4D97-AF65-F5344CB8AC3E}">
        <p14:creationId xmlns:p14="http://schemas.microsoft.com/office/powerpoint/2010/main" val="1293174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9" name="Flèche vers le bas 8"/>
          <p:cNvSpPr/>
          <p:nvPr/>
        </p:nvSpPr>
        <p:spPr>
          <a:xfrm>
            <a:off x="7546265" y="3052704"/>
            <a:ext cx="650631" cy="2004646"/>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vers le bas 9"/>
          <p:cNvSpPr/>
          <p:nvPr/>
        </p:nvSpPr>
        <p:spPr>
          <a:xfrm>
            <a:off x="10005494" y="3052704"/>
            <a:ext cx="650631" cy="2004646"/>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632967" y="2090089"/>
            <a:ext cx="10463122" cy="523220"/>
          </a:xfrm>
          <a:prstGeom prst="rect">
            <a:avLst/>
          </a:prstGeom>
          <a:solidFill>
            <a:schemeClr val="tx1">
              <a:lumMod val="65000"/>
              <a:lumOff val="35000"/>
            </a:schemeClr>
          </a:solidFill>
        </p:spPr>
        <p:txBody>
          <a:bodyPr wrap="none">
            <a:spAutoFit/>
          </a:bodyPr>
          <a:lstStyle/>
          <a:p>
            <a:pPr algn="ctr">
              <a:spcAft>
                <a:spcPts val="0"/>
              </a:spcAft>
            </a:pPr>
            <a:r>
              <a:rPr lang="fr-FR" sz="2800" b="1" dirty="0">
                <a:solidFill>
                  <a:schemeClr val="bg1"/>
                </a:solidFill>
                <a:effectLst/>
                <a:latin typeface="Helvetica" panose="020B0604020202020204" pitchFamily="34" charset="0"/>
                <a:ea typeface="Arial Unicode MS" panose="020B0604020202020204" pitchFamily="34" charset="-128"/>
                <a:cs typeface="Arial Unicode MS" panose="020B0604020202020204" pitchFamily="34" charset="-128"/>
              </a:rPr>
              <a:t>Production =</a:t>
            </a:r>
            <a:r>
              <a:rPr lang="fr-FR" sz="2800" b="1" dirty="0">
                <a:solidFill>
                  <a:schemeClr val="bg1"/>
                </a:solidFill>
                <a:latin typeface="Helvetica" panose="020B0604020202020204" pitchFamily="34" charset="0"/>
                <a:ea typeface="Arial Unicode MS" panose="020B0604020202020204" pitchFamily="34" charset="-128"/>
                <a:cs typeface="Arial Unicode MS" panose="020B0604020202020204" pitchFamily="34" charset="-128"/>
              </a:rPr>
              <a:t> travail +    capital     +     </a:t>
            </a:r>
            <a:r>
              <a:rPr lang="fr-FR" sz="2800" b="1" dirty="0">
                <a:solidFill>
                  <a:schemeClr val="bg1"/>
                </a:solidFill>
                <a:effectLst/>
                <a:latin typeface="Helvetica" panose="020B0604020202020204" pitchFamily="34" charset="0"/>
                <a:ea typeface="Arial Unicode MS" panose="020B0604020202020204" pitchFamily="34" charset="-128"/>
                <a:cs typeface="Arial Unicode MS" panose="020B0604020202020204" pitchFamily="34" charset="-128"/>
              </a:rPr>
              <a:t>énergie     +     matières</a:t>
            </a:r>
          </a:p>
        </p:txBody>
      </p:sp>
      <p:sp>
        <p:nvSpPr>
          <p:cNvPr id="5" name="ZoneTexte 4"/>
          <p:cNvSpPr txBox="1"/>
          <p:nvPr/>
        </p:nvSpPr>
        <p:spPr>
          <a:xfrm>
            <a:off x="9565990" y="3470252"/>
            <a:ext cx="2406744" cy="1015663"/>
          </a:xfrm>
          <a:prstGeom prst="rect">
            <a:avLst/>
          </a:prstGeom>
          <a:solidFill>
            <a:schemeClr val="bg1"/>
          </a:solidFill>
        </p:spPr>
        <p:txBody>
          <a:bodyPr wrap="square" rtlCol="0">
            <a:spAutoFit/>
          </a:bodyPr>
          <a:lstStyle/>
          <a:p>
            <a:r>
              <a:rPr lang="fr-FR" sz="2000" b="1" dirty="0">
                <a:solidFill>
                  <a:schemeClr val="tx1">
                    <a:lumMod val="50000"/>
                    <a:lumOff val="50000"/>
                  </a:schemeClr>
                </a:solidFill>
              </a:rPr>
              <a:t>47 tonnes de matières premières /habitant</a:t>
            </a:r>
          </a:p>
        </p:txBody>
      </p:sp>
      <p:sp>
        <p:nvSpPr>
          <p:cNvPr id="6" name="ZoneTexte 5"/>
          <p:cNvSpPr txBox="1"/>
          <p:nvPr/>
        </p:nvSpPr>
        <p:spPr>
          <a:xfrm>
            <a:off x="7207305" y="3470252"/>
            <a:ext cx="1619540" cy="400110"/>
          </a:xfrm>
          <a:prstGeom prst="rect">
            <a:avLst/>
          </a:prstGeom>
          <a:solidFill>
            <a:schemeClr val="bg1"/>
          </a:solidFill>
        </p:spPr>
        <p:txBody>
          <a:bodyPr wrap="square" rtlCol="0">
            <a:spAutoFit/>
          </a:bodyPr>
          <a:lstStyle/>
          <a:p>
            <a:r>
              <a:rPr lang="fr-FR" sz="2000" b="1" dirty="0">
                <a:solidFill>
                  <a:schemeClr val="tx1">
                    <a:lumMod val="50000"/>
                    <a:lumOff val="50000"/>
                  </a:schemeClr>
                </a:solidFill>
              </a:rPr>
              <a:t>250 </a:t>
            </a:r>
            <a:r>
              <a:rPr lang="fr-FR" sz="2000" b="1" dirty="0" err="1">
                <a:solidFill>
                  <a:schemeClr val="tx1">
                    <a:lumMod val="50000"/>
                    <a:lumOff val="50000"/>
                  </a:schemeClr>
                </a:solidFill>
              </a:rPr>
              <a:t>MTep</a:t>
            </a:r>
            <a:endParaRPr lang="fr-FR" sz="2000" b="1" dirty="0">
              <a:solidFill>
                <a:schemeClr val="tx1">
                  <a:lumMod val="50000"/>
                  <a:lumOff val="50000"/>
                </a:schemeClr>
              </a:solidFill>
            </a:endParaRPr>
          </a:p>
        </p:txBody>
      </p:sp>
      <p:sp>
        <p:nvSpPr>
          <p:cNvPr id="8" name="Flèche vers le bas 7"/>
          <p:cNvSpPr/>
          <p:nvPr/>
        </p:nvSpPr>
        <p:spPr>
          <a:xfrm>
            <a:off x="3995106" y="3052704"/>
            <a:ext cx="650631" cy="2004646"/>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5161331" y="3470252"/>
            <a:ext cx="1790118" cy="707886"/>
          </a:xfrm>
          <a:prstGeom prst="rect">
            <a:avLst/>
          </a:prstGeom>
          <a:solidFill>
            <a:schemeClr val="bg1"/>
          </a:solidFill>
        </p:spPr>
        <p:txBody>
          <a:bodyPr wrap="square" rtlCol="0">
            <a:spAutoFit/>
          </a:bodyPr>
          <a:lstStyle/>
          <a:p>
            <a:r>
              <a:rPr lang="fr-FR" sz="2000" b="1" dirty="0">
                <a:solidFill>
                  <a:schemeClr val="tx1">
                    <a:lumMod val="50000"/>
                    <a:lumOff val="50000"/>
                  </a:schemeClr>
                </a:solidFill>
              </a:rPr>
              <a:t>245 000 € de capital /emploi</a:t>
            </a:r>
          </a:p>
        </p:txBody>
      </p:sp>
      <p:sp>
        <p:nvSpPr>
          <p:cNvPr id="11" name="Flèche vers le bas 10"/>
          <p:cNvSpPr/>
          <p:nvPr/>
        </p:nvSpPr>
        <p:spPr>
          <a:xfrm rot="10800000">
            <a:off x="3437116" y="780585"/>
            <a:ext cx="650631" cy="1051094"/>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9650105" y="5496747"/>
            <a:ext cx="2322629" cy="400110"/>
          </a:xfrm>
          <a:prstGeom prst="rect">
            <a:avLst/>
          </a:prstGeom>
          <a:solidFill>
            <a:schemeClr val="bg1"/>
          </a:solidFill>
        </p:spPr>
        <p:txBody>
          <a:bodyPr wrap="square" rtlCol="0">
            <a:spAutoFit/>
          </a:bodyPr>
          <a:lstStyle/>
          <a:p>
            <a:pPr algn="ctr"/>
            <a:r>
              <a:rPr lang="fr-FR" sz="2000" b="1" dirty="0">
                <a:solidFill>
                  <a:schemeClr val="tx1">
                    <a:lumMod val="50000"/>
                    <a:lumOff val="50000"/>
                  </a:schemeClr>
                </a:solidFill>
              </a:rPr>
              <a:t>Objectif  0 tonnes ?</a:t>
            </a:r>
          </a:p>
        </p:txBody>
      </p:sp>
      <p:sp>
        <p:nvSpPr>
          <p:cNvPr id="13" name="ZoneTexte 12"/>
          <p:cNvSpPr txBox="1"/>
          <p:nvPr/>
        </p:nvSpPr>
        <p:spPr>
          <a:xfrm>
            <a:off x="7207305" y="5496746"/>
            <a:ext cx="1619540" cy="400110"/>
          </a:xfrm>
          <a:prstGeom prst="rect">
            <a:avLst/>
          </a:prstGeom>
          <a:solidFill>
            <a:schemeClr val="bg1"/>
          </a:solidFill>
        </p:spPr>
        <p:txBody>
          <a:bodyPr wrap="square" rtlCol="0">
            <a:spAutoFit/>
          </a:bodyPr>
          <a:lstStyle/>
          <a:p>
            <a:r>
              <a:rPr lang="fr-FR" sz="2000" b="1" dirty="0">
                <a:solidFill>
                  <a:schemeClr val="tx1">
                    <a:lumMod val="50000"/>
                    <a:lumOff val="50000"/>
                  </a:schemeClr>
                </a:solidFill>
              </a:rPr>
              <a:t>100 </a:t>
            </a:r>
            <a:r>
              <a:rPr lang="fr-FR" sz="2000" b="1" dirty="0" err="1">
                <a:solidFill>
                  <a:schemeClr val="tx1">
                    <a:lumMod val="50000"/>
                    <a:lumOff val="50000"/>
                  </a:schemeClr>
                </a:solidFill>
              </a:rPr>
              <a:t>MTep</a:t>
            </a:r>
            <a:endParaRPr lang="fr-FR" sz="2000" b="1" dirty="0">
              <a:solidFill>
                <a:schemeClr val="tx1">
                  <a:lumMod val="50000"/>
                  <a:lumOff val="50000"/>
                </a:schemeClr>
              </a:solidFill>
            </a:endParaRPr>
          </a:p>
        </p:txBody>
      </p:sp>
      <p:sp>
        <p:nvSpPr>
          <p:cNvPr id="14" name="ZoneTexte 13"/>
          <p:cNvSpPr txBox="1"/>
          <p:nvPr/>
        </p:nvSpPr>
        <p:spPr>
          <a:xfrm>
            <a:off x="3296918" y="3470252"/>
            <a:ext cx="1790118" cy="707886"/>
          </a:xfrm>
          <a:prstGeom prst="rect">
            <a:avLst/>
          </a:prstGeom>
          <a:solidFill>
            <a:schemeClr val="bg1"/>
          </a:solidFill>
        </p:spPr>
        <p:txBody>
          <a:bodyPr wrap="square" rtlCol="0">
            <a:spAutoFit/>
          </a:bodyPr>
          <a:lstStyle/>
          <a:p>
            <a:pPr algn="ctr"/>
            <a:r>
              <a:rPr lang="fr-FR" sz="2000" b="1" dirty="0">
                <a:solidFill>
                  <a:schemeClr val="tx1">
                    <a:lumMod val="50000"/>
                    <a:lumOff val="50000"/>
                  </a:schemeClr>
                </a:solidFill>
              </a:rPr>
              <a:t>capital = </a:t>
            </a:r>
          </a:p>
          <a:p>
            <a:pPr algn="ctr"/>
            <a:r>
              <a:rPr lang="fr-FR" sz="2000" b="1" dirty="0">
                <a:solidFill>
                  <a:schemeClr val="tx1">
                    <a:lumMod val="50000"/>
                    <a:lumOff val="50000"/>
                  </a:schemeClr>
                </a:solidFill>
              </a:rPr>
              <a:t>7 x revenu</a:t>
            </a:r>
          </a:p>
        </p:txBody>
      </p:sp>
      <p:sp>
        <p:nvSpPr>
          <p:cNvPr id="15" name="ZoneTexte 14"/>
          <p:cNvSpPr txBox="1"/>
          <p:nvPr/>
        </p:nvSpPr>
        <p:spPr>
          <a:xfrm>
            <a:off x="3296918" y="5188970"/>
            <a:ext cx="1790118" cy="707886"/>
          </a:xfrm>
          <a:prstGeom prst="rect">
            <a:avLst/>
          </a:prstGeom>
          <a:solidFill>
            <a:schemeClr val="bg1"/>
          </a:solidFill>
        </p:spPr>
        <p:txBody>
          <a:bodyPr wrap="square" rtlCol="0">
            <a:spAutoFit/>
          </a:bodyPr>
          <a:lstStyle/>
          <a:p>
            <a:pPr algn="ctr"/>
            <a:r>
              <a:rPr lang="fr-FR" sz="2000" b="1" dirty="0">
                <a:solidFill>
                  <a:schemeClr val="tx1">
                    <a:lumMod val="50000"/>
                    <a:lumOff val="50000"/>
                  </a:schemeClr>
                </a:solidFill>
              </a:rPr>
              <a:t>capital = </a:t>
            </a:r>
          </a:p>
          <a:p>
            <a:pPr algn="ctr"/>
            <a:r>
              <a:rPr lang="fr-FR" sz="2000" b="1" dirty="0">
                <a:solidFill>
                  <a:schemeClr val="tx1">
                    <a:lumMod val="50000"/>
                    <a:lumOff val="50000"/>
                  </a:schemeClr>
                </a:solidFill>
              </a:rPr>
              <a:t>4 x revenu</a:t>
            </a:r>
          </a:p>
        </p:txBody>
      </p:sp>
      <p:sp>
        <p:nvSpPr>
          <p:cNvPr id="2" name="ZoneTexte 1">
            <a:extLst>
              <a:ext uri="{FF2B5EF4-FFF2-40B4-BE49-F238E27FC236}">
                <a16:creationId xmlns:a16="http://schemas.microsoft.com/office/drawing/2014/main" id="{1CC7D257-D58D-473B-9662-F9EE7A72418C}"/>
              </a:ext>
            </a:extLst>
          </p:cNvPr>
          <p:cNvSpPr txBox="1"/>
          <p:nvPr/>
        </p:nvSpPr>
        <p:spPr>
          <a:xfrm>
            <a:off x="460197" y="6106406"/>
            <a:ext cx="3621024" cy="369332"/>
          </a:xfrm>
          <a:prstGeom prst="rect">
            <a:avLst/>
          </a:prstGeom>
          <a:noFill/>
        </p:spPr>
        <p:txBody>
          <a:bodyPr wrap="square" rtlCol="0">
            <a:spAutoFit/>
          </a:bodyPr>
          <a:lstStyle/>
          <a:p>
            <a:r>
              <a:rPr lang="fr-FR" dirty="0">
                <a:solidFill>
                  <a:schemeClr val="bg1"/>
                </a:solidFill>
              </a:rPr>
              <a:t>Production = consommation</a:t>
            </a:r>
          </a:p>
        </p:txBody>
      </p:sp>
    </p:spTree>
    <p:extLst>
      <p:ext uri="{BB962C8B-B14F-4D97-AF65-F5344CB8AC3E}">
        <p14:creationId xmlns:p14="http://schemas.microsoft.com/office/powerpoint/2010/main" val="224101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C3FACB8-42B5-4CEF-94AD-C37A8AA165FA}"/>
              </a:ext>
            </a:extLst>
          </p:cNvPr>
          <p:cNvSpPr>
            <a:spLocks noGrp="1"/>
          </p:cNvSpPr>
          <p:nvPr>
            <p:ph sz="half" idx="1"/>
          </p:nvPr>
        </p:nvSpPr>
        <p:spPr>
          <a:xfrm>
            <a:off x="1316736" y="1825625"/>
            <a:ext cx="8906256" cy="2874391"/>
          </a:xfrm>
        </p:spPr>
        <p:txBody>
          <a:bodyPr>
            <a:normAutofit/>
          </a:bodyPr>
          <a:lstStyle/>
          <a:p>
            <a:pPr marL="0" indent="0" algn="ctr">
              <a:buNone/>
            </a:pPr>
            <a:r>
              <a:rPr lang="fr-FR" sz="3600" dirty="0"/>
              <a:t>De la substitution capital travail</a:t>
            </a:r>
          </a:p>
          <a:p>
            <a:pPr marL="0" indent="0" algn="ctr">
              <a:buNone/>
            </a:pPr>
            <a:endParaRPr lang="fr-FR" sz="3600" dirty="0"/>
          </a:p>
          <a:p>
            <a:pPr marL="0" indent="0" algn="ctr">
              <a:buNone/>
            </a:pPr>
            <a:r>
              <a:rPr lang="fr-FR" sz="3600" dirty="0"/>
              <a:t>À la substitution travail capital</a:t>
            </a:r>
          </a:p>
          <a:p>
            <a:endParaRPr lang="fr-FR" sz="3600" dirty="0"/>
          </a:p>
        </p:txBody>
      </p:sp>
    </p:spTree>
    <p:extLst>
      <p:ext uri="{BB962C8B-B14F-4D97-AF65-F5344CB8AC3E}">
        <p14:creationId xmlns:p14="http://schemas.microsoft.com/office/powerpoint/2010/main" val="1134555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5F89B45-8EA3-4849-A38B-65ACB2CC6C9E}"/>
              </a:ext>
            </a:extLst>
          </p:cNvPr>
          <p:cNvPicPr>
            <a:picLocks noChangeAspect="1"/>
          </p:cNvPicPr>
          <p:nvPr/>
        </p:nvPicPr>
        <p:blipFill>
          <a:blip r:embed="rId3"/>
          <a:stretch>
            <a:fillRect/>
          </a:stretch>
        </p:blipFill>
        <p:spPr>
          <a:xfrm>
            <a:off x="7063696" y="3040293"/>
            <a:ext cx="3817707" cy="3817707"/>
          </a:xfrm>
          <a:prstGeom prst="rect">
            <a:avLst/>
          </a:prstGeom>
        </p:spPr>
      </p:pic>
      <p:pic>
        <p:nvPicPr>
          <p:cNvPr id="2" name="Image 1">
            <a:extLst>
              <a:ext uri="{FF2B5EF4-FFF2-40B4-BE49-F238E27FC236}">
                <a16:creationId xmlns:a16="http://schemas.microsoft.com/office/drawing/2014/main" id="{549AF3C3-2A55-4052-A726-DC36BFCA7D9B}"/>
              </a:ext>
            </a:extLst>
          </p:cNvPr>
          <p:cNvPicPr>
            <a:picLocks noChangeAspect="1"/>
          </p:cNvPicPr>
          <p:nvPr/>
        </p:nvPicPr>
        <p:blipFill rotWithShape="1">
          <a:blip r:embed="rId4"/>
          <a:srcRect b="14489"/>
          <a:stretch/>
        </p:blipFill>
        <p:spPr>
          <a:xfrm>
            <a:off x="1237093" y="1062037"/>
            <a:ext cx="4287251" cy="2749565"/>
          </a:xfrm>
          <a:prstGeom prst="rect">
            <a:avLst/>
          </a:prstGeom>
        </p:spPr>
      </p:pic>
      <p:pic>
        <p:nvPicPr>
          <p:cNvPr id="5" name="Image 4">
            <a:extLst>
              <a:ext uri="{FF2B5EF4-FFF2-40B4-BE49-F238E27FC236}">
                <a16:creationId xmlns:a16="http://schemas.microsoft.com/office/drawing/2014/main" id="{52AFE6AA-3811-43DD-A8F3-7EC84E50449B}"/>
              </a:ext>
            </a:extLst>
          </p:cNvPr>
          <p:cNvPicPr>
            <a:picLocks noChangeAspect="1"/>
          </p:cNvPicPr>
          <p:nvPr/>
        </p:nvPicPr>
        <p:blipFill>
          <a:blip r:embed="rId5"/>
          <a:stretch>
            <a:fillRect/>
          </a:stretch>
        </p:blipFill>
        <p:spPr>
          <a:xfrm>
            <a:off x="1674998" y="4049027"/>
            <a:ext cx="2554102" cy="2575386"/>
          </a:xfrm>
          <a:prstGeom prst="rect">
            <a:avLst/>
          </a:prstGeom>
        </p:spPr>
      </p:pic>
      <p:sp>
        <p:nvSpPr>
          <p:cNvPr id="7" name="ZoneTexte 6">
            <a:extLst>
              <a:ext uri="{FF2B5EF4-FFF2-40B4-BE49-F238E27FC236}">
                <a16:creationId xmlns:a16="http://schemas.microsoft.com/office/drawing/2014/main" id="{B2FCC01E-3D8D-4F4A-807D-C8F4A81C9E4A}"/>
              </a:ext>
            </a:extLst>
          </p:cNvPr>
          <p:cNvSpPr txBox="1"/>
          <p:nvPr/>
        </p:nvSpPr>
        <p:spPr>
          <a:xfrm>
            <a:off x="3471863" y="271463"/>
            <a:ext cx="5500687" cy="523220"/>
          </a:xfrm>
          <a:prstGeom prst="rect">
            <a:avLst/>
          </a:prstGeom>
          <a:noFill/>
        </p:spPr>
        <p:txBody>
          <a:bodyPr wrap="square" rtlCol="0">
            <a:spAutoFit/>
          </a:bodyPr>
          <a:lstStyle/>
          <a:p>
            <a:pPr algn="ctr"/>
            <a:r>
              <a:rPr lang="fr-FR" sz="2800" dirty="0"/>
              <a:t>Le rendement, pas la productivité</a:t>
            </a:r>
          </a:p>
        </p:txBody>
      </p:sp>
      <p:pic>
        <p:nvPicPr>
          <p:cNvPr id="8" name="Image 7">
            <a:extLst>
              <a:ext uri="{FF2B5EF4-FFF2-40B4-BE49-F238E27FC236}">
                <a16:creationId xmlns:a16="http://schemas.microsoft.com/office/drawing/2014/main" id="{3E1A0072-AD74-4448-9478-858AB666EFC8}"/>
              </a:ext>
            </a:extLst>
          </p:cNvPr>
          <p:cNvPicPr>
            <a:picLocks noChangeAspect="1"/>
          </p:cNvPicPr>
          <p:nvPr/>
        </p:nvPicPr>
        <p:blipFill>
          <a:blip r:embed="rId6"/>
          <a:stretch>
            <a:fillRect/>
          </a:stretch>
        </p:blipFill>
        <p:spPr>
          <a:xfrm>
            <a:off x="6857698" y="1062037"/>
            <a:ext cx="4229702" cy="2726762"/>
          </a:xfrm>
          <a:prstGeom prst="rect">
            <a:avLst/>
          </a:prstGeom>
        </p:spPr>
      </p:pic>
    </p:spTree>
    <p:extLst>
      <p:ext uri="{BB962C8B-B14F-4D97-AF65-F5344CB8AC3E}">
        <p14:creationId xmlns:p14="http://schemas.microsoft.com/office/powerpoint/2010/main" val="1217540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043057"/>
          </a:xfrm>
        </p:spPr>
        <p:txBody>
          <a:bodyPr/>
          <a:lstStyle/>
          <a:p>
            <a:pPr algn="ctr"/>
            <a:r>
              <a:rPr lang="fr-FR" sz="4800" dirty="0"/>
              <a:t>L’énergie</a:t>
            </a:r>
            <a:r>
              <a:rPr lang="fr-FR" dirty="0"/>
              <a:t> anthropique</a:t>
            </a:r>
          </a:p>
        </p:txBody>
      </p:sp>
      <p:sp>
        <p:nvSpPr>
          <p:cNvPr id="3" name="Espace réservé du contenu 2"/>
          <p:cNvSpPr>
            <a:spLocks noGrp="1"/>
          </p:cNvSpPr>
          <p:nvPr>
            <p:ph idx="1"/>
          </p:nvPr>
        </p:nvSpPr>
        <p:spPr>
          <a:xfrm>
            <a:off x="838200" y="1288914"/>
            <a:ext cx="4979276" cy="3403402"/>
          </a:xfrm>
          <a:solidFill>
            <a:schemeClr val="accent2">
              <a:lumMod val="20000"/>
              <a:lumOff val="80000"/>
            </a:schemeClr>
          </a:solidFill>
        </p:spPr>
        <p:txBody>
          <a:bodyPr>
            <a:noAutofit/>
          </a:bodyPr>
          <a:lstStyle/>
          <a:p>
            <a:r>
              <a:rPr lang="fr-FR" sz="3200" dirty="0"/>
              <a:t>x 0,5 kWh par jour</a:t>
            </a:r>
          </a:p>
          <a:p>
            <a:r>
              <a:rPr lang="fr-FR" sz="3200" dirty="0"/>
              <a:t>x 26,6 millions de travailleurs </a:t>
            </a:r>
          </a:p>
          <a:p>
            <a:r>
              <a:rPr lang="fr-FR" sz="3200" dirty="0"/>
              <a:t>x 217 jours de travail par an </a:t>
            </a:r>
          </a:p>
          <a:p>
            <a:r>
              <a:rPr lang="fr-FR" sz="3200" dirty="0"/>
              <a:t>x 4 % du temps de travail rémunéré ou non</a:t>
            </a:r>
          </a:p>
          <a:p>
            <a:endParaRPr lang="fr-FR" sz="3200" dirty="0"/>
          </a:p>
          <a:p>
            <a:endParaRPr lang="fr-FR" sz="3200" dirty="0"/>
          </a:p>
        </p:txBody>
      </p:sp>
      <p:sp>
        <p:nvSpPr>
          <p:cNvPr id="5" name="Espace réservé du contenu 2"/>
          <p:cNvSpPr txBox="1">
            <a:spLocks/>
          </p:cNvSpPr>
          <p:nvPr/>
        </p:nvSpPr>
        <p:spPr>
          <a:xfrm>
            <a:off x="6374524" y="1308792"/>
            <a:ext cx="4979276" cy="3383524"/>
          </a:xfrm>
          <a:prstGeom prst="rect">
            <a:avLst/>
          </a:prstGeom>
          <a:solidFill>
            <a:schemeClr val="accent1">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dirty="0"/>
              <a:t>Ou 1 million d’hommes et de femmes à temps plein</a:t>
            </a:r>
          </a:p>
          <a:p>
            <a:endParaRPr lang="fr-FR" sz="3200" dirty="0"/>
          </a:p>
          <a:p>
            <a:endParaRPr lang="fr-FR" sz="3200" dirty="0"/>
          </a:p>
          <a:p>
            <a:pPr marL="0" indent="0">
              <a:buNone/>
            </a:pPr>
            <a:endParaRPr lang="fr-FR" sz="3200" dirty="0"/>
          </a:p>
          <a:p>
            <a:endParaRPr lang="fr-FR" sz="3200" dirty="0"/>
          </a:p>
        </p:txBody>
      </p:sp>
      <p:sp>
        <p:nvSpPr>
          <p:cNvPr id="4" name="Rectangle 3"/>
          <p:cNvSpPr/>
          <p:nvPr/>
        </p:nvSpPr>
        <p:spPr>
          <a:xfrm>
            <a:off x="1804495" y="5150255"/>
            <a:ext cx="8025962" cy="1384995"/>
          </a:xfrm>
          <a:prstGeom prst="rect">
            <a:avLst/>
          </a:prstGeom>
          <a:solidFill>
            <a:srgbClr val="FF99CC"/>
          </a:solidFill>
          <a:ln>
            <a:solidFill>
              <a:srgbClr val="7030A0"/>
            </a:solidFill>
          </a:ln>
        </p:spPr>
        <p:txBody>
          <a:bodyPr wrap="square">
            <a:spAutoFit/>
          </a:bodyPr>
          <a:lstStyle/>
          <a:p>
            <a:pPr algn="ctr"/>
            <a:r>
              <a:rPr lang="fr-FR" sz="2800" dirty="0"/>
              <a:t>Produisent 107 000 MWh</a:t>
            </a:r>
          </a:p>
          <a:p>
            <a:pPr algn="ctr"/>
            <a:r>
              <a:rPr lang="fr-FR" sz="2800" dirty="0"/>
              <a:t>25 % de la consommation d’énergie électrique finale, </a:t>
            </a:r>
          </a:p>
          <a:p>
            <a:pPr algn="ctr"/>
            <a:r>
              <a:rPr lang="fr-FR" sz="2800" dirty="0"/>
              <a:t>soit 6 % de l’énergie totale</a:t>
            </a:r>
          </a:p>
        </p:txBody>
      </p:sp>
    </p:spTree>
    <p:extLst>
      <p:ext uri="{BB962C8B-B14F-4D97-AF65-F5344CB8AC3E}">
        <p14:creationId xmlns:p14="http://schemas.microsoft.com/office/powerpoint/2010/main" val="2719807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phique 2">
            <a:extLst>
              <a:ext uri="{FF2B5EF4-FFF2-40B4-BE49-F238E27FC236}">
                <a16:creationId xmlns:a16="http://schemas.microsoft.com/office/drawing/2014/main" id="{5BB697C7-BE2A-4472-A958-FAB9CDED9A8C}"/>
              </a:ext>
            </a:extLst>
          </p:cNvPr>
          <p:cNvGraphicFramePr>
            <a:graphicFrameLocks/>
          </p:cNvGraphicFramePr>
          <p:nvPr>
            <p:extLst>
              <p:ext uri="{D42A27DB-BD31-4B8C-83A1-F6EECF244321}">
                <p14:modId xmlns:p14="http://schemas.microsoft.com/office/powerpoint/2010/main" val="3444069078"/>
              </p:ext>
            </p:extLst>
          </p:nvPr>
        </p:nvGraphicFramePr>
        <p:xfrm>
          <a:off x="1851102" y="379140"/>
          <a:ext cx="9433932" cy="64788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03117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a:extLst>
              <a:ext uri="{FF2B5EF4-FFF2-40B4-BE49-F238E27FC236}">
                <a16:creationId xmlns:a16="http://schemas.microsoft.com/office/drawing/2014/main" id="{C8CF5AF6-500F-4725-84AF-46730D879659}"/>
              </a:ext>
            </a:extLst>
          </p:cNvPr>
          <p:cNvGraphicFramePr>
            <a:graphicFrameLocks/>
          </p:cNvGraphicFramePr>
          <p:nvPr>
            <p:extLst>
              <p:ext uri="{D42A27DB-BD31-4B8C-83A1-F6EECF244321}">
                <p14:modId xmlns:p14="http://schemas.microsoft.com/office/powerpoint/2010/main" val="538340076"/>
              </p:ext>
            </p:extLst>
          </p:nvPr>
        </p:nvGraphicFramePr>
        <p:xfrm>
          <a:off x="1981200" y="133350"/>
          <a:ext cx="9410700" cy="67246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24170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3"/>
          <a:srcRect t="2822"/>
          <a:stretch/>
        </p:blipFill>
        <p:spPr>
          <a:xfrm>
            <a:off x="496957" y="390238"/>
            <a:ext cx="11779866" cy="6288858"/>
          </a:xfrm>
          <a:prstGeom prst="rect">
            <a:avLst/>
          </a:prstGeom>
        </p:spPr>
      </p:pic>
    </p:spTree>
    <p:extLst>
      <p:ext uri="{BB962C8B-B14F-4D97-AF65-F5344CB8AC3E}">
        <p14:creationId xmlns:p14="http://schemas.microsoft.com/office/powerpoint/2010/main" val="1628522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5973AC-09FF-4AEF-80DF-EA633539A003}"/>
              </a:ext>
            </a:extLst>
          </p:cNvPr>
          <p:cNvSpPr>
            <a:spLocks noGrp="1"/>
          </p:cNvSpPr>
          <p:nvPr>
            <p:ph type="title"/>
          </p:nvPr>
        </p:nvSpPr>
        <p:spPr/>
        <p:txBody>
          <a:bodyPr/>
          <a:lstStyle/>
          <a:p>
            <a:r>
              <a:rPr lang="fr-FR" dirty="0"/>
              <a:t>Trois options</a:t>
            </a:r>
          </a:p>
        </p:txBody>
      </p:sp>
      <p:sp>
        <p:nvSpPr>
          <p:cNvPr id="3" name="Espace réservé du contenu 2">
            <a:extLst>
              <a:ext uri="{FF2B5EF4-FFF2-40B4-BE49-F238E27FC236}">
                <a16:creationId xmlns:a16="http://schemas.microsoft.com/office/drawing/2014/main" id="{4FB4CE54-A91C-4310-9116-6F561DD7921A}"/>
              </a:ext>
            </a:extLst>
          </p:cNvPr>
          <p:cNvSpPr>
            <a:spLocks noGrp="1"/>
          </p:cNvSpPr>
          <p:nvPr>
            <p:ph sz="half" idx="1"/>
          </p:nvPr>
        </p:nvSpPr>
        <p:spPr/>
        <p:txBody>
          <a:bodyPr>
            <a:normAutofit fontScale="92500"/>
          </a:bodyPr>
          <a:lstStyle/>
          <a:p>
            <a:r>
              <a:rPr lang="fr-FR" dirty="0"/>
              <a:t>A/ </a:t>
            </a:r>
            <a:r>
              <a:rPr lang="fr-FR" u="sng" dirty="0"/>
              <a:t>pas de travail en plus </a:t>
            </a:r>
            <a:r>
              <a:rPr lang="fr-FR" dirty="0"/>
              <a:t>: un mode de vie sobre et économe en ressources et en travail</a:t>
            </a:r>
          </a:p>
          <a:p>
            <a:r>
              <a:rPr lang="fr-FR" dirty="0"/>
              <a:t>B/ </a:t>
            </a:r>
            <a:r>
              <a:rPr lang="fr-FR" u="sng" dirty="0"/>
              <a:t>du travail anthropique </a:t>
            </a:r>
            <a:r>
              <a:rPr lang="fr-FR" dirty="0"/>
              <a:t>en plus pour compenser partiellement la diminution </a:t>
            </a:r>
            <a:r>
              <a:rPr lang="fr-FR"/>
              <a:t>des ressources</a:t>
            </a:r>
            <a:endParaRPr lang="fr-FR" dirty="0"/>
          </a:p>
          <a:p>
            <a:r>
              <a:rPr lang="fr-FR" dirty="0"/>
              <a:t>C/ </a:t>
            </a:r>
            <a:r>
              <a:rPr lang="fr-FR" u="sng" dirty="0"/>
              <a:t>une société duale </a:t>
            </a:r>
            <a:r>
              <a:rPr lang="fr-FR" dirty="0"/>
              <a:t>hyper-technologique, certains travaillent beaucoup et d’autres ne travaillent pas du tout.</a:t>
            </a:r>
          </a:p>
          <a:p>
            <a:endParaRPr lang="fr-FR" dirty="0"/>
          </a:p>
        </p:txBody>
      </p:sp>
      <p:sp>
        <p:nvSpPr>
          <p:cNvPr id="4" name="Espace réservé du contenu 3">
            <a:extLst>
              <a:ext uri="{FF2B5EF4-FFF2-40B4-BE49-F238E27FC236}">
                <a16:creationId xmlns:a16="http://schemas.microsoft.com/office/drawing/2014/main" id="{C52987AC-57CD-49AB-808D-2DBBBEB7E964}"/>
              </a:ext>
            </a:extLst>
          </p:cNvPr>
          <p:cNvSpPr>
            <a:spLocks noGrp="1"/>
          </p:cNvSpPr>
          <p:nvPr>
            <p:ph sz="half" idx="2"/>
          </p:nvPr>
        </p:nvSpPr>
        <p:spPr>
          <a:xfrm>
            <a:off x="6686550" y="1543050"/>
            <a:ext cx="5181600" cy="3300412"/>
          </a:xfrm>
          <a:solidFill>
            <a:schemeClr val="accent4">
              <a:lumMod val="40000"/>
              <a:lumOff val="60000"/>
            </a:schemeClr>
          </a:solidFill>
          <a:ln>
            <a:noFill/>
          </a:ln>
        </p:spPr>
        <p:txBody>
          <a:bodyPr>
            <a:normAutofit fontScale="92500"/>
          </a:bodyPr>
          <a:lstStyle/>
          <a:p>
            <a:r>
              <a:rPr lang="fr-FR" i="1" dirty="0"/>
              <a:t>Social</a:t>
            </a:r>
            <a:r>
              <a:rPr lang="fr-FR" dirty="0"/>
              <a:t> : création d’emplois/travail</a:t>
            </a:r>
          </a:p>
          <a:p>
            <a:r>
              <a:rPr lang="fr-FR" i="1" dirty="0"/>
              <a:t>Economique</a:t>
            </a:r>
            <a:r>
              <a:rPr lang="fr-FR" dirty="0"/>
              <a:t> : système plus simple et moins consommateur d’énergie</a:t>
            </a:r>
          </a:p>
          <a:p>
            <a:r>
              <a:rPr lang="fr-FR" i="1" dirty="0"/>
              <a:t>Spirituel</a:t>
            </a:r>
            <a:r>
              <a:rPr lang="fr-FR" dirty="0"/>
              <a:t> : une vie plus simple, moins encombrée</a:t>
            </a:r>
          </a:p>
          <a:p>
            <a:r>
              <a:rPr lang="fr-FR" i="1" dirty="0"/>
              <a:t>Personnel</a:t>
            </a:r>
            <a:r>
              <a:rPr lang="fr-FR" dirty="0"/>
              <a:t> : relation au réel, autonomie, compétences.</a:t>
            </a:r>
          </a:p>
        </p:txBody>
      </p:sp>
      <p:sp>
        <p:nvSpPr>
          <p:cNvPr id="5" name="Accolade fermante 4">
            <a:extLst>
              <a:ext uri="{FF2B5EF4-FFF2-40B4-BE49-F238E27FC236}">
                <a16:creationId xmlns:a16="http://schemas.microsoft.com/office/drawing/2014/main" id="{576998B5-9D65-4663-82B0-96B58ADE09A8}"/>
              </a:ext>
            </a:extLst>
          </p:cNvPr>
          <p:cNvSpPr/>
          <p:nvPr/>
        </p:nvSpPr>
        <p:spPr>
          <a:xfrm>
            <a:off x="6019800" y="2172494"/>
            <a:ext cx="352425" cy="1828800"/>
          </a:xfrm>
          <a:prstGeom prst="rightBrac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396391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Catastrophisme ou scientisme ?</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492294146"/>
              </p:ext>
            </p:extLst>
          </p:nvPr>
        </p:nvGraphicFramePr>
        <p:xfrm>
          <a:off x="1280160" y="1880489"/>
          <a:ext cx="10219944" cy="4206240"/>
        </p:xfrm>
        <a:graphic>
          <a:graphicData uri="http://schemas.openxmlformats.org/drawingml/2006/table">
            <a:tbl>
              <a:tblPr firstRow="1" bandRow="1">
                <a:tableStyleId>{5C22544A-7EE6-4342-B048-85BDC9FD1C3A}</a:tableStyleId>
              </a:tblPr>
              <a:tblGrid>
                <a:gridCol w="2208434">
                  <a:extLst>
                    <a:ext uri="{9D8B030D-6E8A-4147-A177-3AD203B41FA5}">
                      <a16:colId xmlns:a16="http://schemas.microsoft.com/office/drawing/2014/main" val="1280785753"/>
                    </a:ext>
                  </a:extLst>
                </a:gridCol>
                <a:gridCol w="3894082">
                  <a:extLst>
                    <a:ext uri="{9D8B030D-6E8A-4147-A177-3AD203B41FA5}">
                      <a16:colId xmlns:a16="http://schemas.microsoft.com/office/drawing/2014/main" val="2718413780"/>
                    </a:ext>
                  </a:extLst>
                </a:gridCol>
                <a:gridCol w="4117428">
                  <a:extLst>
                    <a:ext uri="{9D8B030D-6E8A-4147-A177-3AD203B41FA5}">
                      <a16:colId xmlns:a16="http://schemas.microsoft.com/office/drawing/2014/main" val="2625382986"/>
                    </a:ext>
                  </a:extLst>
                </a:gridCol>
              </a:tblGrid>
              <a:tr h="518160">
                <a:tc>
                  <a:txBody>
                    <a:bodyPr/>
                    <a:lstStyle/>
                    <a:p>
                      <a:endParaRPr lang="fr-FR" sz="2800" dirty="0"/>
                    </a:p>
                  </a:txBody>
                  <a:tcPr/>
                </a:tc>
                <a:tc>
                  <a:txBody>
                    <a:bodyPr/>
                    <a:lstStyle/>
                    <a:p>
                      <a:pPr algn="ctr"/>
                      <a:r>
                        <a:rPr lang="fr-FR" sz="2800" dirty="0"/>
                        <a:t>Emploi </a:t>
                      </a:r>
                    </a:p>
                  </a:txBody>
                  <a:tcPr/>
                </a:tc>
                <a:tc>
                  <a:txBody>
                    <a:bodyPr/>
                    <a:lstStyle/>
                    <a:p>
                      <a:pPr algn="ctr"/>
                      <a:r>
                        <a:rPr lang="fr-FR" sz="2800" dirty="0"/>
                        <a:t>Climat </a:t>
                      </a:r>
                    </a:p>
                  </a:txBody>
                  <a:tcPr/>
                </a:tc>
                <a:extLst>
                  <a:ext uri="{0D108BD9-81ED-4DB2-BD59-A6C34878D82A}">
                    <a16:rowId xmlns:a16="http://schemas.microsoft.com/office/drawing/2014/main" val="1239513615"/>
                  </a:ext>
                </a:extLst>
              </a:tr>
              <a:tr h="1371600">
                <a:tc>
                  <a:txBody>
                    <a:bodyPr/>
                    <a:lstStyle/>
                    <a:p>
                      <a:r>
                        <a:rPr lang="fr-FR" sz="2800" dirty="0"/>
                        <a:t>Scientisme </a:t>
                      </a:r>
                    </a:p>
                  </a:txBody>
                  <a:tcPr/>
                </a:tc>
                <a:tc>
                  <a:txBody>
                    <a:bodyPr/>
                    <a:lstStyle/>
                    <a:p>
                      <a:r>
                        <a:rPr lang="fr-FR" sz="2800" dirty="0"/>
                        <a:t>Les</a:t>
                      </a:r>
                      <a:r>
                        <a:rPr lang="fr-FR" sz="2800" baseline="0" dirty="0"/>
                        <a:t> robots vont nous permettre de vivre sans travailler</a:t>
                      </a:r>
                      <a:endParaRPr lang="fr-FR" sz="2800" dirty="0"/>
                    </a:p>
                  </a:txBody>
                  <a:tcPr/>
                </a:tc>
                <a:tc>
                  <a:txBody>
                    <a:bodyPr/>
                    <a:lstStyle/>
                    <a:p>
                      <a:r>
                        <a:rPr lang="fr-FR" sz="2800" dirty="0"/>
                        <a:t>L’innovation technique va nous sauver</a:t>
                      </a:r>
                    </a:p>
                  </a:txBody>
                  <a:tcPr/>
                </a:tc>
                <a:extLst>
                  <a:ext uri="{0D108BD9-81ED-4DB2-BD59-A6C34878D82A}">
                    <a16:rowId xmlns:a16="http://schemas.microsoft.com/office/drawing/2014/main" val="3281870375"/>
                  </a:ext>
                </a:extLst>
              </a:tr>
              <a:tr h="1371600">
                <a:tc>
                  <a:txBody>
                    <a:bodyPr/>
                    <a:lstStyle/>
                    <a:p>
                      <a:r>
                        <a:rPr lang="fr-FR" sz="2800" dirty="0"/>
                        <a:t>Catastrophisme</a:t>
                      </a:r>
                    </a:p>
                  </a:txBody>
                  <a:tcPr/>
                </a:tc>
                <a:tc>
                  <a:txBody>
                    <a:bodyPr/>
                    <a:lstStyle/>
                    <a:p>
                      <a:r>
                        <a:rPr lang="fr-FR" sz="2800" dirty="0"/>
                        <a:t>Les</a:t>
                      </a:r>
                      <a:r>
                        <a:rPr lang="fr-FR" sz="2800" baseline="0" dirty="0"/>
                        <a:t> robots vont prendre la place des hommes</a:t>
                      </a:r>
                      <a:endParaRPr lang="fr-FR" sz="2800" dirty="0"/>
                    </a:p>
                  </a:txBody>
                  <a:tcPr/>
                </a:tc>
                <a:tc>
                  <a:txBody>
                    <a:bodyPr/>
                    <a:lstStyle/>
                    <a:p>
                      <a:r>
                        <a:rPr lang="fr-FR" sz="2800" dirty="0"/>
                        <a:t>La biosphère va s’effondrer</a:t>
                      </a:r>
                    </a:p>
                  </a:txBody>
                  <a:tcPr/>
                </a:tc>
                <a:extLst>
                  <a:ext uri="{0D108BD9-81ED-4DB2-BD59-A6C34878D82A}">
                    <a16:rowId xmlns:a16="http://schemas.microsoft.com/office/drawing/2014/main" val="3443951263"/>
                  </a:ext>
                </a:extLst>
              </a:tr>
              <a:tr h="944880">
                <a:tc>
                  <a:txBody>
                    <a:bodyPr/>
                    <a:lstStyle/>
                    <a:p>
                      <a:r>
                        <a:rPr lang="fr-FR" sz="2800" dirty="0"/>
                        <a:t>Humanisme </a:t>
                      </a:r>
                    </a:p>
                  </a:txBody>
                  <a:tcPr>
                    <a:solidFill>
                      <a:schemeClr val="accent4">
                        <a:lumMod val="60000"/>
                        <a:lumOff val="40000"/>
                      </a:schemeClr>
                    </a:solidFill>
                  </a:tcPr>
                </a:tc>
                <a:tc>
                  <a:txBody>
                    <a:bodyPr/>
                    <a:lstStyle/>
                    <a:p>
                      <a:r>
                        <a:rPr lang="fr-FR" sz="2800" dirty="0"/>
                        <a:t>L’homme se construit par son travail</a:t>
                      </a:r>
                    </a:p>
                  </a:txBody>
                  <a:tcPr>
                    <a:solidFill>
                      <a:schemeClr val="accent4">
                        <a:lumMod val="60000"/>
                        <a:lumOff val="40000"/>
                      </a:schemeClr>
                    </a:solidFill>
                  </a:tcPr>
                </a:tc>
                <a:tc>
                  <a:txBody>
                    <a:bodyPr/>
                    <a:lstStyle/>
                    <a:p>
                      <a:r>
                        <a:rPr lang="fr-FR" sz="2800" dirty="0"/>
                        <a:t>Une vie sobre protège le climat</a:t>
                      </a:r>
                      <a:r>
                        <a:rPr lang="fr-FR" sz="2800" baseline="0" dirty="0"/>
                        <a:t> et la biosphère</a:t>
                      </a:r>
                      <a:endParaRPr lang="fr-FR" sz="2800" dirty="0"/>
                    </a:p>
                  </a:txBody>
                  <a:tcPr>
                    <a:solidFill>
                      <a:schemeClr val="accent4">
                        <a:lumMod val="60000"/>
                        <a:lumOff val="40000"/>
                      </a:schemeClr>
                    </a:solidFill>
                  </a:tcPr>
                </a:tc>
                <a:extLst>
                  <a:ext uri="{0D108BD9-81ED-4DB2-BD59-A6C34878D82A}">
                    <a16:rowId xmlns:a16="http://schemas.microsoft.com/office/drawing/2014/main" val="942168033"/>
                  </a:ext>
                </a:extLst>
              </a:tr>
            </a:tbl>
          </a:graphicData>
        </a:graphic>
      </p:graphicFrame>
    </p:spTree>
    <p:extLst>
      <p:ext uri="{BB962C8B-B14F-4D97-AF65-F5344CB8AC3E}">
        <p14:creationId xmlns:p14="http://schemas.microsoft.com/office/powerpoint/2010/main" val="3368140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6C452B-ECF1-474D-A9F5-677458AEF0ED}"/>
              </a:ext>
            </a:extLst>
          </p:cNvPr>
          <p:cNvSpPr>
            <a:spLocks noGrp="1"/>
          </p:cNvSpPr>
          <p:nvPr>
            <p:ph type="title"/>
          </p:nvPr>
        </p:nvSpPr>
        <p:spPr>
          <a:xfrm>
            <a:off x="838200" y="1242949"/>
            <a:ext cx="10515600" cy="1325563"/>
          </a:xfrm>
        </p:spPr>
        <p:txBody>
          <a:bodyPr/>
          <a:lstStyle/>
          <a:p>
            <a:pPr algn="ctr"/>
            <a:r>
              <a:rPr lang="fr-FR" dirty="0"/>
              <a:t>La situation est grave </a:t>
            </a:r>
            <a:br>
              <a:rPr lang="fr-FR" dirty="0"/>
            </a:br>
            <a:r>
              <a:rPr lang="fr-FR" dirty="0"/>
              <a:t>mais pas désespérée</a:t>
            </a:r>
          </a:p>
        </p:txBody>
      </p:sp>
      <p:sp>
        <p:nvSpPr>
          <p:cNvPr id="5" name="Titre 1">
            <a:extLst>
              <a:ext uri="{FF2B5EF4-FFF2-40B4-BE49-F238E27FC236}">
                <a16:creationId xmlns:a16="http://schemas.microsoft.com/office/drawing/2014/main" id="{1FA5419D-7736-427C-9CD2-2DA65D21DE8B}"/>
              </a:ext>
            </a:extLst>
          </p:cNvPr>
          <p:cNvSpPr txBox="1">
            <a:spLocks/>
          </p:cNvSpPr>
          <p:nvPr/>
        </p:nvSpPr>
        <p:spPr>
          <a:xfrm>
            <a:off x="838200" y="34290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dirty="0"/>
              <a:t>La situation est désespérée </a:t>
            </a:r>
          </a:p>
          <a:p>
            <a:pPr algn="ctr"/>
            <a:r>
              <a:rPr lang="fr-FR" i="1" dirty="0"/>
              <a:t>mais ce n’est pas grave</a:t>
            </a:r>
          </a:p>
        </p:txBody>
      </p:sp>
    </p:spTree>
    <p:extLst>
      <p:ext uri="{BB962C8B-B14F-4D97-AF65-F5344CB8AC3E}">
        <p14:creationId xmlns:p14="http://schemas.microsoft.com/office/powerpoint/2010/main" val="2094301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362200" y="134911"/>
            <a:ext cx="7277100" cy="523220"/>
          </a:xfrm>
          <a:prstGeom prst="rect">
            <a:avLst/>
          </a:prstGeom>
          <a:noFill/>
        </p:spPr>
        <p:txBody>
          <a:bodyPr wrap="square" rtlCol="0">
            <a:spAutoFit/>
          </a:bodyPr>
          <a:lstStyle/>
          <a:p>
            <a:r>
              <a:rPr lang="fr-FR" sz="2800" dirty="0"/>
              <a:t>Il y a tant de choses que l’on peut faire ! (180)</a:t>
            </a:r>
          </a:p>
        </p:txBody>
      </p:sp>
      <p:graphicFrame>
        <p:nvGraphicFramePr>
          <p:cNvPr id="3" name="Tableau 2"/>
          <p:cNvGraphicFramePr>
            <a:graphicFrameLocks noGrp="1"/>
          </p:cNvGraphicFramePr>
          <p:nvPr>
            <p:extLst/>
          </p:nvPr>
        </p:nvGraphicFramePr>
        <p:xfrm>
          <a:off x="665020" y="891213"/>
          <a:ext cx="9612321" cy="4690213"/>
        </p:xfrm>
        <a:graphic>
          <a:graphicData uri="http://schemas.openxmlformats.org/drawingml/2006/table">
            <a:tbl>
              <a:tblPr firstRow="1" bandRow="1">
                <a:tableStyleId>{5C22544A-7EE6-4342-B048-85BDC9FD1C3A}</a:tableStyleId>
              </a:tblPr>
              <a:tblGrid>
                <a:gridCol w="2170754">
                  <a:extLst>
                    <a:ext uri="{9D8B030D-6E8A-4147-A177-3AD203B41FA5}">
                      <a16:colId xmlns:a16="http://schemas.microsoft.com/office/drawing/2014/main" val="20000"/>
                    </a:ext>
                  </a:extLst>
                </a:gridCol>
                <a:gridCol w="1967560">
                  <a:extLst>
                    <a:ext uri="{9D8B030D-6E8A-4147-A177-3AD203B41FA5}">
                      <a16:colId xmlns:a16="http://schemas.microsoft.com/office/drawing/2014/main" val="20001"/>
                    </a:ext>
                  </a:extLst>
                </a:gridCol>
                <a:gridCol w="2208765">
                  <a:extLst>
                    <a:ext uri="{9D8B030D-6E8A-4147-A177-3AD203B41FA5}">
                      <a16:colId xmlns:a16="http://schemas.microsoft.com/office/drawing/2014/main" val="20002"/>
                    </a:ext>
                  </a:extLst>
                </a:gridCol>
                <a:gridCol w="3265242">
                  <a:extLst>
                    <a:ext uri="{9D8B030D-6E8A-4147-A177-3AD203B41FA5}">
                      <a16:colId xmlns:a16="http://schemas.microsoft.com/office/drawing/2014/main" val="20003"/>
                    </a:ext>
                  </a:extLst>
                </a:gridCol>
              </a:tblGrid>
              <a:tr h="370840">
                <a:tc>
                  <a:txBody>
                    <a:bodyPr/>
                    <a:lstStyle/>
                    <a:p>
                      <a:endParaRPr lang="fr-FR" dirty="0"/>
                    </a:p>
                  </a:txBody>
                  <a:tcPr/>
                </a:tc>
                <a:tc>
                  <a:txBody>
                    <a:bodyPr/>
                    <a:lstStyle/>
                    <a:p>
                      <a:pPr algn="ctr"/>
                      <a:r>
                        <a:rPr lang="fr-FR" sz="2800" dirty="0" err="1"/>
                        <a:t>Personnel-lement</a:t>
                      </a:r>
                      <a:r>
                        <a:rPr lang="fr-FR" sz="2800" baseline="0" dirty="0"/>
                        <a:t> </a:t>
                      </a:r>
                      <a:endParaRPr lang="fr-FR" sz="2800" dirty="0"/>
                    </a:p>
                  </a:txBody>
                  <a:tcPr/>
                </a:tc>
                <a:tc>
                  <a:txBody>
                    <a:bodyPr/>
                    <a:lstStyle/>
                    <a:p>
                      <a:pPr algn="ctr"/>
                      <a:r>
                        <a:rPr lang="fr-FR" sz="2800" dirty="0" err="1"/>
                        <a:t>Collective-ment</a:t>
                      </a:r>
                      <a:r>
                        <a:rPr lang="fr-FR" sz="2400" dirty="0"/>
                        <a:t> </a:t>
                      </a:r>
                    </a:p>
                  </a:txBody>
                  <a:tcPr/>
                </a:tc>
                <a:tc>
                  <a:txBody>
                    <a:bodyPr/>
                    <a:lstStyle/>
                    <a:p>
                      <a:pPr algn="ctr"/>
                      <a:r>
                        <a:rPr lang="fr-FR" sz="2800" dirty="0"/>
                        <a:t>Politiquement </a:t>
                      </a:r>
                    </a:p>
                  </a:txBody>
                  <a:tcPr/>
                </a:tc>
                <a:extLst>
                  <a:ext uri="{0D108BD9-81ED-4DB2-BD59-A6C34878D82A}">
                    <a16:rowId xmlns:a16="http://schemas.microsoft.com/office/drawing/2014/main" val="10000"/>
                  </a:ext>
                </a:extLst>
              </a:tr>
              <a:tr h="691954">
                <a:tc>
                  <a:txBody>
                    <a:bodyPr/>
                    <a:lstStyle/>
                    <a:p>
                      <a:pPr marL="0" algn="l" defTabSz="914400" rtl="0" eaLnBrk="1" latinLnBrk="0" hangingPunct="1"/>
                      <a:r>
                        <a:rPr lang="fr-FR" sz="2800" kern="1200" dirty="0">
                          <a:solidFill>
                            <a:schemeClr val="dk1"/>
                          </a:solidFill>
                          <a:latin typeface="+mn-lt"/>
                          <a:ea typeface="+mn-ea"/>
                          <a:cs typeface="+mn-cs"/>
                        </a:rPr>
                        <a:t>Alimentation </a:t>
                      </a:r>
                    </a:p>
                  </a:txBody>
                  <a:tcPr/>
                </a:tc>
                <a:tc>
                  <a:txBody>
                    <a:bodyPr/>
                    <a:lstStyle/>
                    <a:p>
                      <a:endParaRPr lang="fr-FR" sz="1200" dirty="0"/>
                    </a:p>
                  </a:txBody>
                  <a:tcPr/>
                </a:tc>
                <a:tc>
                  <a:txBody>
                    <a:bodyPr/>
                    <a:lstStyle/>
                    <a:p>
                      <a:endParaRPr lang="fr-FR" sz="1200" dirty="0"/>
                    </a:p>
                  </a:txBody>
                  <a:tcPr/>
                </a:tc>
                <a:tc>
                  <a:txBody>
                    <a:bodyPr/>
                    <a:lstStyle/>
                    <a:p>
                      <a:endParaRPr lang="fr-FR" sz="1200" dirty="0"/>
                    </a:p>
                  </a:txBody>
                  <a:tcPr/>
                </a:tc>
                <a:extLst>
                  <a:ext uri="{0D108BD9-81ED-4DB2-BD59-A6C34878D82A}">
                    <a16:rowId xmlns:a16="http://schemas.microsoft.com/office/drawing/2014/main" val="10001"/>
                  </a:ext>
                </a:extLst>
              </a:tr>
              <a:tr h="735106">
                <a:tc>
                  <a:txBody>
                    <a:bodyPr/>
                    <a:lstStyle/>
                    <a:p>
                      <a:r>
                        <a:rPr lang="fr-FR" sz="3200" dirty="0"/>
                        <a:t>Biens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2"/>
                  </a:ext>
                </a:extLst>
              </a:tr>
              <a:tr h="950137">
                <a:tc>
                  <a:txBody>
                    <a:bodyPr/>
                    <a:lstStyle/>
                    <a:p>
                      <a:r>
                        <a:rPr lang="fr-FR" sz="3200" dirty="0"/>
                        <a:t>Logement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3"/>
                  </a:ext>
                </a:extLst>
              </a:tr>
              <a:tr h="789016">
                <a:tc>
                  <a:txBody>
                    <a:bodyPr/>
                    <a:lstStyle/>
                    <a:p>
                      <a:r>
                        <a:rPr lang="fr-FR" sz="3200" dirty="0"/>
                        <a:t>Transports</a:t>
                      </a:r>
                      <a:r>
                        <a:rPr lang="fr-FR" sz="3200" baseline="0" dirty="0"/>
                        <a:t> </a:t>
                      </a:r>
                      <a:endParaRPr lang="fr-FR" sz="3200" dirty="0"/>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4"/>
                  </a:ext>
                </a:extLst>
              </a:tr>
              <a:tr h="370840">
                <a:tc>
                  <a:txBody>
                    <a:bodyPr/>
                    <a:lstStyle/>
                    <a:p>
                      <a:r>
                        <a:rPr lang="fr-FR" sz="3200" dirty="0"/>
                        <a:t>Services</a:t>
                      </a:r>
                      <a:r>
                        <a:rPr lang="fr-FR" sz="3200" baseline="0" dirty="0"/>
                        <a:t> </a:t>
                      </a:r>
                    </a:p>
                  </a:txBody>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5"/>
                  </a:ext>
                </a:extLst>
              </a:tr>
            </a:tbl>
          </a:graphicData>
        </a:graphic>
      </p:graphicFrame>
      <p:sp>
        <p:nvSpPr>
          <p:cNvPr id="4" name="ZoneTexte 3"/>
          <p:cNvSpPr txBox="1"/>
          <p:nvPr/>
        </p:nvSpPr>
        <p:spPr>
          <a:xfrm>
            <a:off x="10611497" y="891212"/>
            <a:ext cx="534368" cy="5177894"/>
          </a:xfrm>
          <a:prstGeom prst="rect">
            <a:avLst/>
          </a:prstGeom>
          <a:solidFill>
            <a:schemeClr val="accent4">
              <a:lumMod val="60000"/>
              <a:lumOff val="40000"/>
            </a:schemeClr>
          </a:solidFill>
          <a:ln>
            <a:noFill/>
          </a:ln>
        </p:spPr>
        <p:txBody>
          <a:bodyPr vert="vert" wrap="square" lIns="72000" rtlCol="0" anchor="ctr" anchorCtr="0">
            <a:spAutoFit/>
          </a:bodyPr>
          <a:lstStyle/>
          <a:p>
            <a:pPr algn="ctr"/>
            <a:r>
              <a:rPr lang="fr-FR" sz="2400" dirty="0">
                <a:solidFill>
                  <a:schemeClr val="accent1">
                    <a:lumMod val="50000"/>
                  </a:schemeClr>
                </a:solidFill>
              </a:rPr>
              <a:t>Ralentir</a:t>
            </a:r>
          </a:p>
        </p:txBody>
      </p:sp>
      <p:sp>
        <p:nvSpPr>
          <p:cNvPr id="5" name="ZoneTexte 4"/>
          <p:cNvSpPr txBox="1"/>
          <p:nvPr/>
        </p:nvSpPr>
        <p:spPr>
          <a:xfrm>
            <a:off x="618978" y="5922498"/>
            <a:ext cx="10526887" cy="369332"/>
          </a:xfrm>
          <a:prstGeom prst="rect">
            <a:avLst/>
          </a:prstGeom>
          <a:solidFill>
            <a:schemeClr val="accent4">
              <a:lumMod val="60000"/>
              <a:lumOff val="40000"/>
            </a:schemeClr>
          </a:solidFill>
        </p:spPr>
        <p:txBody>
          <a:bodyPr wrap="square" rtlCol="0">
            <a:spAutoFit/>
          </a:bodyPr>
          <a:lstStyle/>
          <a:p>
            <a:pPr algn="ctr"/>
            <a:r>
              <a:rPr lang="fr-FR" dirty="0"/>
              <a:t>Dialoguer, Agir pour changer</a:t>
            </a:r>
          </a:p>
        </p:txBody>
      </p:sp>
    </p:spTree>
    <p:extLst>
      <p:ext uri="{BB962C8B-B14F-4D97-AF65-F5344CB8AC3E}">
        <p14:creationId xmlns:p14="http://schemas.microsoft.com/office/powerpoint/2010/main" val="4288412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362200" y="134911"/>
            <a:ext cx="7277100" cy="523220"/>
          </a:xfrm>
          <a:prstGeom prst="rect">
            <a:avLst/>
          </a:prstGeom>
          <a:noFill/>
        </p:spPr>
        <p:txBody>
          <a:bodyPr wrap="square" rtlCol="0">
            <a:spAutoFit/>
          </a:bodyPr>
          <a:lstStyle/>
          <a:p>
            <a:r>
              <a:rPr lang="fr-FR" sz="2800" dirty="0"/>
              <a:t>Il y a tant de choses que l’on peut faire ! (LS 180)</a:t>
            </a:r>
          </a:p>
        </p:txBody>
      </p:sp>
      <p:graphicFrame>
        <p:nvGraphicFramePr>
          <p:cNvPr id="3" name="Tableau 2"/>
          <p:cNvGraphicFramePr>
            <a:graphicFrameLocks noGrp="1"/>
          </p:cNvGraphicFramePr>
          <p:nvPr>
            <p:extLst/>
          </p:nvPr>
        </p:nvGraphicFramePr>
        <p:xfrm>
          <a:off x="526225" y="891213"/>
          <a:ext cx="10949049" cy="5221596"/>
        </p:xfrm>
        <a:graphic>
          <a:graphicData uri="http://schemas.openxmlformats.org/drawingml/2006/table">
            <a:tbl>
              <a:tblPr firstRow="1" bandRow="1">
                <a:tableStyleId>{5C22544A-7EE6-4342-B048-85BDC9FD1C3A}</a:tableStyleId>
              </a:tblPr>
              <a:tblGrid>
                <a:gridCol w="2407475">
                  <a:extLst>
                    <a:ext uri="{9D8B030D-6E8A-4147-A177-3AD203B41FA5}">
                      <a16:colId xmlns:a16="http://schemas.microsoft.com/office/drawing/2014/main" val="20000"/>
                    </a:ext>
                  </a:extLst>
                </a:gridCol>
                <a:gridCol w="2343150">
                  <a:extLst>
                    <a:ext uri="{9D8B030D-6E8A-4147-A177-3AD203B41FA5}">
                      <a16:colId xmlns:a16="http://schemas.microsoft.com/office/drawing/2014/main" val="20001"/>
                    </a:ext>
                  </a:extLst>
                </a:gridCol>
                <a:gridCol w="2939462">
                  <a:extLst>
                    <a:ext uri="{9D8B030D-6E8A-4147-A177-3AD203B41FA5}">
                      <a16:colId xmlns:a16="http://schemas.microsoft.com/office/drawing/2014/main" val="20002"/>
                    </a:ext>
                  </a:extLst>
                </a:gridCol>
                <a:gridCol w="3258962">
                  <a:extLst>
                    <a:ext uri="{9D8B030D-6E8A-4147-A177-3AD203B41FA5}">
                      <a16:colId xmlns:a16="http://schemas.microsoft.com/office/drawing/2014/main" val="20003"/>
                    </a:ext>
                  </a:extLst>
                </a:gridCol>
              </a:tblGrid>
              <a:tr h="944880">
                <a:tc>
                  <a:txBody>
                    <a:bodyPr/>
                    <a:lstStyle/>
                    <a:p>
                      <a:endParaRPr lang="fr-FR" dirty="0"/>
                    </a:p>
                  </a:txBody>
                  <a:tcPr/>
                </a:tc>
                <a:tc>
                  <a:txBody>
                    <a:bodyPr/>
                    <a:lstStyle/>
                    <a:p>
                      <a:pPr algn="ctr"/>
                      <a:r>
                        <a:rPr lang="fr-FR" sz="2800" dirty="0" err="1"/>
                        <a:t>Personnelle-ment</a:t>
                      </a:r>
                      <a:r>
                        <a:rPr lang="fr-FR" sz="2800" baseline="0" dirty="0"/>
                        <a:t> </a:t>
                      </a:r>
                      <a:endParaRPr lang="fr-FR" sz="2800" dirty="0"/>
                    </a:p>
                  </a:txBody>
                  <a:tcPr/>
                </a:tc>
                <a:tc>
                  <a:txBody>
                    <a:bodyPr/>
                    <a:lstStyle/>
                    <a:p>
                      <a:pPr algn="ctr"/>
                      <a:r>
                        <a:rPr lang="fr-FR" sz="2800" dirty="0"/>
                        <a:t>Collectivement </a:t>
                      </a:r>
                    </a:p>
                  </a:txBody>
                  <a:tcPr/>
                </a:tc>
                <a:tc>
                  <a:txBody>
                    <a:bodyPr/>
                    <a:lstStyle/>
                    <a:p>
                      <a:pPr algn="ctr"/>
                      <a:r>
                        <a:rPr lang="fr-FR" sz="2800" dirty="0"/>
                        <a:t>Politiquement </a:t>
                      </a:r>
                    </a:p>
                  </a:txBody>
                  <a:tcPr/>
                </a:tc>
                <a:extLst>
                  <a:ext uri="{0D108BD9-81ED-4DB2-BD59-A6C34878D82A}">
                    <a16:rowId xmlns:a16="http://schemas.microsoft.com/office/drawing/2014/main" val="10000"/>
                  </a:ext>
                </a:extLst>
              </a:tr>
              <a:tr h="735657">
                <a:tc>
                  <a:txBody>
                    <a:bodyPr/>
                    <a:lstStyle/>
                    <a:p>
                      <a:pPr marL="0" algn="l" defTabSz="914400" rtl="0" eaLnBrk="1" latinLnBrk="0" hangingPunct="1"/>
                      <a:r>
                        <a:rPr lang="fr-FR" sz="3200" kern="1200" dirty="0">
                          <a:solidFill>
                            <a:schemeClr val="dk1"/>
                          </a:solidFill>
                          <a:latin typeface="+mn-lt"/>
                          <a:ea typeface="+mn-ea"/>
                          <a:cs typeface="+mn-cs"/>
                        </a:rPr>
                        <a:t>Alimentation </a:t>
                      </a:r>
                    </a:p>
                  </a:txBody>
                  <a:tcPr/>
                </a:tc>
                <a:tc>
                  <a:txBody>
                    <a:bodyPr/>
                    <a:lstStyle/>
                    <a:p>
                      <a:endParaRPr lang="fr-FR" sz="1200" dirty="0"/>
                    </a:p>
                  </a:txBody>
                  <a:tcPr/>
                </a:tc>
                <a:tc>
                  <a:txBody>
                    <a:bodyPr/>
                    <a:lstStyle/>
                    <a:p>
                      <a:endParaRPr lang="fr-FR" sz="1200" dirty="0"/>
                    </a:p>
                  </a:txBody>
                  <a:tcPr/>
                </a:tc>
                <a:tc>
                  <a:txBody>
                    <a:bodyPr/>
                    <a:lstStyle/>
                    <a:p>
                      <a:endParaRPr lang="fr-FR" sz="1200" dirty="0"/>
                    </a:p>
                  </a:txBody>
                  <a:tcPr/>
                </a:tc>
                <a:extLst>
                  <a:ext uri="{0D108BD9-81ED-4DB2-BD59-A6C34878D82A}">
                    <a16:rowId xmlns:a16="http://schemas.microsoft.com/office/drawing/2014/main" val="10001"/>
                  </a:ext>
                </a:extLst>
              </a:tr>
              <a:tr h="735106">
                <a:tc>
                  <a:txBody>
                    <a:bodyPr/>
                    <a:lstStyle/>
                    <a:p>
                      <a:r>
                        <a:rPr lang="fr-FR" sz="3200" dirty="0"/>
                        <a:t>Biens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2400" dirty="0">
                          <a:effectLst/>
                          <a:latin typeface="Book Antiqua" panose="02040602050305030304" pitchFamily="18" charset="0"/>
                          <a:ea typeface="Calibri" panose="020F0502020204030204" pitchFamily="34" charset="0"/>
                          <a:cs typeface="Times New Roman" panose="02020603050405020304" pitchFamily="18" charset="0"/>
                        </a:rPr>
                        <a:t>Loi sur l’obsolescence</a:t>
                      </a:r>
                    </a:p>
                  </a:txBody>
                  <a:tcPr marL="68580" marR="68580" marT="9525" marB="0"/>
                </a:tc>
                <a:extLst>
                  <a:ext uri="{0D108BD9-81ED-4DB2-BD59-A6C34878D82A}">
                    <a16:rowId xmlns:a16="http://schemas.microsoft.com/office/drawing/2014/main" val="10002"/>
                  </a:ext>
                </a:extLst>
              </a:tr>
              <a:tr h="950137">
                <a:tc>
                  <a:txBody>
                    <a:bodyPr/>
                    <a:lstStyle/>
                    <a:p>
                      <a:r>
                        <a:rPr lang="fr-FR" sz="3200" dirty="0"/>
                        <a:t>Logement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92D050"/>
                    </a:solidFill>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3"/>
                  </a:ext>
                </a:extLst>
              </a:tr>
              <a:tr h="789016">
                <a:tc>
                  <a:txBody>
                    <a:bodyPr/>
                    <a:lstStyle/>
                    <a:p>
                      <a:r>
                        <a:rPr lang="fr-FR" sz="3200" dirty="0"/>
                        <a:t>Transports</a:t>
                      </a:r>
                      <a:r>
                        <a:rPr lang="fr-FR" sz="3200" baseline="0" dirty="0"/>
                        <a:t> </a:t>
                      </a:r>
                      <a:endParaRPr lang="fr-FR" sz="3200" dirty="0"/>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40000"/>
                        <a:lumOff val="60000"/>
                      </a:schemeClr>
                    </a:solidFill>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fr-FR" sz="3200" b="1" dirty="0">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9525" marB="0"/>
                </a:tc>
                <a:extLst>
                  <a:ext uri="{0D108BD9-81ED-4DB2-BD59-A6C34878D82A}">
                    <a16:rowId xmlns:a16="http://schemas.microsoft.com/office/drawing/2014/main" val="10004"/>
                  </a:ext>
                </a:extLst>
              </a:tr>
              <a:tr h="1066800">
                <a:tc>
                  <a:txBody>
                    <a:bodyPr/>
                    <a:lstStyle/>
                    <a:p>
                      <a:r>
                        <a:rPr lang="fr-FR" sz="3200" dirty="0"/>
                        <a:t>Services</a:t>
                      </a:r>
                      <a:r>
                        <a:rPr lang="fr-FR" sz="3200" baseline="0" dirty="0"/>
                        <a:t> </a:t>
                      </a:r>
                    </a:p>
                    <a:p>
                      <a:endParaRPr lang="fr-FR" sz="3200" dirty="0"/>
                    </a:p>
                  </a:txBody>
                  <a:tcPr/>
                </a:tc>
                <a:tc>
                  <a:txBody>
                    <a:bodyPr/>
                    <a:lstStyle/>
                    <a:p>
                      <a:pPr algn="ctr">
                        <a:lnSpc>
                          <a:spcPct val="107000"/>
                        </a:lnSpc>
                        <a:spcAft>
                          <a:spcPts val="0"/>
                        </a:spcAft>
                      </a:pPr>
                      <a:r>
                        <a:rPr lang="fr-FR" sz="32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Banque éthique</a:t>
                      </a:r>
                    </a:p>
                  </a:txBody>
                  <a:tcPr marL="68580" marR="68580" marT="9525" marB="0"/>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00B0F0"/>
                    </a:solidFill>
                  </a:tcPr>
                </a:tc>
                <a:extLst>
                  <a:ext uri="{0D108BD9-81ED-4DB2-BD59-A6C34878D82A}">
                    <a16:rowId xmlns:a16="http://schemas.microsoft.com/office/drawing/2014/main" val="10005"/>
                  </a:ext>
                </a:extLst>
              </a:tr>
            </a:tbl>
          </a:graphicData>
        </a:graphic>
      </p:graphicFrame>
      <p:pic>
        <p:nvPicPr>
          <p:cNvPr id="5" name="Image 4"/>
          <p:cNvPicPr>
            <a:picLocks noChangeAspect="1"/>
          </p:cNvPicPr>
          <p:nvPr/>
        </p:nvPicPr>
        <p:blipFill rotWithShape="1">
          <a:blip r:embed="rId3"/>
          <a:srcRect r="48667"/>
          <a:stretch/>
        </p:blipFill>
        <p:spPr>
          <a:xfrm>
            <a:off x="3343084" y="2474395"/>
            <a:ext cx="1728532" cy="821286"/>
          </a:xfrm>
          <a:prstGeom prst="rect">
            <a:avLst/>
          </a:prstGeom>
        </p:spPr>
      </p:pic>
      <p:pic>
        <p:nvPicPr>
          <p:cNvPr id="6" name="Image 5" descr="temperature ambiante: Closeup of a womans hand setting the room temperature By Thermostat - - GREEN POWER energy SAVING concept"/>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56418" y="3310500"/>
            <a:ext cx="1602992" cy="973600"/>
          </a:xfrm>
          <a:prstGeom prst="rect">
            <a:avLst/>
          </a:prstGeom>
          <a:noFill/>
          <a:ln>
            <a:noFill/>
          </a:ln>
        </p:spPr>
      </p:pic>
      <p:pic>
        <p:nvPicPr>
          <p:cNvPr id="8" name="Image 7"/>
          <p:cNvPicPr>
            <a:picLocks noChangeAspect="1"/>
          </p:cNvPicPr>
          <p:nvPr/>
        </p:nvPicPr>
        <p:blipFill rotWithShape="1">
          <a:blip r:embed="rId5"/>
          <a:srcRect t="75833"/>
          <a:stretch/>
        </p:blipFill>
        <p:spPr>
          <a:xfrm>
            <a:off x="5393562" y="2559308"/>
            <a:ext cx="2898128" cy="727629"/>
          </a:xfrm>
          <a:prstGeom prst="rect">
            <a:avLst/>
          </a:prstGeom>
        </p:spPr>
      </p:pic>
      <p:pic>
        <p:nvPicPr>
          <p:cNvPr id="9" name="Image 8" descr="covoiturage: concept de partage de voitures. Partage de l'économie et collaborative vecteur de consommation Illustration. Mains tenant véhicule casse-tête. Illustration"/>
          <p:cNvPicPr/>
          <p:nvPr/>
        </p:nvPicPr>
        <p:blipFill rotWithShape="1">
          <a:blip r:embed="rId6" cstate="print">
            <a:extLst>
              <a:ext uri="{28A0092B-C50C-407E-A947-70E740481C1C}">
                <a14:useLocalDpi xmlns:a14="http://schemas.microsoft.com/office/drawing/2010/main" val="0"/>
              </a:ext>
            </a:extLst>
          </a:blip>
          <a:srcRect l="20274" t="25441" r="20641" b="13443"/>
          <a:stretch/>
        </p:blipFill>
        <p:spPr bwMode="auto">
          <a:xfrm>
            <a:off x="6457950" y="4209864"/>
            <a:ext cx="971550" cy="921543"/>
          </a:xfrm>
          <a:prstGeom prst="rect">
            <a:avLst/>
          </a:prstGeom>
          <a:noFill/>
          <a:ln>
            <a:noFill/>
          </a:ln>
          <a:extLst>
            <a:ext uri="{53640926-AAD7-44D8-BBD7-CCE9431645EC}">
              <a14:shadowObscured xmlns:a14="http://schemas.microsoft.com/office/drawing/2010/main"/>
            </a:ext>
          </a:extLst>
        </p:spPr>
      </p:pic>
      <p:pic>
        <p:nvPicPr>
          <p:cNvPr id="10" name="Image 9" descr="http://cliparts.tout-images.com/vehicules/velos/033.gif"/>
          <p:cNvPicPr/>
          <p:nvPr/>
        </p:nvPicPr>
        <p:blipFill>
          <a:blip r:embed="rId7">
            <a:extLst>
              <a:ext uri="{28A0092B-C50C-407E-A947-70E740481C1C}">
                <a14:useLocalDpi xmlns:a14="http://schemas.microsoft.com/office/drawing/2010/main" val="0"/>
              </a:ext>
            </a:extLst>
          </a:blip>
          <a:srcRect/>
          <a:stretch>
            <a:fillRect/>
          </a:stretch>
        </p:blipFill>
        <p:spPr bwMode="auto">
          <a:xfrm>
            <a:off x="3733800" y="4209864"/>
            <a:ext cx="1407172" cy="940407"/>
          </a:xfrm>
          <a:prstGeom prst="rect">
            <a:avLst/>
          </a:prstGeom>
          <a:noFill/>
          <a:ln>
            <a:noFill/>
          </a:ln>
        </p:spPr>
      </p:pic>
      <p:pic>
        <p:nvPicPr>
          <p:cNvPr id="11" name="Image 10"/>
          <p:cNvPicPr>
            <a:picLocks noChangeAspect="1"/>
          </p:cNvPicPr>
          <p:nvPr/>
        </p:nvPicPr>
        <p:blipFill rotWithShape="1">
          <a:blip r:embed="rId8"/>
          <a:srcRect l="9110" t="11333" r="5822" b="21556"/>
          <a:stretch/>
        </p:blipFill>
        <p:spPr>
          <a:xfrm>
            <a:off x="9239601" y="5070057"/>
            <a:ext cx="1321752" cy="1042752"/>
          </a:xfrm>
          <a:prstGeom prst="rect">
            <a:avLst/>
          </a:prstGeom>
        </p:spPr>
      </p:pic>
      <p:sp>
        <p:nvSpPr>
          <p:cNvPr id="12" name="Ellipse 11"/>
          <p:cNvSpPr/>
          <p:nvPr/>
        </p:nvSpPr>
        <p:spPr>
          <a:xfrm>
            <a:off x="9430101" y="4322200"/>
            <a:ext cx="799749" cy="78595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rotWithShape="1">
          <a:blip r:embed="rId9"/>
          <a:srcRect t="9936" b="25938"/>
          <a:stretch/>
        </p:blipFill>
        <p:spPr>
          <a:xfrm>
            <a:off x="6324600" y="1850776"/>
            <a:ext cx="1104900" cy="708532"/>
          </a:xfrm>
          <a:prstGeom prst="rect">
            <a:avLst/>
          </a:prstGeom>
        </p:spPr>
      </p:pic>
      <p:sp>
        <p:nvSpPr>
          <p:cNvPr id="4" name="ZoneTexte 3"/>
          <p:cNvSpPr txBox="1"/>
          <p:nvPr/>
        </p:nvSpPr>
        <p:spPr>
          <a:xfrm>
            <a:off x="8291690" y="2559308"/>
            <a:ext cx="3183584" cy="830997"/>
          </a:xfrm>
          <a:prstGeom prst="rect">
            <a:avLst/>
          </a:prstGeom>
          <a:solidFill>
            <a:schemeClr val="bg1"/>
          </a:solidFill>
        </p:spPr>
        <p:txBody>
          <a:bodyPr wrap="square" rtlCol="0">
            <a:spAutoFit/>
          </a:bodyPr>
          <a:lstStyle/>
          <a:p>
            <a:r>
              <a:rPr lang="fr-FR" sz="2400" dirty="0">
                <a:latin typeface="Century Schoolbook" panose="02040604050505020304" pitchFamily="18" charset="0"/>
              </a:rPr>
              <a:t>Loi sur l’obsolescence</a:t>
            </a:r>
          </a:p>
        </p:txBody>
      </p:sp>
      <p:sp>
        <p:nvSpPr>
          <p:cNvPr id="13" name="ZoneTexte 12"/>
          <p:cNvSpPr txBox="1"/>
          <p:nvPr/>
        </p:nvSpPr>
        <p:spPr>
          <a:xfrm>
            <a:off x="2865557" y="5188557"/>
            <a:ext cx="2528005" cy="830997"/>
          </a:xfrm>
          <a:prstGeom prst="rect">
            <a:avLst/>
          </a:prstGeom>
          <a:solidFill>
            <a:schemeClr val="bg1"/>
          </a:solidFill>
        </p:spPr>
        <p:txBody>
          <a:bodyPr wrap="square" rtlCol="0">
            <a:spAutoFit/>
          </a:bodyPr>
          <a:lstStyle/>
          <a:p>
            <a:r>
              <a:rPr lang="fr-FR" sz="2400" dirty="0">
                <a:latin typeface="Century Schoolbook" panose="02040604050505020304" pitchFamily="18" charset="0"/>
              </a:rPr>
              <a:t>Banque </a:t>
            </a:r>
          </a:p>
          <a:p>
            <a:r>
              <a:rPr lang="fr-FR" sz="2400" dirty="0">
                <a:latin typeface="Century Schoolbook" panose="02040604050505020304" pitchFamily="18" charset="0"/>
              </a:rPr>
              <a:t>éthique</a:t>
            </a:r>
          </a:p>
        </p:txBody>
      </p:sp>
      <p:pic>
        <p:nvPicPr>
          <p:cNvPr id="7" name="Image 6"/>
          <p:cNvPicPr>
            <a:picLocks noChangeAspect="1"/>
          </p:cNvPicPr>
          <p:nvPr/>
        </p:nvPicPr>
        <p:blipFill>
          <a:blip r:embed="rId10"/>
          <a:stretch>
            <a:fillRect/>
          </a:stretch>
        </p:blipFill>
        <p:spPr>
          <a:xfrm>
            <a:off x="10661780" y="3188184"/>
            <a:ext cx="809447" cy="1218231"/>
          </a:xfrm>
          <a:prstGeom prst="rect">
            <a:avLst/>
          </a:prstGeom>
        </p:spPr>
      </p:pic>
    </p:spTree>
    <p:extLst>
      <p:ext uri="{BB962C8B-B14F-4D97-AF65-F5344CB8AC3E}">
        <p14:creationId xmlns:p14="http://schemas.microsoft.com/office/powerpoint/2010/main" val="387174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13"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1242</TotalTime>
  <Words>1120</Words>
  <Application>Microsoft Office PowerPoint</Application>
  <PresentationFormat>Grand écran</PresentationFormat>
  <Paragraphs>164</Paragraphs>
  <Slides>15</Slides>
  <Notes>13</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15</vt:i4>
      </vt:variant>
    </vt:vector>
  </HeadingPairs>
  <TitlesOfParts>
    <vt:vector size="22" baseType="lpstr">
      <vt:lpstr>Arial</vt:lpstr>
      <vt:lpstr>Book Antiqua</vt:lpstr>
      <vt:lpstr>Calibri</vt:lpstr>
      <vt:lpstr>Calibri Light</vt:lpstr>
      <vt:lpstr>Century Schoolbook</vt:lpstr>
      <vt:lpstr>Helvetica</vt:lpstr>
      <vt:lpstr>Thème Office</vt:lpstr>
      <vt:lpstr>Présentation PowerPoint</vt:lpstr>
      <vt:lpstr>Présentation PowerPoint</vt:lpstr>
      <vt:lpstr>Nos limites</vt:lpstr>
      <vt:lpstr>Présentation PowerPoint</vt:lpstr>
      <vt:lpstr>Présentation PowerPoint</vt:lpstr>
      <vt:lpstr>Présentation PowerPoint</vt:lpstr>
      <vt:lpstr>L’énergie anthropique</vt:lpstr>
      <vt:lpstr>Présentation PowerPoint</vt:lpstr>
      <vt:lpstr>Présentation PowerPoint</vt:lpstr>
      <vt:lpstr>Présentation PowerPoint</vt:lpstr>
      <vt:lpstr>Trois options</vt:lpstr>
      <vt:lpstr>Catastrophisme ou scientisme ?</vt:lpstr>
      <vt:lpstr>La situation est grave  mais pas désespérée</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arnaud du crest</dc:creator>
  <cp:lastModifiedBy>arnaud du crest</cp:lastModifiedBy>
  <cp:revision>42</cp:revision>
  <dcterms:created xsi:type="dcterms:W3CDTF">2018-05-31T19:13:49Z</dcterms:created>
  <dcterms:modified xsi:type="dcterms:W3CDTF">2019-01-26T19:53:46Z</dcterms:modified>
</cp:coreProperties>
</file>