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9" r:id="rId4"/>
    <p:sldId id="267" r:id="rId5"/>
    <p:sldId id="258" r:id="rId6"/>
    <p:sldId id="260" r:id="rId7"/>
    <p:sldId id="262" r:id="rId8"/>
    <p:sldId id="268" r:id="rId9"/>
    <p:sldId id="270" r:id="rId10"/>
    <p:sldId id="261" r:id="rId11"/>
    <p:sldId id="271" r:id="rId12"/>
  </p:sldIdLst>
  <p:sldSz cx="12192000" cy="6858000"/>
  <p:notesSz cx="6858000" cy="99456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7" autoAdjust="0"/>
    <p:restoredTop sz="67946" autoAdjust="0"/>
  </p:normalViewPr>
  <p:slideViewPr>
    <p:cSldViewPr snapToGrid="0">
      <p:cViewPr varScale="1">
        <p:scale>
          <a:sx n="45" d="100"/>
          <a:sy n="45" d="100"/>
        </p:scale>
        <p:origin x="157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901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99011"/>
          </a:xfrm>
          <a:prstGeom prst="rect">
            <a:avLst/>
          </a:prstGeom>
        </p:spPr>
        <p:txBody>
          <a:bodyPr vert="horz" lIns="91440" tIns="45720" rIns="91440" bIns="45720" rtlCol="0"/>
          <a:lstStyle>
            <a:lvl1pPr algn="r">
              <a:defRPr sz="1200"/>
            </a:lvl1pPr>
          </a:lstStyle>
          <a:p>
            <a:fld id="{B673408C-D9E8-4DBD-9A9A-C75D31EE8E7A}" type="datetimeFigureOut">
              <a:rPr lang="fr-FR" smtClean="0"/>
              <a:t>05/09/2018</a:t>
            </a:fld>
            <a:endParaRPr lang="fr-FR"/>
          </a:p>
        </p:txBody>
      </p:sp>
      <p:sp>
        <p:nvSpPr>
          <p:cNvPr id="4" name="Espace réservé de l'image des diapositives 3"/>
          <p:cNvSpPr>
            <a:spLocks noGrp="1" noRot="1" noChangeAspect="1"/>
          </p:cNvSpPr>
          <p:nvPr>
            <p:ph type="sldImg" idx="2"/>
          </p:nvPr>
        </p:nvSpPr>
        <p:spPr>
          <a:xfrm>
            <a:off x="446088" y="1243013"/>
            <a:ext cx="5967412" cy="33559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786363"/>
            <a:ext cx="5486400" cy="3916115"/>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46678"/>
            <a:ext cx="2971800" cy="49901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9446678"/>
            <a:ext cx="2971800" cy="499010"/>
          </a:xfrm>
          <a:prstGeom prst="rect">
            <a:avLst/>
          </a:prstGeom>
        </p:spPr>
        <p:txBody>
          <a:bodyPr vert="horz" lIns="91440" tIns="45720" rIns="91440" bIns="45720" rtlCol="0" anchor="b"/>
          <a:lstStyle>
            <a:lvl1pPr algn="r">
              <a:defRPr sz="1200"/>
            </a:lvl1pPr>
          </a:lstStyle>
          <a:p>
            <a:fld id="{ABC8ADF9-9511-4F96-BD21-884FD9A90A7E}" type="slidenum">
              <a:rPr lang="fr-FR" smtClean="0"/>
              <a:t>‹N°›</a:t>
            </a:fld>
            <a:endParaRPr lang="fr-FR"/>
          </a:p>
        </p:txBody>
      </p:sp>
    </p:spTree>
    <p:extLst>
      <p:ext uri="{BB962C8B-B14F-4D97-AF65-F5344CB8AC3E}">
        <p14:creationId xmlns:p14="http://schemas.microsoft.com/office/powerpoint/2010/main" val="1274996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1</a:t>
            </a:fld>
            <a:endParaRPr lang="fr-FR"/>
          </a:p>
        </p:txBody>
      </p:sp>
    </p:spTree>
    <p:extLst>
      <p:ext uri="{BB962C8B-B14F-4D97-AF65-F5344CB8AC3E}">
        <p14:creationId xmlns:p14="http://schemas.microsoft.com/office/powerpoint/2010/main" val="2223316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L’homme est fait pour louer, révérer et servir Dieu notre Seigneur nous dit Ignace de Loyola.</a:t>
            </a:r>
          </a:p>
          <a:p>
            <a:endParaRPr lang="fr-FR"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 Louez-le Soleil et Lune, louez-le, tous les astres de lumière ; louez-le, cieux des cieux, et les eaux par-dessus les cieux ! Qu’ils louent le nom du Seigneur : lui commanda et ils furent créés » (</a:t>
            </a:r>
            <a:r>
              <a:rPr lang="fr-FR" sz="1200" b="0" i="1" u="none" strike="noStrike" kern="1200" baseline="0" dirty="0">
                <a:solidFill>
                  <a:schemeClr val="tx1"/>
                </a:solidFill>
                <a:latin typeface="+mn-lt"/>
                <a:ea typeface="+mn-ea"/>
                <a:cs typeface="+mn-cs"/>
              </a:rPr>
              <a:t>Ps </a:t>
            </a:r>
            <a:r>
              <a:rPr lang="fr-FR" sz="1200" b="0" i="0" u="none" strike="noStrike" kern="1200" baseline="0" dirty="0">
                <a:solidFill>
                  <a:schemeClr val="tx1"/>
                </a:solidFill>
                <a:latin typeface="+mn-lt"/>
                <a:ea typeface="+mn-ea"/>
                <a:cs typeface="+mn-cs"/>
              </a:rPr>
              <a:t>148, 3-5). (72)</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Pour le pape François, si nous nous approchons de la nature et de l’environnement </a:t>
            </a:r>
            <a:r>
              <a:rPr lang="fr-FR" sz="1200" b="1" i="0" u="none" strike="noStrike" kern="1200" baseline="0" dirty="0">
                <a:solidFill>
                  <a:schemeClr val="tx1"/>
                </a:solidFill>
                <a:latin typeface="+mn-lt"/>
                <a:ea typeface="+mn-ea"/>
                <a:cs typeface="+mn-cs"/>
              </a:rPr>
              <a:t>sans</a:t>
            </a:r>
            <a:r>
              <a:rPr lang="fr-FR" sz="1200" b="0" i="0" u="none" strike="noStrike" kern="1200" baseline="0" dirty="0">
                <a:solidFill>
                  <a:schemeClr val="tx1"/>
                </a:solidFill>
                <a:latin typeface="+mn-lt"/>
                <a:ea typeface="+mn-ea"/>
                <a:cs typeface="+mn-cs"/>
              </a:rPr>
              <a:t> cette ouverture à l’étonnement et à l’émerveillement, </a:t>
            </a:r>
          </a:p>
          <a:p>
            <a:r>
              <a:rPr lang="fr-FR" sz="1200" b="0" i="0" u="none" strike="noStrike" kern="1200" baseline="0" dirty="0">
                <a:solidFill>
                  <a:schemeClr val="tx1"/>
                </a:solidFill>
                <a:latin typeface="+mn-lt"/>
                <a:ea typeface="+mn-ea"/>
                <a:cs typeface="+mn-cs"/>
              </a:rPr>
              <a:t>si nous ne parlons plus le langage de la fraternité et de la beauté dans notre relation avec le monde, </a:t>
            </a:r>
          </a:p>
          <a:p>
            <a:r>
              <a:rPr lang="fr-FR" sz="1200" b="0" i="0" u="none" strike="noStrike" kern="1200" baseline="0" dirty="0">
                <a:solidFill>
                  <a:schemeClr val="tx1"/>
                </a:solidFill>
                <a:latin typeface="+mn-lt"/>
                <a:ea typeface="+mn-ea"/>
                <a:cs typeface="+mn-cs"/>
              </a:rPr>
              <a:t>nos attitudes seront celles du dominateur, du consommateur ou du pur exploiteur de ressources, </a:t>
            </a:r>
          </a:p>
          <a:p>
            <a:r>
              <a:rPr lang="fr-FR" sz="1200" b="0" i="0" u="none" strike="noStrike" kern="1200" baseline="0" dirty="0">
                <a:solidFill>
                  <a:schemeClr val="tx1"/>
                </a:solidFill>
                <a:latin typeface="+mn-lt"/>
                <a:ea typeface="+mn-ea"/>
                <a:cs typeface="+mn-cs"/>
              </a:rPr>
              <a:t>incapable de fixer des limites à ses intérêts immédiats. (11)</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le mystique fait l’ex­périence de la connexion intime qui existe entre Dieu et tous les êtres, et ainsi il sent que Dieu est toutes les choses (234).</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114 : fin des paragraphes sur la technologie		191 : sur la croissance</a:t>
            </a:r>
          </a:p>
          <a:p>
            <a:endParaRPr lang="fr-FR" sz="1200" b="0" i="0" u="none" strike="noStrike" kern="1200" baseline="0" dirty="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2</a:t>
            </a:fld>
            <a:endParaRPr lang="fr-FR"/>
          </a:p>
        </p:txBody>
      </p:sp>
    </p:spTree>
    <p:extLst>
      <p:ext uri="{BB962C8B-B14F-4D97-AF65-F5344CB8AC3E}">
        <p14:creationId xmlns:p14="http://schemas.microsoft.com/office/powerpoint/2010/main" val="2881608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1/ Taux de forêts restantes, qui est de 62 % aujourd’hui, avec une frontière proposée de 75 % en moyenne, mais qui pourrait être inférieure à 54 %. </a:t>
            </a:r>
          </a:p>
          <a:p>
            <a:r>
              <a:rPr lang="fr-FR" dirty="0"/>
              <a:t>Terres : chute de la biodiversité 100 fois plus rapide que la variation</a:t>
            </a:r>
            <a:r>
              <a:rPr lang="fr-FR" baseline="0" dirty="0"/>
              <a:t> pré industrielle, limite 2030 ?</a:t>
            </a:r>
            <a:endParaRPr lang="fr-FR" dirty="0"/>
          </a:p>
          <a:p>
            <a:r>
              <a:rPr lang="fr-FR" dirty="0"/>
              <a:t>Mers : acidité des océans</a:t>
            </a:r>
          </a:p>
          <a:p>
            <a:endParaRPr lang="fr-FR" dirty="0"/>
          </a:p>
          <a:p>
            <a:r>
              <a:rPr lang="fr-FR" dirty="0"/>
              <a:t>2/ Migration du climat : 4 km par an vers le nord</a:t>
            </a:r>
          </a:p>
          <a:p>
            <a:r>
              <a:rPr lang="fr-FR" dirty="0"/>
              <a:t>Migrations climatiques : 100 à 300 millions de personnes menacées</a:t>
            </a:r>
          </a:p>
          <a:p>
            <a:endParaRPr lang="fr-FR" dirty="0"/>
          </a:p>
          <a:p>
            <a:r>
              <a:rPr lang="fr-FR" dirty="0"/>
              <a:t>3/ Faim : 800 millions de personnes souffrent de la faim dans le monde, soit autant que la population mondiale au XVIIIe siècle</a:t>
            </a:r>
          </a:p>
          <a:p>
            <a:r>
              <a:rPr lang="fr-FR" dirty="0"/>
              <a:t>Chômage : 119 000 personnes inscrites au chômage en juin 2018 dont 63 000 personnes sans emploi</a:t>
            </a:r>
            <a:r>
              <a:rPr lang="fr-FR" baseline="0" dirty="0"/>
              <a:t> en Loire Atlantique, dont 54 000 depuis plus d’un an (augmentation de 5 % en un an).</a:t>
            </a:r>
          </a:p>
          <a:p>
            <a:endParaRPr lang="fr-FR"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u="none" dirty="0">
                <a:hlinkClick r:id="" action="ppaction://noaction"/>
              </a:rPr>
              <a:t>Une ap­proche intégrale </a:t>
            </a:r>
            <a:r>
              <a:rPr lang="fr-FR" dirty="0"/>
              <a:t>pour combattre la pauvreté et préserver la nature (138)</a:t>
            </a:r>
          </a:p>
          <a:p>
            <a:r>
              <a:rPr lang="fr-FR" baseline="0" dirty="0"/>
              <a:t>La notion intégrale associe donc les dimensions écologique et sociale, mais aussi économique (productivité), culturelle (protection des cultures) et humaine (dont le logement, les relations).</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3</a:t>
            </a:fld>
            <a:endParaRPr lang="fr-FR"/>
          </a:p>
        </p:txBody>
      </p:sp>
    </p:spTree>
    <p:extLst>
      <p:ext uri="{BB962C8B-B14F-4D97-AF65-F5344CB8AC3E}">
        <p14:creationId xmlns:p14="http://schemas.microsoft.com/office/powerpoint/2010/main" val="2967735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Décroissance économique (en moyenne), croissance spirituelle. La sobriété, non pas seulement relative, conduit à une vie plus simple d’une part,</a:t>
            </a:r>
            <a:r>
              <a:rPr lang="fr-FR" baseline="0" dirty="0"/>
              <a:t> qui facilite la paix intérieure, par la paix avec la nature. On ne fera pas la paix avec la nature si nous ne faisons pas la paix entre les hommes disait aussi Paul Ascot.</a:t>
            </a:r>
          </a:p>
          <a:p>
            <a:r>
              <a:rPr lang="fr-FR" baseline="0" dirty="0"/>
              <a:t>Cet appel qui était jusqu’à présent un appel individuel devient un appel collectif. Nous ne pouvons plus vivre en consommant plus d’une planète. </a:t>
            </a:r>
          </a:p>
          <a:p>
            <a:r>
              <a:rPr lang="fr-FR" baseline="0" dirty="0"/>
              <a:t>Nous sommes donc tous appelés à devenir plus saints, c’est une chance, et un grand défi.</a:t>
            </a:r>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4</a:t>
            </a:fld>
            <a:endParaRPr lang="fr-FR"/>
          </a:p>
        </p:txBody>
      </p:sp>
    </p:spTree>
    <p:extLst>
      <p:ext uri="{BB962C8B-B14F-4D97-AF65-F5344CB8AC3E}">
        <p14:creationId xmlns:p14="http://schemas.microsoft.com/office/powerpoint/2010/main" val="1999561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Nous consommons 2,5 planètes, par les ressources minérales (marbre, minerais)</a:t>
            </a:r>
            <a:r>
              <a:rPr lang="fr-FR" baseline="0" dirty="0"/>
              <a:t> et </a:t>
            </a:r>
            <a:r>
              <a:rPr lang="fr-FR" dirty="0"/>
              <a:t>énergétiques importées (bois, charbon, pétrole, gaz)</a:t>
            </a:r>
            <a:r>
              <a:rPr lang="fr-FR" baseline="0" dirty="0"/>
              <a:t> et par les émissions de gaz à effet de serre non absorbées par l’atmosphère (8 t </a:t>
            </a:r>
            <a:r>
              <a:rPr lang="fr-FR" baseline="0" dirty="0" err="1"/>
              <a:t>équiv</a:t>
            </a:r>
            <a:r>
              <a:rPr lang="fr-FR" baseline="0" dirty="0"/>
              <a:t>. CO2 par personne/an)</a:t>
            </a:r>
          </a:p>
          <a:p>
            <a:r>
              <a:rPr lang="fr-FR" baseline="0" dirty="0"/>
              <a:t>Comme le disaient les Pères de l’Eglise, si tu as deux paires de sandales, tu en as vol une à celui qui n’en a pas</a:t>
            </a:r>
          </a:p>
          <a:p>
            <a:endParaRPr lang="fr-FR" baseline="0" dirty="0"/>
          </a:p>
          <a:p>
            <a:r>
              <a:rPr lang="fr-FR" baseline="0" dirty="0"/>
              <a:t>La Terre est un don de Dieu, pas une ressource dans laquelle nous pourrions puiser sans limites</a:t>
            </a:r>
          </a:p>
          <a:p>
            <a:endParaRPr lang="fr-FR" baseline="0" dirty="0"/>
          </a:p>
          <a:p>
            <a:r>
              <a:rPr lang="fr-FR" baseline="0" dirty="0"/>
              <a:t>EE 4,2 ha/habitant, pour 3 ha de biocapacité France, 1,7 ha biocapacité monde</a:t>
            </a:r>
          </a:p>
          <a:p>
            <a:endParaRPr lang="fr-FR" baseline="0" dirty="0"/>
          </a:p>
          <a:p>
            <a:r>
              <a:rPr lang="fr-FR" sz="1200" b="0" i="0" u="none" strike="noStrike" kern="1200" baseline="0" dirty="0">
                <a:solidFill>
                  <a:schemeClr val="tx1"/>
                </a:solidFill>
                <a:latin typeface="+mn-lt"/>
                <a:ea typeface="+mn-ea"/>
                <a:cs typeface="+mn-cs"/>
              </a:rPr>
              <a:t>C’est pourquoi l’heure est venue d’accepter une certaine décroissance dans quelques parties du monde, mettant à disposition des ressources pour une saine croissance en d’autres parties. (193)</a:t>
            </a:r>
          </a:p>
          <a:p>
            <a:r>
              <a:rPr lang="fr-FR" sz="1200" b="0" i="0" u="none" strike="noStrike" kern="1200" baseline="0" dirty="0">
                <a:solidFill>
                  <a:schemeClr val="tx1"/>
                </a:solidFill>
                <a:latin typeface="+mn-lt"/>
                <a:ea typeface="+mn-ea"/>
                <a:cs typeface="+mn-cs"/>
              </a:rPr>
              <a:t>Et les pauvres de notre pays  ? Il faut réduire les inégalités chez nous.</a:t>
            </a:r>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5</a:t>
            </a:fld>
            <a:endParaRPr lang="fr-FR"/>
          </a:p>
        </p:txBody>
      </p:sp>
    </p:spTree>
    <p:extLst>
      <p:ext uri="{BB962C8B-B14F-4D97-AF65-F5344CB8AC3E}">
        <p14:creationId xmlns:p14="http://schemas.microsoft.com/office/powerpoint/2010/main" val="1749384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1 Décroissance, mais alors et l’emploi, et le progrès ?</a:t>
            </a:r>
          </a:p>
          <a:p>
            <a:r>
              <a:rPr lang="fr-FR" sz="1200" b="0" i="0" u="none" strike="noStrike" kern="1200" baseline="0" dirty="0">
                <a:solidFill>
                  <a:schemeClr val="tx1"/>
                </a:solidFill>
                <a:latin typeface="+mn-lt"/>
                <a:ea typeface="+mn-ea"/>
                <a:cs typeface="+mn-cs"/>
              </a:rPr>
              <a:t>La technologie a porté remède à d’innombrables maux qui nuisaient à l’être humain et le limitaient. (102)</a:t>
            </a:r>
          </a:p>
          <a:p>
            <a:r>
              <a:rPr lang="fr-FR" sz="1200" b="0" i="0" u="none" strike="noStrike" kern="1200" baseline="0" dirty="0">
                <a:solidFill>
                  <a:schemeClr val="tx1"/>
                </a:solidFill>
                <a:latin typeface="+mn-lt"/>
                <a:ea typeface="+mn-ea"/>
                <a:cs typeface="+mn-cs"/>
              </a:rPr>
              <a:t>Peut-on nier la beauté d’un avion, ou de certains gratte-ciels ? Il y a de belles œuvres picturales et musicales réalisées grâce à l’utilisation de nouveaux instruments techniques. (103)</a:t>
            </a:r>
          </a:p>
          <a:p>
            <a:r>
              <a:rPr lang="fr-FR" sz="1200" b="0" i="0" u="none" strike="noStrike" kern="1200" baseline="0" dirty="0">
                <a:solidFill>
                  <a:schemeClr val="tx1"/>
                </a:solidFill>
                <a:latin typeface="+mn-lt"/>
                <a:ea typeface="+mn-ea"/>
                <a:cs typeface="+mn-cs"/>
              </a:rPr>
              <a:t>Mais aujourd’hui… ce qui est en jeu dans la technique, ce n’est ni l’utilité, ni le bien-être, mais la domination : une domination au sens le plus extrême de ce terme (108) paradigme technocratique : technique science, pouvoir, finances (ex. Google et l’homme augmenté)</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2 Un développement technologique et économique qui ne laisse pas un monde meilleur et une qualité de vie intégralement supérieure ne peut pas être considéré comme un progrès. (194)</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3 en finir aujourd’hui avec le mythe moderne du progrès matériel sans limite. (78)</a:t>
            </a:r>
          </a:p>
          <a:p>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6</a:t>
            </a:fld>
            <a:endParaRPr lang="fr-FR"/>
          </a:p>
        </p:txBody>
      </p:sp>
    </p:spTree>
    <p:extLst>
      <p:ext uri="{BB962C8B-B14F-4D97-AF65-F5344CB8AC3E}">
        <p14:creationId xmlns:p14="http://schemas.microsoft.com/office/powerpoint/2010/main" val="4047082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CONVERSION ECOLOGIQUE (217) [les chrétiens] ont donc besoin d’une </a:t>
            </a:r>
            <a:r>
              <a:rPr lang="fr-FR" sz="1200" b="0" i="1" u="none" strike="noStrike" kern="1200" baseline="0" dirty="0">
                <a:solidFill>
                  <a:schemeClr val="tx1"/>
                </a:solidFill>
                <a:latin typeface="+mn-lt"/>
                <a:ea typeface="+mn-ea"/>
                <a:cs typeface="+mn-cs"/>
              </a:rPr>
              <a:t>conversion écologique</a:t>
            </a:r>
            <a:r>
              <a:rPr lang="fr-FR" sz="1200" b="0" i="0" u="none" strike="noStrike" kern="1200" baseline="0" dirty="0">
                <a:solidFill>
                  <a:schemeClr val="tx1"/>
                </a:solidFill>
                <a:latin typeface="+mn-lt"/>
                <a:ea typeface="+mn-ea"/>
                <a:cs typeface="+mn-cs"/>
              </a:rPr>
              <a:t>, qui implique de laisser jaillir toutes les conséquences de leur rencontre avec Jésus-Christ sur les relations avec le monde qui les entoure. Vivre la vocation de protecteurs de l’</a:t>
            </a:r>
            <a:r>
              <a:rPr lang="fr-FR" sz="1200" b="0" i="0" u="none" strike="noStrike" kern="1200" baseline="0" dirty="0" err="1">
                <a:solidFill>
                  <a:schemeClr val="tx1"/>
                </a:solidFill>
                <a:latin typeface="+mn-lt"/>
                <a:ea typeface="+mn-ea"/>
                <a:cs typeface="+mn-cs"/>
              </a:rPr>
              <a:t>oeuvre</a:t>
            </a:r>
            <a:r>
              <a:rPr lang="fr-FR" sz="1200" b="0" i="0" u="none" strike="noStrike" kern="1200" baseline="0" dirty="0">
                <a:solidFill>
                  <a:schemeClr val="tx1"/>
                </a:solidFill>
                <a:latin typeface="+mn-lt"/>
                <a:ea typeface="+mn-ea"/>
                <a:cs typeface="+mn-cs"/>
              </a:rPr>
              <a:t> de Dieu est une part essentielle d’une existence vertueuse ; </a:t>
            </a:r>
            <a:r>
              <a:rPr lang="fr-FR" sz="1200" b="1" i="0" u="none" strike="noStrike" kern="1200" baseline="0" dirty="0">
                <a:solidFill>
                  <a:schemeClr val="tx1"/>
                </a:solidFill>
                <a:latin typeface="+mn-lt"/>
                <a:ea typeface="+mn-ea"/>
                <a:cs typeface="+mn-cs"/>
              </a:rPr>
              <a:t>cela n’est pas quelque chose d’optionnel</a:t>
            </a:r>
            <a:r>
              <a:rPr lang="fr-FR" sz="1200" b="0" i="0" u="none" strike="noStrike" kern="1200" baseline="0" dirty="0">
                <a:solidFill>
                  <a:schemeClr val="tx1"/>
                </a:solidFill>
                <a:latin typeface="+mn-lt"/>
                <a:ea typeface="+mn-ea"/>
                <a:cs typeface="+mn-cs"/>
              </a:rPr>
              <a:t> ni un aspect secondaire dans l’expérience chrétienne.</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RELATION AVEC LA NATURE</a:t>
            </a:r>
          </a:p>
          <a:p>
            <a:r>
              <a:rPr lang="fr-FR" sz="1200" b="0" i="0" u="none" strike="noStrike" kern="1200" baseline="0" dirty="0">
                <a:solidFill>
                  <a:schemeClr val="tx1"/>
                </a:solidFill>
                <a:latin typeface="+mn-lt"/>
                <a:ea typeface="+mn-ea"/>
                <a:cs typeface="+mn-cs"/>
              </a:rPr>
              <a:t>(218) la conversion en termes de réconciliation avec la création </a:t>
            </a:r>
          </a:p>
          <a:p>
            <a:r>
              <a:rPr lang="fr-FR" sz="1200" b="0" i="0" u="none" strike="noStrike" kern="1200" baseline="0" dirty="0">
                <a:solidFill>
                  <a:schemeClr val="tx1"/>
                </a:solidFill>
                <a:latin typeface="+mn-lt"/>
                <a:ea typeface="+mn-ea"/>
                <a:cs typeface="+mn-cs"/>
              </a:rPr>
              <a:t>(220) Cette conversion implique aussi la conscience amoureuse de ne pas être déconnecté des autres créatures, de former avec les autres êtres de l’univers une belle communion universelle. </a:t>
            </a:r>
          </a:p>
          <a:p>
            <a:endParaRPr lang="fr-FR" dirty="0"/>
          </a:p>
          <a:p>
            <a:r>
              <a:rPr lang="fr-FR" dirty="0"/>
              <a:t>EFFONDREMENT concept de la dynamique des populations, étendu aux civilisations par Joseph </a:t>
            </a:r>
            <a:r>
              <a:rPr lang="fr-FR" dirty="0" err="1"/>
              <a:t>Tainter</a:t>
            </a:r>
            <a:r>
              <a:rPr lang="fr-FR" dirty="0"/>
              <a:t> et Jared Diamond.</a:t>
            </a:r>
          </a:p>
          <a:p>
            <a:r>
              <a:rPr lang="fr-FR" dirty="0"/>
              <a:t>ex. physiques tas de sable (théorie du chaos), vitesse sur la route, </a:t>
            </a:r>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7</a:t>
            </a:fld>
            <a:endParaRPr lang="fr-FR"/>
          </a:p>
        </p:txBody>
      </p:sp>
    </p:spTree>
    <p:extLst>
      <p:ext uri="{BB962C8B-B14F-4D97-AF65-F5344CB8AC3E}">
        <p14:creationId xmlns:p14="http://schemas.microsoft.com/office/powerpoint/2010/main" val="1129469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Une conversion (pas une transition) </a:t>
            </a:r>
          </a:p>
          <a:p>
            <a:r>
              <a:rPr lang="fr-FR" dirty="0"/>
              <a:t>Il y a tant de</a:t>
            </a:r>
            <a:r>
              <a:rPr lang="fr-FR" baseline="0" dirty="0"/>
              <a:t> choses que l’on peut faire ! (180)</a:t>
            </a:r>
            <a:endParaRPr lang="fr-FR" dirty="0"/>
          </a:p>
          <a:p>
            <a:endParaRPr lang="fr-FR" dirty="0"/>
          </a:p>
          <a:p>
            <a:r>
              <a:rPr lang="fr-FR" dirty="0"/>
              <a:t>6 pistes</a:t>
            </a:r>
            <a:r>
              <a:rPr lang="fr-FR" baseline="0" dirty="0"/>
              <a:t> : transport (le marcheur de Giacometti); alimentation (AMAP, produits locaux et de saison); réparation des biens; limiter les usages des communications électroniques</a:t>
            </a:r>
          </a:p>
          <a:p>
            <a:r>
              <a:rPr lang="fr-FR" baseline="0" dirty="0"/>
              <a:t>1 mail avec une grosse pièce jointe = 40 m en voiture, un centre serveur consomme l’électricité d’une ville de 40 000 hab., </a:t>
            </a:r>
            <a:r>
              <a:rPr lang="fr-FR" i="1" dirty="0"/>
              <a:t>Les centres de données, qui consomment 2 % de l'énergie mondiale, </a:t>
            </a:r>
            <a:r>
              <a:rPr lang="fr-FR" baseline="0" dirty="0"/>
              <a:t>il y a </a:t>
            </a:r>
            <a:r>
              <a:rPr lang="fr-FR" dirty="0"/>
              <a:t>en France, en 2013, plus de deux cents centres de données qui consomment plus de 7 % de l'électricité du pays</a:t>
            </a:r>
          </a:p>
          <a:p>
            <a:r>
              <a:rPr lang="fr-FR" baseline="0" dirty="0"/>
              <a:t>Agir donc personnellement, en groupe, et politiquement.</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Vouloir concilier « la protection de la nature et le profit financier, ou la préservation de l'environnement et le progrès » retarderait seulement un peu l'effondrement (194). Cf les débats autour de la démission de Nicolas Hulot.</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L’éducation  (209 à 215)</a:t>
            </a:r>
          </a:p>
          <a:p>
            <a:endParaRPr lang="fr-FR" baseline="0" dirty="0"/>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8</a:t>
            </a:fld>
            <a:endParaRPr lang="fr-FR"/>
          </a:p>
        </p:txBody>
      </p:sp>
    </p:spTree>
    <p:extLst>
      <p:ext uri="{BB962C8B-B14F-4D97-AF65-F5344CB8AC3E}">
        <p14:creationId xmlns:p14="http://schemas.microsoft.com/office/powerpoint/2010/main" val="3731149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Collectivement : groupes, associations,</a:t>
            </a:r>
            <a:r>
              <a:rPr lang="fr-FR" baseline="0" dirty="0"/>
              <a:t> coopératives, paroisses…</a:t>
            </a:r>
          </a:p>
          <a:p>
            <a:r>
              <a:rPr lang="fr-FR" baseline="0" dirty="0"/>
              <a:t>Politiquement : commune, département région, état…</a:t>
            </a:r>
          </a:p>
          <a:p>
            <a:endParaRPr lang="fr-FR" dirty="0"/>
          </a:p>
        </p:txBody>
      </p:sp>
      <p:sp>
        <p:nvSpPr>
          <p:cNvPr id="4" name="Espace réservé du numéro de diapositive 3"/>
          <p:cNvSpPr>
            <a:spLocks noGrp="1"/>
          </p:cNvSpPr>
          <p:nvPr>
            <p:ph type="sldNum" sz="quarter" idx="10"/>
          </p:nvPr>
        </p:nvSpPr>
        <p:spPr/>
        <p:txBody>
          <a:bodyPr/>
          <a:lstStyle/>
          <a:p>
            <a:fld id="{8200D72E-DC9A-487F-BF8C-10038899287F}" type="slidenum">
              <a:rPr lang="fr-FR" smtClean="0"/>
              <a:t>9</a:t>
            </a:fld>
            <a:endParaRPr lang="fr-FR"/>
          </a:p>
        </p:txBody>
      </p:sp>
    </p:spTree>
    <p:extLst>
      <p:ext uri="{BB962C8B-B14F-4D97-AF65-F5344CB8AC3E}">
        <p14:creationId xmlns:p14="http://schemas.microsoft.com/office/powerpoint/2010/main" val="3888702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Collectivement : groupes, associations,</a:t>
            </a:r>
            <a:r>
              <a:rPr lang="fr-FR" baseline="0" dirty="0"/>
              <a:t> coopératives, paroisses…</a:t>
            </a:r>
          </a:p>
          <a:p>
            <a:r>
              <a:rPr lang="fr-FR" baseline="0" dirty="0"/>
              <a:t>Politiquement : commune, département région, état…</a:t>
            </a:r>
          </a:p>
          <a:p>
            <a:endParaRPr lang="fr-FR" dirty="0"/>
          </a:p>
        </p:txBody>
      </p:sp>
      <p:sp>
        <p:nvSpPr>
          <p:cNvPr id="4" name="Espace réservé du numéro de diapositive 3"/>
          <p:cNvSpPr>
            <a:spLocks noGrp="1"/>
          </p:cNvSpPr>
          <p:nvPr>
            <p:ph type="sldNum" sz="quarter" idx="10"/>
          </p:nvPr>
        </p:nvSpPr>
        <p:spPr/>
        <p:txBody>
          <a:bodyPr/>
          <a:lstStyle/>
          <a:p>
            <a:fld id="{8200D72E-DC9A-487F-BF8C-10038899287F}" type="slidenum">
              <a:rPr lang="fr-FR" smtClean="0"/>
              <a:t>10</a:t>
            </a:fld>
            <a:endParaRPr lang="fr-FR"/>
          </a:p>
        </p:txBody>
      </p:sp>
    </p:spTree>
    <p:extLst>
      <p:ext uri="{BB962C8B-B14F-4D97-AF65-F5344CB8AC3E}">
        <p14:creationId xmlns:p14="http://schemas.microsoft.com/office/powerpoint/2010/main" val="887050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a:xfrm>
            <a:off x="244475" y="809625"/>
            <a:ext cx="7083425" cy="3984625"/>
          </a:xfrm>
        </p:spPr>
      </p:sp>
      <p:sp>
        <p:nvSpPr>
          <p:cNvPr id="30723" name="Espace réservé des commentaires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fr-FR" altLang="fr-FR"/>
          </a:p>
        </p:txBody>
      </p:sp>
      <p:sp>
        <p:nvSpPr>
          <p:cNvPr id="30724" name="Espace réservé du numéro de diapositive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1pPr>
            <a:lvl2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2pPr>
            <a:lvl3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3pPr>
            <a:lvl4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4pPr>
            <a:lvl5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S Gothic" panose="020B0609070205080204" pitchFamily="49" charset="-128"/>
              </a:defRPr>
            </a:lvl9pPr>
          </a:lstStyle>
          <a:p>
            <a:pPr>
              <a:lnSpc>
                <a:spcPct val="95000"/>
              </a:lnSpc>
              <a:buClrTx/>
              <a:buFontTx/>
              <a:buNone/>
            </a:pPr>
            <a:fld id="{94975183-AB21-4769-B72F-9819CD828E6F}" type="slidenum">
              <a:rPr lang="fr-FR" altLang="fr-FR">
                <a:solidFill>
                  <a:srgbClr val="000000"/>
                </a:solidFill>
                <a:latin typeface="Times New Roman" panose="02020603050405020304" pitchFamily="18" charset="0"/>
              </a:rPr>
              <a:pPr>
                <a:lnSpc>
                  <a:spcPct val="95000"/>
                </a:lnSpc>
                <a:buClrTx/>
                <a:buFontTx/>
                <a:buNone/>
              </a:pPr>
              <a:t>11</a:t>
            </a:fld>
            <a:endParaRPr lang="fr-FR" altLang="fr-FR">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96425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462FE54A-DC74-4EBA-879D-DC6B07BCF64D}" type="datetimeFigureOut">
              <a:rPr lang="fr-FR" smtClean="0"/>
              <a:t>05/09/2018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3921185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2FE54A-DC74-4EBA-879D-DC6B07BCF64D}" type="datetimeFigureOut">
              <a:rPr lang="fr-FR" smtClean="0"/>
              <a:t>05/09/2018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109430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462FE54A-DC74-4EBA-879D-DC6B07BCF64D}" type="datetimeFigureOut">
              <a:rPr lang="fr-FR" smtClean="0"/>
              <a:t>05/09/2018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665808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62FE54A-DC74-4EBA-879D-DC6B07BCF64D}" type="datetimeFigureOut">
              <a:rPr lang="fr-FR" smtClean="0"/>
              <a:t>05/09/2018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461930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462FE54A-DC74-4EBA-879D-DC6B07BCF64D}" type="datetimeFigureOut">
              <a:rPr lang="fr-FR" smtClean="0"/>
              <a:t>05/09/2018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2254766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462FE54A-DC74-4EBA-879D-DC6B07BCF64D}" type="datetimeFigureOut">
              <a:rPr lang="fr-FR" smtClean="0"/>
              <a:t>05/09/2018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3229930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62FE54A-DC74-4EBA-879D-DC6B07BCF64D}" type="datetimeFigureOut">
              <a:rPr lang="fr-FR" smtClean="0"/>
              <a:t>05/09/2018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474191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62FE54A-DC74-4EBA-879D-DC6B07BCF64D}" type="datetimeFigureOut">
              <a:rPr lang="fr-FR" smtClean="0"/>
              <a:t>05/09/2018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3864804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62FE54A-DC74-4EBA-879D-DC6B07BCF64D}" type="datetimeFigureOut">
              <a:rPr lang="fr-FR" smtClean="0"/>
              <a:t>05/09/2018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3623387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2FE54A-DC74-4EBA-879D-DC6B07BCF64D}" type="datetimeFigureOut">
              <a:rPr lang="fr-FR" smtClean="0"/>
              <a:t>05/09/2018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4093503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2FE54A-DC74-4EBA-879D-DC6B07BCF64D}" type="datetimeFigureOut">
              <a:rPr lang="fr-FR" smtClean="0"/>
              <a:t>05/09/2018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F200417-0533-4B84-B4D2-9EB7D713C7DD}" type="slidenum">
              <a:rPr lang="fr-FR" smtClean="0"/>
              <a:t>‹N°›</a:t>
            </a:fld>
            <a:endParaRPr lang="fr-FR"/>
          </a:p>
        </p:txBody>
      </p:sp>
    </p:spTree>
    <p:extLst>
      <p:ext uri="{BB962C8B-B14F-4D97-AF65-F5344CB8AC3E}">
        <p14:creationId xmlns:p14="http://schemas.microsoft.com/office/powerpoint/2010/main" val="2587450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FE54A-DC74-4EBA-879D-DC6B07BCF64D}" type="datetimeFigureOut">
              <a:rPr lang="fr-FR" smtClean="0"/>
              <a:t>05/09/2018</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200417-0533-4B84-B4D2-9EB7D713C7DD}" type="slidenum">
              <a:rPr lang="fr-FR" smtClean="0"/>
              <a:t>‹N°›</a:t>
            </a:fld>
            <a:endParaRPr lang="fr-FR"/>
          </a:p>
        </p:txBody>
      </p:sp>
    </p:spTree>
    <p:extLst>
      <p:ext uri="{BB962C8B-B14F-4D97-AF65-F5344CB8AC3E}">
        <p14:creationId xmlns:p14="http://schemas.microsoft.com/office/powerpoint/2010/main" val="2477394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gi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308755" y="208417"/>
            <a:ext cx="2430489" cy="3248556"/>
          </a:xfrm>
          <a:prstGeom prst="rect">
            <a:avLst/>
          </a:prstGeom>
        </p:spPr>
      </p:pic>
      <p:sp>
        <p:nvSpPr>
          <p:cNvPr id="2" name="Titre 1"/>
          <p:cNvSpPr>
            <a:spLocks noGrp="1"/>
          </p:cNvSpPr>
          <p:nvPr>
            <p:ph type="ctrTitle"/>
          </p:nvPr>
        </p:nvSpPr>
        <p:spPr>
          <a:xfrm>
            <a:off x="1524000" y="762599"/>
            <a:ext cx="9144000" cy="1261073"/>
          </a:xfrm>
        </p:spPr>
        <p:txBody>
          <a:bodyPr/>
          <a:lstStyle/>
          <a:p>
            <a:r>
              <a:rPr lang="fr-FR" dirty="0">
                <a:ln w="0"/>
                <a:solidFill>
                  <a:schemeClr val="accent1"/>
                </a:solidFill>
                <a:effectLst>
                  <a:outerShdw blurRad="38100" dist="25400" dir="5400000" algn="ctr" rotWithShape="0">
                    <a:srgbClr val="6E747A">
                      <a:alpha val="43000"/>
                    </a:srgbClr>
                  </a:outerShdw>
                </a:effectLst>
              </a:rPr>
              <a:t>Laudato</a:t>
            </a:r>
            <a:r>
              <a:rPr lang="fr-FR" dirty="0"/>
              <a:t> </a:t>
            </a:r>
            <a:r>
              <a:rPr lang="fr-FR" dirty="0">
                <a:ln w="0"/>
                <a:solidFill>
                  <a:schemeClr val="accent1"/>
                </a:solidFill>
                <a:effectLst>
                  <a:outerShdw blurRad="38100" dist="25400" dir="5400000" algn="ctr" rotWithShape="0">
                    <a:srgbClr val="6E747A">
                      <a:alpha val="43000"/>
                    </a:srgbClr>
                  </a:outerShdw>
                </a:effectLst>
              </a:rPr>
              <a:t>si’</a:t>
            </a:r>
            <a:endParaRPr lang="fr-FR" dirty="0"/>
          </a:p>
        </p:txBody>
      </p:sp>
      <p:sp>
        <p:nvSpPr>
          <p:cNvPr id="3" name="Sous-titre 2"/>
          <p:cNvSpPr>
            <a:spLocks noGrp="1"/>
          </p:cNvSpPr>
          <p:nvPr>
            <p:ph type="subTitle" idx="1"/>
          </p:nvPr>
        </p:nvSpPr>
        <p:spPr>
          <a:xfrm>
            <a:off x="1524000" y="2839501"/>
            <a:ext cx="9144000" cy="3145663"/>
          </a:xfrm>
        </p:spPr>
        <p:txBody>
          <a:bodyPr>
            <a:normAutofit/>
          </a:bodyPr>
          <a:lstStyle/>
          <a:p>
            <a:r>
              <a:rPr lang="fr-FR" sz="4000" b="1" dirty="0">
                <a:solidFill>
                  <a:schemeClr val="accent1">
                    <a:lumMod val="75000"/>
                  </a:schemeClr>
                </a:solidFill>
              </a:rPr>
              <a:t>Louer et ralentir</a:t>
            </a:r>
          </a:p>
          <a:p>
            <a:r>
              <a:rPr lang="fr-FR" sz="4000" b="1" dirty="0">
                <a:solidFill>
                  <a:schemeClr val="accent1">
                    <a:lumMod val="75000"/>
                  </a:schemeClr>
                </a:solidFill>
              </a:rPr>
              <a:t>L'option préférentielle pour les pauvres</a:t>
            </a:r>
          </a:p>
          <a:p>
            <a:r>
              <a:rPr lang="fr-FR" sz="4000" b="1" dirty="0">
                <a:solidFill>
                  <a:schemeClr val="accent1">
                    <a:lumMod val="75000"/>
                  </a:schemeClr>
                </a:solidFill>
              </a:rPr>
              <a:t>Croissance spirituelle</a:t>
            </a:r>
          </a:p>
          <a:p>
            <a:r>
              <a:rPr lang="fr-FR" sz="4000" b="1" dirty="0">
                <a:solidFill>
                  <a:schemeClr val="accent1">
                    <a:lumMod val="75000"/>
                  </a:schemeClr>
                </a:solidFill>
              </a:rPr>
              <a:t>Vivre libres, une conversion écologique</a:t>
            </a:r>
          </a:p>
        </p:txBody>
      </p:sp>
      <p:sp>
        <p:nvSpPr>
          <p:cNvPr id="5" name="ZoneTexte 4">
            <a:extLst>
              <a:ext uri="{FF2B5EF4-FFF2-40B4-BE49-F238E27FC236}">
                <a16:creationId xmlns:a16="http://schemas.microsoft.com/office/drawing/2014/main" id="{0BD2A434-A84C-4D56-AC98-B360A2C57ECA}"/>
              </a:ext>
            </a:extLst>
          </p:cNvPr>
          <p:cNvSpPr txBox="1"/>
          <p:nvPr/>
        </p:nvSpPr>
        <p:spPr>
          <a:xfrm>
            <a:off x="7251405" y="5985164"/>
            <a:ext cx="4146697" cy="646331"/>
          </a:xfrm>
          <a:prstGeom prst="rect">
            <a:avLst/>
          </a:prstGeom>
          <a:noFill/>
        </p:spPr>
        <p:txBody>
          <a:bodyPr wrap="square" rtlCol="0">
            <a:spAutoFit/>
          </a:bodyPr>
          <a:lstStyle/>
          <a:p>
            <a:r>
              <a:rPr lang="fr-FR" dirty="0">
                <a:solidFill>
                  <a:schemeClr val="accent2">
                    <a:lumMod val="75000"/>
                  </a:schemeClr>
                </a:solidFill>
              </a:rPr>
              <a:t>Arnaud du Crest, Ecologie Paroles de chrétiens, Diocèse de Nantes</a:t>
            </a:r>
          </a:p>
        </p:txBody>
      </p:sp>
    </p:spTree>
    <p:extLst>
      <p:ext uri="{BB962C8B-B14F-4D97-AF65-F5344CB8AC3E}">
        <p14:creationId xmlns:p14="http://schemas.microsoft.com/office/powerpoint/2010/main" val="487792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p:cNvPicPr>
            <a:picLocks noGrp="1" noChangeAspect="1"/>
          </p:cNvPicPr>
          <p:nvPr>
            <p:ph sz="half" idx="2"/>
          </p:nvPr>
        </p:nvPicPr>
        <p:blipFill>
          <a:blip r:embed="rId3"/>
          <a:stretch>
            <a:fillRect/>
          </a:stretch>
        </p:blipFill>
        <p:spPr>
          <a:xfrm>
            <a:off x="619432" y="837631"/>
            <a:ext cx="3969048" cy="5765849"/>
          </a:xfrm>
          <a:prstGeom prst="rect">
            <a:avLst/>
          </a:prstGeom>
        </p:spPr>
      </p:pic>
      <p:sp>
        <p:nvSpPr>
          <p:cNvPr id="2" name="Titre 1"/>
          <p:cNvSpPr>
            <a:spLocks noGrp="1"/>
          </p:cNvSpPr>
          <p:nvPr>
            <p:ph type="title"/>
          </p:nvPr>
        </p:nvSpPr>
        <p:spPr/>
        <p:txBody>
          <a:bodyPr/>
          <a:lstStyle/>
          <a:p>
            <a:pPr algn="ctr"/>
            <a:r>
              <a:rPr lang="fr-FR" dirty="0">
                <a:ln w="0"/>
                <a:solidFill>
                  <a:schemeClr val="accent1"/>
                </a:solidFill>
                <a:effectLst>
                  <a:outerShdw blurRad="38100" dist="25400" dir="5400000" algn="ctr" rotWithShape="0">
                    <a:srgbClr val="6E747A">
                      <a:alpha val="43000"/>
                    </a:srgbClr>
                  </a:outerShdw>
                </a:effectLst>
              </a:rPr>
              <a:t>Louer et ralentir</a:t>
            </a:r>
          </a:p>
        </p:txBody>
      </p:sp>
      <p:sp>
        <p:nvSpPr>
          <p:cNvPr id="3" name="Espace réservé du contenu 2"/>
          <p:cNvSpPr>
            <a:spLocks noGrp="1"/>
          </p:cNvSpPr>
          <p:nvPr>
            <p:ph sz="half" idx="1"/>
          </p:nvPr>
        </p:nvSpPr>
        <p:spPr>
          <a:xfrm>
            <a:off x="6523480" y="1690688"/>
            <a:ext cx="5181600" cy="4351338"/>
          </a:xfrm>
        </p:spPr>
        <p:txBody>
          <a:bodyPr>
            <a:normAutofit/>
          </a:bodyPr>
          <a:lstStyle/>
          <a:p>
            <a:pPr marL="0" indent="0">
              <a:buNone/>
            </a:pPr>
            <a:r>
              <a:rPr lang="fr-FR" sz="3200" dirty="0"/>
              <a:t>"Ralentir la marche pour regarder la réalité d'une autre manière" (114)</a:t>
            </a:r>
          </a:p>
          <a:p>
            <a:pPr marL="0" indent="0">
              <a:buNone/>
            </a:pPr>
            <a:r>
              <a:rPr lang="fr-FR" sz="3200" dirty="0"/>
              <a:t>« Ralentir un rythme déterminé de production et de consommation"</a:t>
            </a:r>
          </a:p>
          <a:p>
            <a:pPr marL="0" indent="0">
              <a:buNone/>
            </a:pPr>
            <a:r>
              <a:rPr lang="fr-FR" sz="3200" dirty="0"/>
              <a:t>ce qui "peut donner lieu à d'autres formes de progrès et de développement" (191)</a:t>
            </a:r>
          </a:p>
          <a:p>
            <a:pPr marL="0" indent="0">
              <a:buNone/>
            </a:pPr>
            <a:endParaRPr lang="fr-FR" sz="3200" dirty="0"/>
          </a:p>
          <a:p>
            <a:endParaRPr lang="fr-FR" sz="3200" dirty="0"/>
          </a:p>
        </p:txBody>
      </p:sp>
    </p:spTree>
    <p:extLst>
      <p:ext uri="{BB962C8B-B14F-4D97-AF65-F5344CB8AC3E}">
        <p14:creationId xmlns:p14="http://schemas.microsoft.com/office/powerpoint/2010/main" val="234432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ln w="0"/>
                <a:solidFill>
                  <a:schemeClr val="accent1"/>
                </a:solidFill>
                <a:effectLst>
                  <a:outerShdw blurRad="38100" dist="25400" dir="5400000" algn="ctr" rotWithShape="0">
                    <a:srgbClr val="6E747A">
                      <a:alpha val="43000"/>
                    </a:srgbClr>
                  </a:outerShdw>
                </a:effectLst>
              </a:rPr>
              <a:t>L'option</a:t>
            </a:r>
            <a:r>
              <a:rPr lang="fr-FR" b="1" dirty="0"/>
              <a:t> </a:t>
            </a:r>
            <a:r>
              <a:rPr lang="fr-FR" dirty="0">
                <a:ln w="0"/>
                <a:solidFill>
                  <a:schemeClr val="accent1"/>
                </a:solidFill>
                <a:effectLst>
                  <a:outerShdw blurRad="38100" dist="25400" dir="5400000" algn="ctr" rotWithShape="0">
                    <a:srgbClr val="6E747A">
                      <a:alpha val="43000"/>
                    </a:srgbClr>
                  </a:outerShdw>
                </a:effectLst>
              </a:rPr>
              <a:t>préférentielle pour les pauvres</a:t>
            </a:r>
          </a:p>
        </p:txBody>
      </p:sp>
      <p:sp>
        <p:nvSpPr>
          <p:cNvPr id="3" name="Espace réservé du contenu 2"/>
          <p:cNvSpPr>
            <a:spLocks noGrp="1"/>
          </p:cNvSpPr>
          <p:nvPr>
            <p:ph sz="half" idx="1"/>
          </p:nvPr>
        </p:nvSpPr>
        <p:spPr>
          <a:xfrm>
            <a:off x="6385560" y="1825784"/>
            <a:ext cx="5181600" cy="4351338"/>
          </a:xfrm>
        </p:spPr>
        <p:txBody>
          <a:bodyPr>
            <a:noAutofit/>
          </a:bodyPr>
          <a:lstStyle/>
          <a:p>
            <a:pPr marL="0" indent="0">
              <a:buNone/>
            </a:pPr>
            <a:r>
              <a:rPr lang="fr-FR" sz="2400" dirty="0"/>
              <a:t>Il n’y a pas deux crises sépa­rées, l’une environnementale et l’autre sociale, mais une seule et complexe crise socio-environnemen­tale (138). </a:t>
            </a:r>
          </a:p>
          <a:p>
            <a:r>
              <a:rPr lang="fr-FR" sz="2400" dirty="0"/>
              <a:t>Dégradation des lieux de vie et de la vie des hommes (25)</a:t>
            </a:r>
          </a:p>
          <a:p>
            <a:r>
              <a:rPr lang="fr-FR" sz="2400" dirty="0"/>
              <a:t>Migration des espèces végétales et animales, migration des hommes (25)</a:t>
            </a:r>
          </a:p>
          <a:p>
            <a:r>
              <a:rPr lang="fr-FR" sz="2400" dirty="0"/>
              <a:t>Epuisement des ressources naturelles et épuisement des cultures des peuples (145)</a:t>
            </a:r>
          </a:p>
        </p:txBody>
      </p:sp>
      <p:pic>
        <p:nvPicPr>
          <p:cNvPr id="7" name="Espace réservé du contenu 6"/>
          <p:cNvPicPr>
            <a:picLocks noGrp="1" noChangeAspect="1"/>
          </p:cNvPicPr>
          <p:nvPr>
            <p:ph sz="half" idx="2"/>
          </p:nvPr>
        </p:nvPicPr>
        <p:blipFill>
          <a:blip r:embed="rId3"/>
          <a:stretch>
            <a:fillRect/>
          </a:stretch>
        </p:blipFill>
        <p:spPr>
          <a:xfrm>
            <a:off x="224745" y="2110106"/>
            <a:ext cx="5700868" cy="3782694"/>
          </a:xfrm>
          <a:prstGeom prst="rect">
            <a:avLst/>
          </a:prstGeom>
        </p:spPr>
      </p:pic>
      <p:sp>
        <p:nvSpPr>
          <p:cNvPr id="8" name="Rectangle 7"/>
          <p:cNvSpPr/>
          <p:nvPr/>
        </p:nvSpPr>
        <p:spPr>
          <a:xfrm>
            <a:off x="838200" y="6151612"/>
            <a:ext cx="10134600" cy="461665"/>
          </a:xfrm>
          <a:prstGeom prst="rect">
            <a:avLst/>
          </a:prstGeom>
        </p:spPr>
        <p:txBody>
          <a:bodyPr wrap="square">
            <a:spAutoFit/>
          </a:bodyPr>
          <a:lstStyle/>
          <a:p>
            <a:r>
              <a:rPr lang="fr-FR" sz="2400" dirty="0">
                <a:solidFill>
                  <a:schemeClr val="tx2"/>
                </a:solidFill>
                <a:hlinkClick r:id="" action="ppaction://noaction"/>
              </a:rPr>
              <a:t>Une ap­proche intégrale </a:t>
            </a:r>
            <a:r>
              <a:rPr lang="fr-FR" sz="2400" dirty="0"/>
              <a:t>pour combattre la pauvreté et préserver la nature (138)</a:t>
            </a:r>
          </a:p>
        </p:txBody>
      </p:sp>
    </p:spTree>
    <p:extLst>
      <p:ext uri="{BB962C8B-B14F-4D97-AF65-F5344CB8AC3E}">
        <p14:creationId xmlns:p14="http://schemas.microsoft.com/office/powerpoint/2010/main" val="40596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3"/>
          <p:cNvSpPr>
            <a:spLocks noGrp="1"/>
          </p:cNvSpPr>
          <p:nvPr>
            <p:ph sz="half" idx="2"/>
          </p:nvPr>
        </p:nvSpPr>
        <p:spPr>
          <a:xfrm>
            <a:off x="6172200" y="1825625"/>
            <a:ext cx="5349240" cy="4351338"/>
          </a:xfrm>
        </p:spPr>
        <p:txBody>
          <a:bodyPr>
            <a:normAutofit lnSpcReduction="10000"/>
          </a:bodyPr>
          <a:lstStyle/>
          <a:p>
            <a:r>
              <a:rPr lang="fr-FR" dirty="0"/>
              <a:t>La spiritualité chré­tienne propose une croissance par la </a:t>
            </a:r>
            <a:r>
              <a:rPr lang="fr-FR" b="1" dirty="0">
                <a:hlinkClick r:id="" action="ppaction://noaction"/>
              </a:rPr>
              <a:t>sobriété</a:t>
            </a:r>
            <a:r>
              <a:rPr lang="fr-FR" dirty="0"/>
              <a:t>, et une capacité de jouir avec peu. C’est un retour à la simplicité  (222).</a:t>
            </a:r>
          </a:p>
          <a:p>
            <a:r>
              <a:rPr lang="fr-FR" dirty="0"/>
              <a:t>La paix intérieure tient de la préservation de l’écologie et du bien commun, parce qu’elle se révèle dans un style de vie équilibré joint à une capacité d’admiration (225).</a:t>
            </a:r>
          </a:p>
        </p:txBody>
      </p:sp>
      <p:sp>
        <p:nvSpPr>
          <p:cNvPr id="6" name="Titre 1"/>
          <p:cNvSpPr>
            <a:spLocks noGrp="1"/>
          </p:cNvSpPr>
          <p:nvPr>
            <p:ph type="title"/>
          </p:nvPr>
        </p:nvSpPr>
        <p:spPr/>
        <p:txBody>
          <a:bodyPr>
            <a:normAutofit/>
          </a:bodyPr>
          <a:lstStyle/>
          <a:p>
            <a:pPr algn="ctr"/>
            <a:r>
              <a:rPr lang="fr-FR" dirty="0">
                <a:ln w="0"/>
                <a:solidFill>
                  <a:schemeClr val="accent1"/>
                </a:solidFill>
                <a:effectLst>
                  <a:outerShdw blurRad="38100" dist="25400" dir="5400000" algn="ctr" rotWithShape="0">
                    <a:srgbClr val="6E747A">
                      <a:alpha val="43000"/>
                    </a:srgbClr>
                  </a:outerShdw>
                </a:effectLst>
              </a:rPr>
              <a:t>Une croissance spirituelle : </a:t>
            </a:r>
            <a:br>
              <a:rPr lang="fr-FR" dirty="0">
                <a:ln w="0"/>
                <a:solidFill>
                  <a:schemeClr val="accent1"/>
                </a:solidFill>
                <a:effectLst>
                  <a:outerShdw blurRad="38100" dist="25400" dir="5400000" algn="ctr" rotWithShape="0">
                    <a:srgbClr val="6E747A">
                      <a:alpha val="43000"/>
                    </a:srgbClr>
                  </a:outerShdw>
                </a:effectLst>
              </a:rPr>
            </a:br>
            <a:r>
              <a:rPr lang="fr-FR" b="1" dirty="0">
                <a:ln w="0"/>
                <a:solidFill>
                  <a:schemeClr val="accent1"/>
                </a:solidFill>
                <a:effectLst>
                  <a:outerShdw blurRad="38100" dist="25400" dir="5400000" algn="ctr" rotWithShape="0">
                    <a:srgbClr val="6E747A">
                      <a:alpha val="43000"/>
                    </a:srgbClr>
                  </a:outerShdw>
                </a:effectLst>
              </a:rPr>
              <a:t>1/ Simplicité </a:t>
            </a:r>
            <a:r>
              <a:rPr lang="fr-FR" b="1" dirty="0">
                <a:solidFill>
                  <a:schemeClr val="accent1"/>
                </a:solidFill>
              </a:rPr>
              <a:t>et sobriété</a:t>
            </a:r>
            <a:endParaRPr lang="fr-FR" b="1" dirty="0">
              <a:ln w="0"/>
              <a:solidFill>
                <a:schemeClr val="accent1"/>
              </a:solidFill>
              <a:effectLst>
                <a:outerShdw blurRad="38100" dist="25400" dir="5400000" algn="ctr" rotWithShape="0">
                  <a:srgbClr val="6E747A">
                    <a:alpha val="43000"/>
                  </a:srgbClr>
                </a:outerShdw>
              </a:effectLst>
            </a:endParaRPr>
          </a:p>
        </p:txBody>
      </p:sp>
      <p:sp>
        <p:nvSpPr>
          <p:cNvPr id="7" name="Ellipse 6"/>
          <p:cNvSpPr/>
          <p:nvPr/>
        </p:nvSpPr>
        <p:spPr>
          <a:xfrm>
            <a:off x="1625600" y="2316480"/>
            <a:ext cx="3596640" cy="343408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2497455" y="2061141"/>
            <a:ext cx="1895475" cy="584775"/>
          </a:xfrm>
          <a:prstGeom prst="rect">
            <a:avLst/>
          </a:prstGeom>
          <a:solidFill>
            <a:schemeClr val="bg1"/>
          </a:solidFill>
        </p:spPr>
        <p:txBody>
          <a:bodyPr wrap="square" rtlCol="0">
            <a:spAutoFit/>
          </a:bodyPr>
          <a:lstStyle/>
          <a:p>
            <a:r>
              <a:rPr lang="fr-FR" sz="3200" dirty="0"/>
              <a:t>Simplicité</a:t>
            </a:r>
          </a:p>
        </p:txBody>
      </p:sp>
      <p:sp>
        <p:nvSpPr>
          <p:cNvPr id="9" name="ZoneTexte 8"/>
          <p:cNvSpPr txBox="1"/>
          <p:nvPr/>
        </p:nvSpPr>
        <p:spPr>
          <a:xfrm>
            <a:off x="828040" y="3601145"/>
            <a:ext cx="1612900" cy="584775"/>
          </a:xfrm>
          <a:prstGeom prst="rect">
            <a:avLst/>
          </a:prstGeom>
          <a:solidFill>
            <a:schemeClr val="bg1"/>
          </a:solidFill>
        </p:spPr>
        <p:txBody>
          <a:bodyPr wrap="square" rtlCol="0">
            <a:spAutoFit/>
          </a:bodyPr>
          <a:lstStyle/>
          <a:p>
            <a:r>
              <a:rPr lang="fr-FR" sz="3200" dirty="0"/>
              <a:t>Sobriété</a:t>
            </a:r>
          </a:p>
        </p:txBody>
      </p:sp>
      <p:sp>
        <p:nvSpPr>
          <p:cNvPr id="10" name="ZoneTexte 9"/>
          <p:cNvSpPr txBox="1"/>
          <p:nvPr/>
        </p:nvSpPr>
        <p:spPr>
          <a:xfrm>
            <a:off x="2497455" y="5299134"/>
            <a:ext cx="2178050" cy="1077218"/>
          </a:xfrm>
          <a:prstGeom prst="rect">
            <a:avLst/>
          </a:prstGeom>
          <a:solidFill>
            <a:schemeClr val="bg1"/>
          </a:solidFill>
        </p:spPr>
        <p:txBody>
          <a:bodyPr wrap="square" rtlCol="0">
            <a:spAutoFit/>
          </a:bodyPr>
          <a:lstStyle/>
          <a:p>
            <a:r>
              <a:rPr lang="fr-FR" sz="3200" dirty="0"/>
              <a:t>Respect de la création</a:t>
            </a:r>
          </a:p>
        </p:txBody>
      </p:sp>
      <p:sp>
        <p:nvSpPr>
          <p:cNvPr id="11" name="ZoneTexte 10"/>
          <p:cNvSpPr txBox="1"/>
          <p:nvPr/>
        </p:nvSpPr>
        <p:spPr>
          <a:xfrm>
            <a:off x="4220210" y="3601144"/>
            <a:ext cx="1951990" cy="1077218"/>
          </a:xfrm>
          <a:prstGeom prst="rect">
            <a:avLst/>
          </a:prstGeom>
          <a:solidFill>
            <a:schemeClr val="bg1"/>
          </a:solidFill>
        </p:spPr>
        <p:txBody>
          <a:bodyPr wrap="square" rtlCol="0">
            <a:spAutoFit/>
          </a:bodyPr>
          <a:lstStyle/>
          <a:p>
            <a:pPr algn="ctr"/>
            <a:r>
              <a:rPr lang="fr-FR" sz="3200" dirty="0"/>
              <a:t>Paix intérieure</a:t>
            </a:r>
          </a:p>
        </p:txBody>
      </p:sp>
      <p:sp>
        <p:nvSpPr>
          <p:cNvPr id="4" name="Flèche droite 3"/>
          <p:cNvSpPr/>
          <p:nvPr/>
        </p:nvSpPr>
        <p:spPr>
          <a:xfrm rot="3242466">
            <a:off x="4837246" y="3236747"/>
            <a:ext cx="556627" cy="241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droite 11"/>
          <p:cNvSpPr/>
          <p:nvPr/>
        </p:nvSpPr>
        <p:spPr>
          <a:xfrm rot="18669149">
            <a:off x="4671218" y="4804783"/>
            <a:ext cx="556627" cy="241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87460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dirty="0">
                <a:ln w="0"/>
                <a:solidFill>
                  <a:schemeClr val="accent1"/>
                </a:solidFill>
                <a:effectLst>
                  <a:outerShdw blurRad="38100" dist="25400" dir="5400000" algn="ctr" rotWithShape="0">
                    <a:srgbClr val="6E747A">
                      <a:alpha val="43000"/>
                    </a:srgbClr>
                  </a:outerShdw>
                </a:effectLst>
              </a:rPr>
              <a:t>Une croissance spirituelle : </a:t>
            </a:r>
            <a:br>
              <a:rPr lang="fr-FR">
                <a:ln w="0"/>
                <a:solidFill>
                  <a:schemeClr val="accent1"/>
                </a:solidFill>
                <a:effectLst>
                  <a:outerShdw blurRad="38100" dist="25400" dir="5400000" algn="ctr" rotWithShape="0">
                    <a:srgbClr val="6E747A">
                      <a:alpha val="43000"/>
                    </a:srgbClr>
                  </a:outerShdw>
                </a:effectLst>
              </a:rPr>
            </a:br>
            <a:r>
              <a:rPr lang="fr-FR">
                <a:ln w="0"/>
                <a:solidFill>
                  <a:schemeClr val="accent1"/>
                </a:solidFill>
                <a:effectLst>
                  <a:outerShdw blurRad="38100" dist="25400" dir="5400000" algn="ctr" rotWithShape="0">
                    <a:srgbClr val="6E747A">
                      <a:alpha val="43000"/>
                    </a:srgbClr>
                  </a:outerShdw>
                </a:effectLst>
              </a:rPr>
              <a:t>2/ </a:t>
            </a:r>
            <a:r>
              <a:rPr lang="fr-FR" b="1" dirty="0">
                <a:solidFill>
                  <a:schemeClr val="accent1"/>
                </a:solidFill>
              </a:rPr>
              <a:t>Décroissance de la consommation</a:t>
            </a:r>
            <a:endParaRPr lang="fr-FR" dirty="0">
              <a:ln w="0"/>
              <a:solidFill>
                <a:schemeClr val="accent1"/>
              </a:solidFill>
              <a:effectLst>
                <a:outerShdw blurRad="38100" dist="25400" dir="5400000" algn="ctr" rotWithShape="0">
                  <a:srgbClr val="6E747A">
                    <a:alpha val="43000"/>
                  </a:srgbClr>
                </a:outerShdw>
              </a:effectLst>
            </a:endParaRPr>
          </a:p>
        </p:txBody>
      </p:sp>
      <p:sp>
        <p:nvSpPr>
          <p:cNvPr id="3" name="Espace réservé du contenu 2"/>
          <p:cNvSpPr>
            <a:spLocks noGrp="1"/>
          </p:cNvSpPr>
          <p:nvPr>
            <p:ph sz="half" idx="1"/>
          </p:nvPr>
        </p:nvSpPr>
        <p:spPr>
          <a:xfrm>
            <a:off x="6172200" y="2097088"/>
            <a:ext cx="5181600" cy="4351338"/>
          </a:xfrm>
        </p:spPr>
        <p:txBody>
          <a:bodyPr>
            <a:normAutofit lnSpcReduction="10000"/>
          </a:bodyPr>
          <a:lstStyle/>
          <a:p>
            <a:r>
              <a:rPr lang="fr-FR" dirty="0"/>
              <a:t>20 % de la population mondiale consomment les ressources qu'ils volent aux pauvres, et aux futures générations  (95).</a:t>
            </a:r>
          </a:p>
          <a:p>
            <a:r>
              <a:rPr lang="fr-FR" dirty="0"/>
              <a:t>Consommer et détruire tou­jours davantage n’est pas soutenable, tandis que d’autres ne peuvent pas vivre leur dignité humaine. (193)</a:t>
            </a:r>
          </a:p>
          <a:p>
            <a:r>
              <a:rPr lang="fr-FR" dirty="0"/>
              <a:t>L’heure est venue d’accepter une certaine décroissance   (193).</a:t>
            </a:r>
          </a:p>
          <a:p>
            <a:endParaRPr lang="fr-FR" dirty="0"/>
          </a:p>
          <a:p>
            <a:endParaRPr lang="fr-FR" dirty="0"/>
          </a:p>
        </p:txBody>
      </p:sp>
      <p:pic>
        <p:nvPicPr>
          <p:cNvPr id="6" name="Espace réservé du contenu 5"/>
          <p:cNvPicPr>
            <a:picLocks noGrp="1" noChangeAspect="1"/>
          </p:cNvPicPr>
          <p:nvPr>
            <p:ph sz="half" idx="2"/>
          </p:nvPr>
        </p:nvPicPr>
        <p:blipFill>
          <a:blip r:embed="rId3"/>
          <a:stretch>
            <a:fillRect/>
          </a:stretch>
        </p:blipFill>
        <p:spPr>
          <a:xfrm>
            <a:off x="120798" y="2532383"/>
            <a:ext cx="1997775" cy="1970028"/>
          </a:xfrm>
          <a:prstGeom prst="rect">
            <a:avLst/>
          </a:prstGeom>
          <a:ln>
            <a:noFill/>
          </a:ln>
        </p:spPr>
      </p:pic>
      <p:sp>
        <p:nvSpPr>
          <p:cNvPr id="7" name="Ellipse 6"/>
          <p:cNvSpPr/>
          <p:nvPr/>
        </p:nvSpPr>
        <p:spPr>
          <a:xfrm>
            <a:off x="2159213" y="2532383"/>
            <a:ext cx="1821384" cy="19700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10" name="Corde 9"/>
          <p:cNvSpPr/>
          <p:nvPr/>
        </p:nvSpPr>
        <p:spPr>
          <a:xfrm rot="1197042">
            <a:off x="4076738" y="2622562"/>
            <a:ext cx="2018384" cy="1952443"/>
          </a:xfrm>
          <a:prstGeom prst="chor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834222" y="4808091"/>
            <a:ext cx="2254335" cy="584775"/>
          </a:xfrm>
          <a:prstGeom prst="rect">
            <a:avLst/>
          </a:prstGeom>
        </p:spPr>
        <p:txBody>
          <a:bodyPr wrap="none">
            <a:spAutoFit/>
          </a:bodyPr>
          <a:lstStyle/>
          <a:p>
            <a:r>
              <a:rPr lang="fr-FR" sz="3200" b="1" dirty="0">
                <a:solidFill>
                  <a:srgbClr val="FF0000"/>
                </a:solidFill>
              </a:rPr>
              <a:t>2,5 planètes</a:t>
            </a:r>
          </a:p>
        </p:txBody>
      </p:sp>
    </p:spTree>
    <p:extLst>
      <p:ext uri="{BB962C8B-B14F-4D97-AF65-F5344CB8AC3E}">
        <p14:creationId xmlns:p14="http://schemas.microsoft.com/office/powerpoint/2010/main" val="185137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6929120" y="1704499"/>
            <a:ext cx="4648200" cy="2116455"/>
          </a:xfrm>
        </p:spPr>
        <p:txBody>
          <a:bodyPr>
            <a:normAutofit/>
          </a:bodyPr>
          <a:lstStyle/>
          <a:p>
            <a:pPr marL="0" indent="0">
              <a:buNone/>
            </a:pPr>
            <a:r>
              <a:rPr lang="fr-FR" i="1" dirty="0"/>
              <a:t>Il ne faut pas </a:t>
            </a:r>
            <a:r>
              <a:rPr lang="fr-FR" dirty="0"/>
              <a:t>"que le progrès technologique remplace de plus en plus le</a:t>
            </a:r>
            <a:r>
              <a:rPr lang="fr-FR" b="1" dirty="0"/>
              <a:t> </a:t>
            </a:r>
            <a:r>
              <a:rPr lang="fr-FR" dirty="0"/>
              <a:t>travail humain, car ainsi l'humanité se dégraderait elle-même" (128) </a:t>
            </a:r>
          </a:p>
        </p:txBody>
      </p:sp>
      <p:pic>
        <p:nvPicPr>
          <p:cNvPr id="8" name="Espace réservé du contenu 7"/>
          <p:cNvPicPr>
            <a:picLocks noGrp="1" noChangeAspect="1"/>
          </p:cNvPicPr>
          <p:nvPr>
            <p:ph sz="half" idx="2"/>
          </p:nvPr>
        </p:nvPicPr>
        <p:blipFill>
          <a:blip r:embed="rId3"/>
          <a:stretch>
            <a:fillRect/>
          </a:stretch>
        </p:blipFill>
        <p:spPr>
          <a:xfrm>
            <a:off x="395605" y="1662589"/>
            <a:ext cx="3333750" cy="2200275"/>
          </a:xfrm>
          <a:prstGeom prst="rect">
            <a:avLst/>
          </a:prstGeom>
        </p:spPr>
      </p:pic>
      <p:sp>
        <p:nvSpPr>
          <p:cNvPr id="4" name="Titre 1"/>
          <p:cNvSpPr txBox="1">
            <a:spLocks/>
          </p:cNvSpPr>
          <p:nvPr/>
        </p:nvSpPr>
        <p:spPr>
          <a:xfrm>
            <a:off x="1061720" y="33702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dirty="0">
                <a:ln w="0"/>
                <a:solidFill>
                  <a:schemeClr val="accent1"/>
                </a:solidFill>
                <a:effectLst>
                  <a:outerShdw blurRad="38100" dist="25400" dir="5400000" algn="ctr" rotWithShape="0">
                    <a:srgbClr val="6E747A">
                      <a:alpha val="43000"/>
                    </a:srgbClr>
                  </a:outerShdw>
                </a:effectLst>
              </a:rPr>
              <a:t>Une croissance spirituelle : </a:t>
            </a:r>
            <a:br>
              <a:rPr lang="fr-FR" dirty="0">
                <a:ln w="0"/>
                <a:solidFill>
                  <a:schemeClr val="accent1"/>
                </a:solidFill>
                <a:effectLst>
                  <a:outerShdw blurRad="38100" dist="25400" dir="5400000" algn="ctr" rotWithShape="0">
                    <a:srgbClr val="6E747A">
                      <a:alpha val="43000"/>
                    </a:srgbClr>
                  </a:outerShdw>
                </a:effectLst>
              </a:rPr>
            </a:br>
            <a:r>
              <a:rPr lang="fr-FR" b="1" dirty="0">
                <a:ln w="0"/>
                <a:solidFill>
                  <a:schemeClr val="accent1"/>
                </a:solidFill>
                <a:effectLst>
                  <a:outerShdw blurRad="38100" dist="25400" dir="5400000" algn="ctr" rotWithShape="0">
                    <a:srgbClr val="6E747A">
                      <a:alpha val="43000"/>
                    </a:srgbClr>
                  </a:outerShdw>
                </a:effectLst>
              </a:rPr>
              <a:t>3/ La question du progrès</a:t>
            </a:r>
          </a:p>
        </p:txBody>
      </p:sp>
      <p:pic>
        <p:nvPicPr>
          <p:cNvPr id="9" name="Image 8"/>
          <p:cNvPicPr>
            <a:picLocks noChangeAspect="1"/>
          </p:cNvPicPr>
          <p:nvPr/>
        </p:nvPicPr>
        <p:blipFill>
          <a:blip r:embed="rId4"/>
          <a:stretch>
            <a:fillRect/>
          </a:stretch>
        </p:blipFill>
        <p:spPr>
          <a:xfrm>
            <a:off x="2306320" y="3949065"/>
            <a:ext cx="4286250" cy="3048000"/>
          </a:xfrm>
          <a:prstGeom prst="rect">
            <a:avLst/>
          </a:prstGeom>
        </p:spPr>
      </p:pic>
      <p:sp>
        <p:nvSpPr>
          <p:cNvPr id="2" name="Rectangle 1"/>
          <p:cNvSpPr/>
          <p:nvPr/>
        </p:nvSpPr>
        <p:spPr>
          <a:xfrm>
            <a:off x="6929120" y="3727609"/>
            <a:ext cx="4648200" cy="3108543"/>
          </a:xfrm>
          <a:prstGeom prst="rect">
            <a:avLst/>
          </a:prstGeom>
        </p:spPr>
        <p:txBody>
          <a:bodyPr wrap="square">
            <a:spAutoFit/>
          </a:bodyPr>
          <a:lstStyle/>
          <a:p>
            <a:r>
              <a:rPr lang="fr-FR" sz="2800" dirty="0"/>
              <a:t>Un développement technologique et économique qui ne laisse pas un monde meilleur et une qualité de vie intégralement supérieure ne peut pas être considéré comme un progrès (194)</a:t>
            </a:r>
          </a:p>
        </p:txBody>
      </p:sp>
    </p:spTree>
    <p:extLst>
      <p:ext uri="{BB962C8B-B14F-4D97-AF65-F5344CB8AC3E}">
        <p14:creationId xmlns:p14="http://schemas.microsoft.com/office/powerpoint/2010/main" val="29140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Une conversion, une conscience amoureuse</a:t>
            </a:r>
          </a:p>
        </p:txBody>
      </p:sp>
      <p:sp>
        <p:nvSpPr>
          <p:cNvPr id="3" name="Espace réservé du contenu 2"/>
          <p:cNvSpPr>
            <a:spLocks noGrp="1"/>
          </p:cNvSpPr>
          <p:nvPr>
            <p:ph sz="half" idx="1"/>
          </p:nvPr>
        </p:nvSpPr>
        <p:spPr>
          <a:xfrm>
            <a:off x="500743" y="1825625"/>
            <a:ext cx="11146971" cy="1331232"/>
          </a:xfrm>
        </p:spPr>
        <p:txBody>
          <a:bodyPr>
            <a:normAutofit/>
          </a:bodyPr>
          <a:lstStyle/>
          <a:p>
            <a:r>
              <a:rPr lang="fr-FR" dirty="0"/>
              <a:t>« la crise écologique est un appel à une profonde conversion intérieure. » (217)</a:t>
            </a:r>
          </a:p>
        </p:txBody>
      </p:sp>
      <p:sp>
        <p:nvSpPr>
          <p:cNvPr id="4" name="Rectangle 3"/>
          <p:cNvSpPr/>
          <p:nvPr/>
        </p:nvSpPr>
        <p:spPr>
          <a:xfrm>
            <a:off x="500743" y="2953445"/>
            <a:ext cx="5519057" cy="3539430"/>
          </a:xfrm>
          <a:prstGeom prst="rect">
            <a:avLst/>
          </a:prstGeom>
        </p:spPr>
        <p:txBody>
          <a:bodyPr wrap="square">
            <a:spAutoFit/>
          </a:bodyPr>
          <a:lstStyle/>
          <a:p>
            <a:pPr marL="457200" indent="-457200">
              <a:buFont typeface="Arial" panose="020B0604020202020204" pitchFamily="34" charset="0"/>
              <a:buChar char="•"/>
            </a:pPr>
            <a:r>
              <a:rPr lang="fr-FR" sz="2800" dirty="0"/>
              <a:t>Ne pas vouloir concilier « la protection de la nature et le profit financier, ou la préservation de l'environnement et le progrès » car</a:t>
            </a:r>
          </a:p>
          <a:p>
            <a:pPr marL="457200" indent="-457200">
              <a:buFont typeface="Arial" panose="020B0604020202020204" pitchFamily="34" charset="0"/>
              <a:buChar char="•"/>
            </a:pPr>
            <a:r>
              <a:rPr lang="fr-FR" sz="2800" dirty="0"/>
              <a:t>« Sur ces questions, les justes milieux retardent seulement un peu l’effondrement » (194).</a:t>
            </a:r>
          </a:p>
        </p:txBody>
      </p:sp>
      <p:pic>
        <p:nvPicPr>
          <p:cNvPr id="7" name="Image 6"/>
          <p:cNvPicPr>
            <a:picLocks noChangeAspect="1"/>
          </p:cNvPicPr>
          <p:nvPr/>
        </p:nvPicPr>
        <p:blipFill>
          <a:blip r:embed="rId3"/>
          <a:stretch>
            <a:fillRect/>
          </a:stretch>
        </p:blipFill>
        <p:spPr>
          <a:xfrm>
            <a:off x="6800850" y="3156857"/>
            <a:ext cx="4552950" cy="3409950"/>
          </a:xfrm>
          <a:prstGeom prst="rect">
            <a:avLst/>
          </a:prstGeom>
        </p:spPr>
      </p:pic>
    </p:spTree>
    <p:extLst>
      <p:ext uri="{BB962C8B-B14F-4D97-AF65-F5344CB8AC3E}">
        <p14:creationId xmlns:p14="http://schemas.microsoft.com/office/powerpoint/2010/main" val="34263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solidFill>
                  <a:schemeClr val="accent1"/>
                </a:solidFill>
              </a:rPr>
              <a:t>Vivre libres, une conversion écologique</a:t>
            </a:r>
          </a:p>
        </p:txBody>
      </p:sp>
      <p:pic>
        <p:nvPicPr>
          <p:cNvPr id="7" name="Espace réservé du contenu 6"/>
          <p:cNvPicPr>
            <a:picLocks noGrp="1" noChangeAspect="1"/>
          </p:cNvPicPr>
          <p:nvPr>
            <p:ph sz="half" idx="1"/>
          </p:nvPr>
        </p:nvPicPr>
        <p:blipFill>
          <a:blip r:embed="rId3"/>
          <a:stretch>
            <a:fillRect/>
          </a:stretch>
        </p:blipFill>
        <p:spPr>
          <a:xfrm>
            <a:off x="566737" y="1384697"/>
            <a:ext cx="1457325" cy="3057525"/>
          </a:xfrm>
          <a:prstGeom prst="rect">
            <a:avLst/>
          </a:prstGeom>
        </p:spPr>
      </p:pic>
      <p:sp>
        <p:nvSpPr>
          <p:cNvPr id="6" name="Espace réservé du contenu 5"/>
          <p:cNvSpPr>
            <a:spLocks noGrp="1"/>
          </p:cNvSpPr>
          <p:nvPr>
            <p:ph sz="half" idx="2"/>
          </p:nvPr>
        </p:nvSpPr>
        <p:spPr>
          <a:xfrm>
            <a:off x="6572541" y="1487641"/>
            <a:ext cx="4781259" cy="5005234"/>
          </a:xfrm>
        </p:spPr>
        <p:txBody>
          <a:bodyPr>
            <a:normAutofit/>
          </a:bodyPr>
          <a:lstStyle/>
          <a:p>
            <a:r>
              <a:rPr lang="fr-FR" dirty="0">
                <a:solidFill>
                  <a:schemeClr val="accent1">
                    <a:lumMod val="75000"/>
                  </a:schemeClr>
                </a:solidFill>
              </a:rPr>
              <a:t>Plus le cœur de la personne est vide, plus elle a besoin d’objets à acheter, à posséder et à consommer (204)</a:t>
            </a:r>
          </a:p>
          <a:p>
            <a:r>
              <a:rPr lang="fr-FR" dirty="0">
                <a:solidFill>
                  <a:schemeClr val="accent2">
                    <a:lumMod val="75000"/>
                  </a:schemeClr>
                </a:solidFill>
              </a:rPr>
              <a:t>Un changement dans les styles de vie pourrait réussir à exercer une pression saine sur ceux qui détiennent le pouvoir (206)</a:t>
            </a:r>
          </a:p>
        </p:txBody>
      </p:sp>
      <p:pic>
        <p:nvPicPr>
          <p:cNvPr id="9" name="Image 8"/>
          <p:cNvPicPr>
            <a:picLocks noChangeAspect="1"/>
          </p:cNvPicPr>
          <p:nvPr/>
        </p:nvPicPr>
        <p:blipFill>
          <a:blip r:embed="rId4"/>
          <a:stretch>
            <a:fillRect/>
          </a:stretch>
        </p:blipFill>
        <p:spPr>
          <a:xfrm>
            <a:off x="2899151" y="1351083"/>
            <a:ext cx="3198727" cy="1981398"/>
          </a:xfrm>
          <a:prstGeom prst="rect">
            <a:avLst/>
          </a:prstGeom>
        </p:spPr>
      </p:pic>
      <p:sp>
        <p:nvSpPr>
          <p:cNvPr id="3" name="ZoneTexte 2"/>
          <p:cNvSpPr txBox="1"/>
          <p:nvPr/>
        </p:nvSpPr>
        <p:spPr>
          <a:xfrm>
            <a:off x="5527040" y="230188"/>
            <a:ext cx="2519680" cy="707886"/>
          </a:xfrm>
          <a:prstGeom prst="rect">
            <a:avLst/>
          </a:prstGeom>
          <a:noFill/>
        </p:spPr>
        <p:txBody>
          <a:bodyPr wrap="square" rtlCol="0">
            <a:spAutoFit/>
          </a:bodyPr>
          <a:lstStyle/>
          <a:p>
            <a:r>
              <a:rPr lang="fr-FR" sz="4000" dirty="0">
                <a:solidFill>
                  <a:schemeClr val="accent1">
                    <a:lumMod val="60000"/>
                    <a:lumOff val="40000"/>
                  </a:schemeClr>
                </a:solidFill>
              </a:rPr>
              <a:t>Transition</a:t>
            </a:r>
          </a:p>
        </p:txBody>
      </p:sp>
      <p:sp>
        <p:nvSpPr>
          <p:cNvPr id="4" name="Multiplier 3"/>
          <p:cNvSpPr/>
          <p:nvPr/>
        </p:nvSpPr>
        <p:spPr>
          <a:xfrm>
            <a:off x="6217920" y="365124"/>
            <a:ext cx="1016000" cy="572949"/>
          </a:xfrm>
          <a:prstGeom prst="mathMultiply">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5"/>
          <a:stretch>
            <a:fillRect/>
          </a:stretch>
        </p:blipFill>
        <p:spPr>
          <a:xfrm>
            <a:off x="2899151" y="3362156"/>
            <a:ext cx="3167308" cy="1240801"/>
          </a:xfrm>
          <a:prstGeom prst="rect">
            <a:avLst/>
          </a:prstGeom>
        </p:spPr>
      </p:pic>
      <p:pic>
        <p:nvPicPr>
          <p:cNvPr id="10" name="Image 9"/>
          <p:cNvPicPr>
            <a:picLocks noChangeAspect="1"/>
          </p:cNvPicPr>
          <p:nvPr/>
        </p:nvPicPr>
        <p:blipFill rotWithShape="1">
          <a:blip r:embed="rId6"/>
          <a:srcRect l="33166" t="30780" r="24167"/>
          <a:stretch/>
        </p:blipFill>
        <p:spPr>
          <a:xfrm>
            <a:off x="3621101" y="4389119"/>
            <a:ext cx="2445358" cy="2231549"/>
          </a:xfrm>
          <a:prstGeom prst="rect">
            <a:avLst/>
          </a:prstGeom>
        </p:spPr>
      </p:pic>
      <p:pic>
        <p:nvPicPr>
          <p:cNvPr id="8" name="Image 7"/>
          <p:cNvPicPr>
            <a:picLocks noChangeAspect="1"/>
          </p:cNvPicPr>
          <p:nvPr/>
        </p:nvPicPr>
        <p:blipFill rotWithShape="1">
          <a:blip r:embed="rId7"/>
          <a:srcRect r="6447"/>
          <a:stretch/>
        </p:blipFill>
        <p:spPr>
          <a:xfrm>
            <a:off x="566737" y="4453791"/>
            <a:ext cx="2948623" cy="2166878"/>
          </a:xfrm>
          <a:prstGeom prst="rect">
            <a:avLst/>
          </a:prstGeom>
        </p:spPr>
      </p:pic>
      <p:sp>
        <p:nvSpPr>
          <p:cNvPr id="11" name="Rectangle 10"/>
          <p:cNvSpPr/>
          <p:nvPr/>
        </p:nvSpPr>
        <p:spPr>
          <a:xfrm>
            <a:off x="6725920" y="5370359"/>
            <a:ext cx="4958080" cy="1077218"/>
          </a:xfrm>
          <a:prstGeom prst="rect">
            <a:avLst/>
          </a:prstGeom>
        </p:spPr>
        <p:txBody>
          <a:bodyPr wrap="square">
            <a:spAutoFit/>
          </a:bodyPr>
          <a:lstStyle/>
          <a:p>
            <a:r>
              <a:rPr lang="fr-FR" sz="3200" b="1" dirty="0">
                <a:solidFill>
                  <a:schemeClr val="accent1"/>
                </a:solidFill>
              </a:rPr>
              <a:t>Il y a tant de choses que l’on peut faire ! </a:t>
            </a:r>
            <a:r>
              <a:rPr lang="fr-FR" sz="2400" b="1" dirty="0">
                <a:solidFill>
                  <a:schemeClr val="accent1"/>
                </a:solidFill>
              </a:rPr>
              <a:t>(180)</a:t>
            </a:r>
          </a:p>
        </p:txBody>
      </p:sp>
    </p:spTree>
    <p:extLst>
      <p:ext uri="{BB962C8B-B14F-4D97-AF65-F5344CB8AC3E}">
        <p14:creationId xmlns:p14="http://schemas.microsoft.com/office/powerpoint/2010/main" val="199161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362200" y="134911"/>
            <a:ext cx="7277100" cy="523220"/>
          </a:xfrm>
          <a:prstGeom prst="rect">
            <a:avLst/>
          </a:prstGeom>
          <a:noFill/>
        </p:spPr>
        <p:txBody>
          <a:bodyPr wrap="square" rtlCol="0">
            <a:spAutoFit/>
          </a:bodyPr>
          <a:lstStyle/>
          <a:p>
            <a:r>
              <a:rPr lang="fr-FR" sz="2800" dirty="0"/>
              <a:t>Il y a tant de choses que l’on peut faire ! (180)</a:t>
            </a:r>
          </a:p>
        </p:txBody>
      </p:sp>
      <p:graphicFrame>
        <p:nvGraphicFramePr>
          <p:cNvPr id="3" name="Tableau 2"/>
          <p:cNvGraphicFramePr>
            <a:graphicFrameLocks noGrp="1"/>
          </p:cNvGraphicFramePr>
          <p:nvPr>
            <p:extLst/>
          </p:nvPr>
        </p:nvGraphicFramePr>
        <p:xfrm>
          <a:off x="665020" y="891213"/>
          <a:ext cx="9612321" cy="4690213"/>
        </p:xfrm>
        <a:graphic>
          <a:graphicData uri="http://schemas.openxmlformats.org/drawingml/2006/table">
            <a:tbl>
              <a:tblPr firstRow="1" bandRow="1">
                <a:tableStyleId>{5C22544A-7EE6-4342-B048-85BDC9FD1C3A}</a:tableStyleId>
              </a:tblPr>
              <a:tblGrid>
                <a:gridCol w="2170754">
                  <a:extLst>
                    <a:ext uri="{9D8B030D-6E8A-4147-A177-3AD203B41FA5}">
                      <a16:colId xmlns:a16="http://schemas.microsoft.com/office/drawing/2014/main" val="20000"/>
                    </a:ext>
                  </a:extLst>
                </a:gridCol>
                <a:gridCol w="1967560">
                  <a:extLst>
                    <a:ext uri="{9D8B030D-6E8A-4147-A177-3AD203B41FA5}">
                      <a16:colId xmlns:a16="http://schemas.microsoft.com/office/drawing/2014/main" val="20001"/>
                    </a:ext>
                  </a:extLst>
                </a:gridCol>
                <a:gridCol w="2208765">
                  <a:extLst>
                    <a:ext uri="{9D8B030D-6E8A-4147-A177-3AD203B41FA5}">
                      <a16:colId xmlns:a16="http://schemas.microsoft.com/office/drawing/2014/main" val="20002"/>
                    </a:ext>
                  </a:extLst>
                </a:gridCol>
                <a:gridCol w="3265242">
                  <a:extLst>
                    <a:ext uri="{9D8B030D-6E8A-4147-A177-3AD203B41FA5}">
                      <a16:colId xmlns:a16="http://schemas.microsoft.com/office/drawing/2014/main" val="20003"/>
                    </a:ext>
                  </a:extLst>
                </a:gridCol>
              </a:tblGrid>
              <a:tr h="370840">
                <a:tc>
                  <a:txBody>
                    <a:bodyPr/>
                    <a:lstStyle/>
                    <a:p>
                      <a:endParaRPr lang="fr-FR" dirty="0"/>
                    </a:p>
                  </a:txBody>
                  <a:tcPr/>
                </a:tc>
                <a:tc>
                  <a:txBody>
                    <a:bodyPr/>
                    <a:lstStyle/>
                    <a:p>
                      <a:pPr algn="ctr"/>
                      <a:r>
                        <a:rPr lang="fr-FR" sz="2800" dirty="0" err="1"/>
                        <a:t>Personnel-lement</a:t>
                      </a:r>
                      <a:r>
                        <a:rPr lang="fr-FR" sz="2800" baseline="0" dirty="0"/>
                        <a:t> </a:t>
                      </a:r>
                      <a:endParaRPr lang="fr-FR" sz="2800" dirty="0"/>
                    </a:p>
                  </a:txBody>
                  <a:tcPr/>
                </a:tc>
                <a:tc>
                  <a:txBody>
                    <a:bodyPr/>
                    <a:lstStyle/>
                    <a:p>
                      <a:pPr algn="ctr"/>
                      <a:r>
                        <a:rPr lang="fr-FR" sz="2800" dirty="0" err="1"/>
                        <a:t>Collective-ment</a:t>
                      </a:r>
                      <a:r>
                        <a:rPr lang="fr-FR" sz="2400" dirty="0"/>
                        <a:t> </a:t>
                      </a:r>
                    </a:p>
                  </a:txBody>
                  <a:tcPr/>
                </a:tc>
                <a:tc>
                  <a:txBody>
                    <a:bodyPr/>
                    <a:lstStyle/>
                    <a:p>
                      <a:pPr algn="ctr"/>
                      <a:r>
                        <a:rPr lang="fr-FR" sz="2800" dirty="0"/>
                        <a:t>Politiquement </a:t>
                      </a:r>
                    </a:p>
                  </a:txBody>
                  <a:tcPr/>
                </a:tc>
                <a:extLst>
                  <a:ext uri="{0D108BD9-81ED-4DB2-BD59-A6C34878D82A}">
                    <a16:rowId xmlns:a16="http://schemas.microsoft.com/office/drawing/2014/main" val="10000"/>
                  </a:ext>
                </a:extLst>
              </a:tr>
              <a:tr h="691954">
                <a:tc>
                  <a:txBody>
                    <a:bodyPr/>
                    <a:lstStyle/>
                    <a:p>
                      <a:pPr marL="0" algn="l" defTabSz="914400" rtl="0" eaLnBrk="1" latinLnBrk="0" hangingPunct="1"/>
                      <a:r>
                        <a:rPr lang="fr-FR" sz="2800" kern="1200" dirty="0">
                          <a:solidFill>
                            <a:schemeClr val="dk1"/>
                          </a:solidFill>
                          <a:latin typeface="+mn-lt"/>
                          <a:ea typeface="+mn-ea"/>
                          <a:cs typeface="+mn-cs"/>
                        </a:rPr>
                        <a:t>Alimentation </a:t>
                      </a:r>
                    </a:p>
                  </a:txBody>
                  <a:tcPr/>
                </a:tc>
                <a:tc>
                  <a:txBody>
                    <a:bodyPr/>
                    <a:lstStyle/>
                    <a:p>
                      <a:endParaRPr lang="fr-FR" sz="1200" dirty="0"/>
                    </a:p>
                  </a:txBody>
                  <a:tcPr/>
                </a:tc>
                <a:tc>
                  <a:txBody>
                    <a:bodyPr/>
                    <a:lstStyle/>
                    <a:p>
                      <a:endParaRPr lang="fr-FR" sz="1200" dirty="0"/>
                    </a:p>
                  </a:txBody>
                  <a:tcPr/>
                </a:tc>
                <a:tc>
                  <a:txBody>
                    <a:bodyPr/>
                    <a:lstStyle/>
                    <a:p>
                      <a:endParaRPr lang="fr-FR" sz="1200" dirty="0"/>
                    </a:p>
                  </a:txBody>
                  <a:tcPr/>
                </a:tc>
                <a:extLst>
                  <a:ext uri="{0D108BD9-81ED-4DB2-BD59-A6C34878D82A}">
                    <a16:rowId xmlns:a16="http://schemas.microsoft.com/office/drawing/2014/main" val="10001"/>
                  </a:ext>
                </a:extLst>
              </a:tr>
              <a:tr h="735106">
                <a:tc>
                  <a:txBody>
                    <a:bodyPr/>
                    <a:lstStyle/>
                    <a:p>
                      <a:r>
                        <a:rPr lang="fr-FR" sz="3200" dirty="0"/>
                        <a:t>Biens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2"/>
                  </a:ext>
                </a:extLst>
              </a:tr>
              <a:tr h="950137">
                <a:tc>
                  <a:txBody>
                    <a:bodyPr/>
                    <a:lstStyle/>
                    <a:p>
                      <a:r>
                        <a:rPr lang="fr-FR" sz="3200" dirty="0"/>
                        <a:t>Logement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3"/>
                  </a:ext>
                </a:extLst>
              </a:tr>
              <a:tr h="789016">
                <a:tc>
                  <a:txBody>
                    <a:bodyPr/>
                    <a:lstStyle/>
                    <a:p>
                      <a:r>
                        <a:rPr lang="fr-FR" sz="3200" dirty="0"/>
                        <a:t>Transports</a:t>
                      </a:r>
                      <a:r>
                        <a:rPr lang="fr-FR" sz="3200" baseline="0" dirty="0"/>
                        <a:t> </a:t>
                      </a:r>
                      <a:endParaRPr lang="fr-FR" sz="3200" dirty="0"/>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4"/>
                  </a:ext>
                </a:extLst>
              </a:tr>
              <a:tr h="370840">
                <a:tc>
                  <a:txBody>
                    <a:bodyPr/>
                    <a:lstStyle/>
                    <a:p>
                      <a:r>
                        <a:rPr lang="fr-FR" sz="3200" dirty="0"/>
                        <a:t>Services</a:t>
                      </a:r>
                      <a:r>
                        <a:rPr lang="fr-FR" sz="3200" baseline="0" dirty="0"/>
                        <a:t> </a:t>
                      </a:r>
                    </a:p>
                  </a:txBody>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5"/>
                  </a:ext>
                </a:extLst>
              </a:tr>
            </a:tbl>
          </a:graphicData>
        </a:graphic>
      </p:graphicFrame>
      <p:sp>
        <p:nvSpPr>
          <p:cNvPr id="4" name="ZoneTexte 3"/>
          <p:cNvSpPr txBox="1"/>
          <p:nvPr/>
        </p:nvSpPr>
        <p:spPr>
          <a:xfrm>
            <a:off x="10611497" y="891212"/>
            <a:ext cx="534368" cy="5177894"/>
          </a:xfrm>
          <a:prstGeom prst="rect">
            <a:avLst/>
          </a:prstGeom>
          <a:solidFill>
            <a:schemeClr val="accent4">
              <a:lumMod val="60000"/>
              <a:lumOff val="40000"/>
            </a:schemeClr>
          </a:solidFill>
          <a:ln>
            <a:noFill/>
          </a:ln>
        </p:spPr>
        <p:txBody>
          <a:bodyPr vert="vert" wrap="square" lIns="72000" rtlCol="0" anchor="ctr" anchorCtr="0">
            <a:spAutoFit/>
          </a:bodyPr>
          <a:lstStyle/>
          <a:p>
            <a:pPr algn="ctr"/>
            <a:r>
              <a:rPr lang="fr-FR" sz="2400" dirty="0">
                <a:solidFill>
                  <a:schemeClr val="accent1">
                    <a:lumMod val="50000"/>
                  </a:schemeClr>
                </a:solidFill>
              </a:rPr>
              <a:t>Ralentir</a:t>
            </a:r>
          </a:p>
        </p:txBody>
      </p:sp>
      <p:sp>
        <p:nvSpPr>
          <p:cNvPr id="5" name="ZoneTexte 4"/>
          <p:cNvSpPr txBox="1"/>
          <p:nvPr/>
        </p:nvSpPr>
        <p:spPr>
          <a:xfrm>
            <a:off x="618978" y="5922498"/>
            <a:ext cx="10526887" cy="369332"/>
          </a:xfrm>
          <a:prstGeom prst="rect">
            <a:avLst/>
          </a:prstGeom>
          <a:solidFill>
            <a:schemeClr val="accent4">
              <a:lumMod val="60000"/>
              <a:lumOff val="40000"/>
            </a:schemeClr>
          </a:solidFill>
        </p:spPr>
        <p:txBody>
          <a:bodyPr wrap="square" rtlCol="0">
            <a:spAutoFit/>
          </a:bodyPr>
          <a:lstStyle/>
          <a:p>
            <a:pPr algn="ctr"/>
            <a:r>
              <a:rPr lang="fr-FR" dirty="0"/>
              <a:t>Dialoguer, Agir pour changer</a:t>
            </a:r>
          </a:p>
        </p:txBody>
      </p:sp>
    </p:spTree>
    <p:extLst>
      <p:ext uri="{BB962C8B-B14F-4D97-AF65-F5344CB8AC3E}">
        <p14:creationId xmlns:p14="http://schemas.microsoft.com/office/powerpoint/2010/main" val="4288412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362200" y="134911"/>
            <a:ext cx="7277100" cy="523220"/>
          </a:xfrm>
          <a:prstGeom prst="rect">
            <a:avLst/>
          </a:prstGeom>
          <a:noFill/>
        </p:spPr>
        <p:txBody>
          <a:bodyPr wrap="square" rtlCol="0">
            <a:spAutoFit/>
          </a:bodyPr>
          <a:lstStyle/>
          <a:p>
            <a:r>
              <a:rPr lang="fr-FR" sz="2800" dirty="0"/>
              <a:t>Il y a tant de choses que l’on peut faire ! (LS 180)</a:t>
            </a:r>
          </a:p>
        </p:txBody>
      </p:sp>
      <p:graphicFrame>
        <p:nvGraphicFramePr>
          <p:cNvPr id="3" name="Tableau 2"/>
          <p:cNvGraphicFramePr>
            <a:graphicFrameLocks noGrp="1"/>
          </p:cNvGraphicFramePr>
          <p:nvPr>
            <p:extLst/>
          </p:nvPr>
        </p:nvGraphicFramePr>
        <p:xfrm>
          <a:off x="526225" y="891213"/>
          <a:ext cx="10949049" cy="5221596"/>
        </p:xfrm>
        <a:graphic>
          <a:graphicData uri="http://schemas.openxmlformats.org/drawingml/2006/table">
            <a:tbl>
              <a:tblPr firstRow="1" bandRow="1">
                <a:tableStyleId>{5C22544A-7EE6-4342-B048-85BDC9FD1C3A}</a:tableStyleId>
              </a:tblPr>
              <a:tblGrid>
                <a:gridCol w="2407475">
                  <a:extLst>
                    <a:ext uri="{9D8B030D-6E8A-4147-A177-3AD203B41FA5}">
                      <a16:colId xmlns:a16="http://schemas.microsoft.com/office/drawing/2014/main" val="20000"/>
                    </a:ext>
                  </a:extLst>
                </a:gridCol>
                <a:gridCol w="2343150">
                  <a:extLst>
                    <a:ext uri="{9D8B030D-6E8A-4147-A177-3AD203B41FA5}">
                      <a16:colId xmlns:a16="http://schemas.microsoft.com/office/drawing/2014/main" val="20001"/>
                    </a:ext>
                  </a:extLst>
                </a:gridCol>
                <a:gridCol w="2939462">
                  <a:extLst>
                    <a:ext uri="{9D8B030D-6E8A-4147-A177-3AD203B41FA5}">
                      <a16:colId xmlns:a16="http://schemas.microsoft.com/office/drawing/2014/main" val="20002"/>
                    </a:ext>
                  </a:extLst>
                </a:gridCol>
                <a:gridCol w="3258962">
                  <a:extLst>
                    <a:ext uri="{9D8B030D-6E8A-4147-A177-3AD203B41FA5}">
                      <a16:colId xmlns:a16="http://schemas.microsoft.com/office/drawing/2014/main" val="20003"/>
                    </a:ext>
                  </a:extLst>
                </a:gridCol>
              </a:tblGrid>
              <a:tr h="944880">
                <a:tc>
                  <a:txBody>
                    <a:bodyPr/>
                    <a:lstStyle/>
                    <a:p>
                      <a:endParaRPr lang="fr-FR" dirty="0"/>
                    </a:p>
                  </a:txBody>
                  <a:tcPr/>
                </a:tc>
                <a:tc>
                  <a:txBody>
                    <a:bodyPr/>
                    <a:lstStyle/>
                    <a:p>
                      <a:pPr algn="ctr"/>
                      <a:r>
                        <a:rPr lang="fr-FR" sz="2800" dirty="0" err="1"/>
                        <a:t>Personnelle-ment</a:t>
                      </a:r>
                      <a:r>
                        <a:rPr lang="fr-FR" sz="2800" baseline="0" dirty="0"/>
                        <a:t> </a:t>
                      </a:r>
                      <a:endParaRPr lang="fr-FR" sz="2800" dirty="0"/>
                    </a:p>
                  </a:txBody>
                  <a:tcPr/>
                </a:tc>
                <a:tc>
                  <a:txBody>
                    <a:bodyPr/>
                    <a:lstStyle/>
                    <a:p>
                      <a:pPr algn="ctr"/>
                      <a:r>
                        <a:rPr lang="fr-FR" sz="2800" dirty="0"/>
                        <a:t>Collectivement </a:t>
                      </a:r>
                    </a:p>
                  </a:txBody>
                  <a:tcPr/>
                </a:tc>
                <a:tc>
                  <a:txBody>
                    <a:bodyPr/>
                    <a:lstStyle/>
                    <a:p>
                      <a:pPr algn="ctr"/>
                      <a:r>
                        <a:rPr lang="fr-FR" sz="2800" dirty="0"/>
                        <a:t>Politiquement </a:t>
                      </a:r>
                    </a:p>
                  </a:txBody>
                  <a:tcPr/>
                </a:tc>
                <a:extLst>
                  <a:ext uri="{0D108BD9-81ED-4DB2-BD59-A6C34878D82A}">
                    <a16:rowId xmlns:a16="http://schemas.microsoft.com/office/drawing/2014/main" val="10000"/>
                  </a:ext>
                </a:extLst>
              </a:tr>
              <a:tr h="735657">
                <a:tc>
                  <a:txBody>
                    <a:bodyPr/>
                    <a:lstStyle/>
                    <a:p>
                      <a:pPr marL="0" algn="l" defTabSz="914400" rtl="0" eaLnBrk="1" latinLnBrk="0" hangingPunct="1"/>
                      <a:r>
                        <a:rPr lang="fr-FR" sz="3200" kern="1200" dirty="0">
                          <a:solidFill>
                            <a:schemeClr val="dk1"/>
                          </a:solidFill>
                          <a:latin typeface="+mn-lt"/>
                          <a:ea typeface="+mn-ea"/>
                          <a:cs typeface="+mn-cs"/>
                        </a:rPr>
                        <a:t>Alimentation </a:t>
                      </a:r>
                    </a:p>
                  </a:txBody>
                  <a:tcPr/>
                </a:tc>
                <a:tc>
                  <a:txBody>
                    <a:bodyPr/>
                    <a:lstStyle/>
                    <a:p>
                      <a:endParaRPr lang="fr-FR" sz="1200" dirty="0"/>
                    </a:p>
                  </a:txBody>
                  <a:tcPr/>
                </a:tc>
                <a:tc>
                  <a:txBody>
                    <a:bodyPr/>
                    <a:lstStyle/>
                    <a:p>
                      <a:endParaRPr lang="fr-FR" sz="1200" dirty="0"/>
                    </a:p>
                  </a:txBody>
                  <a:tcPr/>
                </a:tc>
                <a:tc>
                  <a:txBody>
                    <a:bodyPr/>
                    <a:lstStyle/>
                    <a:p>
                      <a:endParaRPr lang="fr-FR" sz="1200" dirty="0"/>
                    </a:p>
                  </a:txBody>
                  <a:tcPr/>
                </a:tc>
                <a:extLst>
                  <a:ext uri="{0D108BD9-81ED-4DB2-BD59-A6C34878D82A}">
                    <a16:rowId xmlns:a16="http://schemas.microsoft.com/office/drawing/2014/main" val="10001"/>
                  </a:ext>
                </a:extLst>
              </a:tr>
              <a:tr h="735106">
                <a:tc>
                  <a:txBody>
                    <a:bodyPr/>
                    <a:lstStyle/>
                    <a:p>
                      <a:r>
                        <a:rPr lang="fr-FR" sz="3200" dirty="0"/>
                        <a:t>Biens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2400" dirty="0">
                          <a:effectLst/>
                          <a:latin typeface="Book Antiqua" panose="02040602050305030304" pitchFamily="18" charset="0"/>
                          <a:ea typeface="Calibri" panose="020F0502020204030204" pitchFamily="34" charset="0"/>
                          <a:cs typeface="Times New Roman" panose="02020603050405020304" pitchFamily="18" charset="0"/>
                        </a:rPr>
                        <a:t>Loi sur l’obsolescence</a:t>
                      </a:r>
                    </a:p>
                  </a:txBody>
                  <a:tcPr marL="68580" marR="68580" marT="9525" marB="0"/>
                </a:tc>
                <a:extLst>
                  <a:ext uri="{0D108BD9-81ED-4DB2-BD59-A6C34878D82A}">
                    <a16:rowId xmlns:a16="http://schemas.microsoft.com/office/drawing/2014/main" val="10002"/>
                  </a:ext>
                </a:extLst>
              </a:tr>
              <a:tr h="950137">
                <a:tc>
                  <a:txBody>
                    <a:bodyPr/>
                    <a:lstStyle/>
                    <a:p>
                      <a:r>
                        <a:rPr lang="fr-FR" sz="3200" dirty="0"/>
                        <a:t>Logement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92D050"/>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3"/>
                  </a:ext>
                </a:extLst>
              </a:tr>
              <a:tr h="789016">
                <a:tc>
                  <a:txBody>
                    <a:bodyPr/>
                    <a:lstStyle/>
                    <a:p>
                      <a:r>
                        <a:rPr lang="fr-FR" sz="3200" dirty="0"/>
                        <a:t>Transports</a:t>
                      </a:r>
                      <a:r>
                        <a:rPr lang="fr-FR" sz="3200" baseline="0" dirty="0"/>
                        <a:t> </a:t>
                      </a:r>
                      <a:endParaRPr lang="fr-FR" sz="3200" dirty="0"/>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40000"/>
                        <a:lumOff val="60000"/>
                      </a:schemeClr>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3200" b="1" dirty="0">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9525" marB="0"/>
                </a:tc>
                <a:extLst>
                  <a:ext uri="{0D108BD9-81ED-4DB2-BD59-A6C34878D82A}">
                    <a16:rowId xmlns:a16="http://schemas.microsoft.com/office/drawing/2014/main" val="10004"/>
                  </a:ext>
                </a:extLst>
              </a:tr>
              <a:tr h="1066800">
                <a:tc>
                  <a:txBody>
                    <a:bodyPr/>
                    <a:lstStyle/>
                    <a:p>
                      <a:r>
                        <a:rPr lang="fr-FR" sz="3200" dirty="0"/>
                        <a:t>Services</a:t>
                      </a:r>
                      <a:r>
                        <a:rPr lang="fr-FR" sz="3200" baseline="0" dirty="0"/>
                        <a:t> </a:t>
                      </a:r>
                    </a:p>
                    <a:p>
                      <a:endParaRPr lang="fr-FR" sz="3200" dirty="0"/>
                    </a:p>
                  </a:txBody>
                  <a:tcPr/>
                </a:tc>
                <a:tc>
                  <a:txBody>
                    <a:bodyPr/>
                    <a:lstStyle/>
                    <a:p>
                      <a:pPr algn="ctr">
                        <a:lnSpc>
                          <a:spcPct val="107000"/>
                        </a:lnSpc>
                        <a:spcAft>
                          <a:spcPts val="0"/>
                        </a:spcAft>
                      </a:pPr>
                      <a:r>
                        <a:rPr lang="fr-FR" sz="32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Banque éthique</a:t>
                      </a:r>
                    </a:p>
                  </a:txBody>
                  <a:tcPr marL="68580" marR="68580" marT="9525" marB="0"/>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00B0F0"/>
                    </a:solidFill>
                  </a:tcPr>
                </a:tc>
                <a:extLst>
                  <a:ext uri="{0D108BD9-81ED-4DB2-BD59-A6C34878D82A}">
                    <a16:rowId xmlns:a16="http://schemas.microsoft.com/office/drawing/2014/main" val="10005"/>
                  </a:ext>
                </a:extLst>
              </a:tr>
            </a:tbl>
          </a:graphicData>
        </a:graphic>
      </p:graphicFrame>
      <p:pic>
        <p:nvPicPr>
          <p:cNvPr id="5" name="Image 4"/>
          <p:cNvPicPr>
            <a:picLocks noChangeAspect="1"/>
          </p:cNvPicPr>
          <p:nvPr/>
        </p:nvPicPr>
        <p:blipFill rotWithShape="1">
          <a:blip r:embed="rId3"/>
          <a:srcRect r="48667"/>
          <a:stretch/>
        </p:blipFill>
        <p:spPr>
          <a:xfrm>
            <a:off x="3343084" y="2474395"/>
            <a:ext cx="1728532" cy="821286"/>
          </a:xfrm>
          <a:prstGeom prst="rect">
            <a:avLst/>
          </a:prstGeom>
        </p:spPr>
      </p:pic>
      <p:pic>
        <p:nvPicPr>
          <p:cNvPr id="6" name="Image 5" descr="temperature ambiante: Closeup of a womans hand setting the room temperature By Thermostat - - GREEN POWER energy SAVING concept"/>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6418" y="3310500"/>
            <a:ext cx="1602992" cy="973600"/>
          </a:xfrm>
          <a:prstGeom prst="rect">
            <a:avLst/>
          </a:prstGeom>
          <a:noFill/>
          <a:ln>
            <a:noFill/>
          </a:ln>
        </p:spPr>
      </p:pic>
      <p:pic>
        <p:nvPicPr>
          <p:cNvPr id="8" name="Image 7"/>
          <p:cNvPicPr>
            <a:picLocks noChangeAspect="1"/>
          </p:cNvPicPr>
          <p:nvPr/>
        </p:nvPicPr>
        <p:blipFill rotWithShape="1">
          <a:blip r:embed="rId5"/>
          <a:srcRect t="75833"/>
          <a:stretch/>
        </p:blipFill>
        <p:spPr>
          <a:xfrm>
            <a:off x="5393562" y="2559308"/>
            <a:ext cx="2898128" cy="727629"/>
          </a:xfrm>
          <a:prstGeom prst="rect">
            <a:avLst/>
          </a:prstGeom>
        </p:spPr>
      </p:pic>
      <p:pic>
        <p:nvPicPr>
          <p:cNvPr id="9" name="Image 8" descr="covoiturage: concept de partage de voitures. Partage de l'économie et collaborative vecteur de consommation Illustration. Mains tenant véhicule casse-tête. Illustration"/>
          <p:cNvPicPr/>
          <p:nvPr/>
        </p:nvPicPr>
        <p:blipFill rotWithShape="1">
          <a:blip r:embed="rId6" cstate="print">
            <a:extLst>
              <a:ext uri="{28A0092B-C50C-407E-A947-70E740481C1C}">
                <a14:useLocalDpi xmlns:a14="http://schemas.microsoft.com/office/drawing/2010/main" val="0"/>
              </a:ext>
            </a:extLst>
          </a:blip>
          <a:srcRect l="20274" t="25441" r="20641" b="13443"/>
          <a:stretch/>
        </p:blipFill>
        <p:spPr bwMode="auto">
          <a:xfrm>
            <a:off x="6457950" y="4209864"/>
            <a:ext cx="971550" cy="921543"/>
          </a:xfrm>
          <a:prstGeom prst="rect">
            <a:avLst/>
          </a:prstGeom>
          <a:noFill/>
          <a:ln>
            <a:noFill/>
          </a:ln>
          <a:extLst>
            <a:ext uri="{53640926-AAD7-44D8-BBD7-CCE9431645EC}">
              <a14:shadowObscured xmlns:a14="http://schemas.microsoft.com/office/drawing/2010/main"/>
            </a:ext>
          </a:extLst>
        </p:spPr>
      </p:pic>
      <p:pic>
        <p:nvPicPr>
          <p:cNvPr id="10" name="Image 9" descr="http://cliparts.tout-images.com/vehicules/velos/033.gif"/>
          <p:cNvPicPr/>
          <p:nvPr/>
        </p:nvPicPr>
        <p:blipFill>
          <a:blip r:embed="rId7">
            <a:extLst>
              <a:ext uri="{28A0092B-C50C-407E-A947-70E740481C1C}">
                <a14:useLocalDpi xmlns:a14="http://schemas.microsoft.com/office/drawing/2010/main" val="0"/>
              </a:ext>
            </a:extLst>
          </a:blip>
          <a:srcRect/>
          <a:stretch>
            <a:fillRect/>
          </a:stretch>
        </p:blipFill>
        <p:spPr bwMode="auto">
          <a:xfrm>
            <a:off x="3733800" y="4209864"/>
            <a:ext cx="1407172" cy="940407"/>
          </a:xfrm>
          <a:prstGeom prst="rect">
            <a:avLst/>
          </a:prstGeom>
          <a:noFill/>
          <a:ln>
            <a:noFill/>
          </a:ln>
        </p:spPr>
      </p:pic>
      <p:pic>
        <p:nvPicPr>
          <p:cNvPr id="11" name="Image 10"/>
          <p:cNvPicPr>
            <a:picLocks noChangeAspect="1"/>
          </p:cNvPicPr>
          <p:nvPr/>
        </p:nvPicPr>
        <p:blipFill rotWithShape="1">
          <a:blip r:embed="rId8"/>
          <a:srcRect l="9110" t="11333" r="5822" b="21556"/>
          <a:stretch/>
        </p:blipFill>
        <p:spPr>
          <a:xfrm>
            <a:off x="9239601" y="5070057"/>
            <a:ext cx="1321752" cy="1042752"/>
          </a:xfrm>
          <a:prstGeom prst="rect">
            <a:avLst/>
          </a:prstGeom>
        </p:spPr>
      </p:pic>
      <p:sp>
        <p:nvSpPr>
          <p:cNvPr id="12" name="Ellipse 11"/>
          <p:cNvSpPr/>
          <p:nvPr/>
        </p:nvSpPr>
        <p:spPr>
          <a:xfrm>
            <a:off x="9430101" y="4322200"/>
            <a:ext cx="799749" cy="78595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rotWithShape="1">
          <a:blip r:embed="rId9"/>
          <a:srcRect t="9936" b="25938"/>
          <a:stretch/>
        </p:blipFill>
        <p:spPr>
          <a:xfrm>
            <a:off x="6324600" y="1850776"/>
            <a:ext cx="1104900" cy="708532"/>
          </a:xfrm>
          <a:prstGeom prst="rect">
            <a:avLst/>
          </a:prstGeom>
        </p:spPr>
      </p:pic>
      <p:sp>
        <p:nvSpPr>
          <p:cNvPr id="4" name="ZoneTexte 3"/>
          <p:cNvSpPr txBox="1"/>
          <p:nvPr/>
        </p:nvSpPr>
        <p:spPr>
          <a:xfrm>
            <a:off x="8291690" y="2559308"/>
            <a:ext cx="3183584" cy="830997"/>
          </a:xfrm>
          <a:prstGeom prst="rect">
            <a:avLst/>
          </a:prstGeom>
          <a:solidFill>
            <a:schemeClr val="bg1"/>
          </a:solidFill>
        </p:spPr>
        <p:txBody>
          <a:bodyPr wrap="square" rtlCol="0">
            <a:spAutoFit/>
          </a:bodyPr>
          <a:lstStyle/>
          <a:p>
            <a:r>
              <a:rPr lang="fr-FR" sz="2400" dirty="0">
                <a:latin typeface="Century Schoolbook" panose="02040604050505020304" pitchFamily="18" charset="0"/>
              </a:rPr>
              <a:t>Loi sur l’obsolescence</a:t>
            </a:r>
          </a:p>
        </p:txBody>
      </p:sp>
      <p:sp>
        <p:nvSpPr>
          <p:cNvPr id="13" name="ZoneTexte 12"/>
          <p:cNvSpPr txBox="1"/>
          <p:nvPr/>
        </p:nvSpPr>
        <p:spPr>
          <a:xfrm>
            <a:off x="2865557" y="5188557"/>
            <a:ext cx="2528005" cy="830997"/>
          </a:xfrm>
          <a:prstGeom prst="rect">
            <a:avLst/>
          </a:prstGeom>
          <a:solidFill>
            <a:schemeClr val="bg1"/>
          </a:solidFill>
        </p:spPr>
        <p:txBody>
          <a:bodyPr wrap="square" rtlCol="0">
            <a:spAutoFit/>
          </a:bodyPr>
          <a:lstStyle/>
          <a:p>
            <a:r>
              <a:rPr lang="fr-FR" sz="2400" dirty="0">
                <a:latin typeface="Century Schoolbook" panose="02040604050505020304" pitchFamily="18" charset="0"/>
              </a:rPr>
              <a:t>Banque </a:t>
            </a:r>
          </a:p>
          <a:p>
            <a:r>
              <a:rPr lang="fr-FR" sz="2400" dirty="0">
                <a:latin typeface="Century Schoolbook" panose="02040604050505020304" pitchFamily="18" charset="0"/>
              </a:rPr>
              <a:t>éthique</a:t>
            </a:r>
          </a:p>
        </p:txBody>
      </p:sp>
      <p:pic>
        <p:nvPicPr>
          <p:cNvPr id="7" name="Image 6"/>
          <p:cNvPicPr>
            <a:picLocks noChangeAspect="1"/>
          </p:cNvPicPr>
          <p:nvPr/>
        </p:nvPicPr>
        <p:blipFill>
          <a:blip r:embed="rId10"/>
          <a:stretch>
            <a:fillRect/>
          </a:stretch>
        </p:blipFill>
        <p:spPr>
          <a:xfrm>
            <a:off x="10661780" y="3188184"/>
            <a:ext cx="809447" cy="1218231"/>
          </a:xfrm>
          <a:prstGeom prst="rect">
            <a:avLst/>
          </a:prstGeom>
        </p:spPr>
      </p:pic>
    </p:spTree>
    <p:extLst>
      <p:ext uri="{BB962C8B-B14F-4D97-AF65-F5344CB8AC3E}">
        <p14:creationId xmlns:p14="http://schemas.microsoft.com/office/powerpoint/2010/main" val="387174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992313" y="555625"/>
          <a:ext cx="8132762" cy="395288"/>
        </p:xfrm>
        <a:graphic>
          <a:graphicData uri="http://schemas.openxmlformats.org/drawingml/2006/table">
            <a:tbl>
              <a:tblPr firstRow="1" bandRow="1">
                <a:tableStyleId>{5C22544A-7EE6-4342-B048-85BDC9FD1C3A}</a:tableStyleId>
              </a:tblPr>
              <a:tblGrid>
                <a:gridCol w="1105725">
                  <a:extLst>
                    <a:ext uri="{9D8B030D-6E8A-4147-A177-3AD203B41FA5}">
                      <a16:colId xmlns:a16="http://schemas.microsoft.com/office/drawing/2014/main" val="20000"/>
                    </a:ext>
                  </a:extLst>
                </a:gridCol>
                <a:gridCol w="2097777">
                  <a:extLst>
                    <a:ext uri="{9D8B030D-6E8A-4147-A177-3AD203B41FA5}">
                      <a16:colId xmlns:a16="http://schemas.microsoft.com/office/drawing/2014/main" val="20001"/>
                    </a:ext>
                  </a:extLst>
                </a:gridCol>
                <a:gridCol w="2304455">
                  <a:extLst>
                    <a:ext uri="{9D8B030D-6E8A-4147-A177-3AD203B41FA5}">
                      <a16:colId xmlns:a16="http://schemas.microsoft.com/office/drawing/2014/main" val="20002"/>
                    </a:ext>
                  </a:extLst>
                </a:gridCol>
                <a:gridCol w="2624805">
                  <a:extLst>
                    <a:ext uri="{9D8B030D-6E8A-4147-A177-3AD203B41FA5}">
                      <a16:colId xmlns:a16="http://schemas.microsoft.com/office/drawing/2014/main" val="20003"/>
                    </a:ext>
                  </a:extLst>
                </a:gridCol>
              </a:tblGrid>
              <a:tr h="395288">
                <a:tc>
                  <a:txBody>
                    <a:bodyPr/>
                    <a:lstStyle/>
                    <a:p>
                      <a:pPr>
                        <a:lnSpc>
                          <a:spcPct val="107000"/>
                        </a:lnSpc>
                      </a:pPr>
                      <a:endParaRPr lang="fr-FR" sz="1100" dirty="0">
                        <a:effectLst/>
                        <a:latin typeface="Calibri" panose="020F0502020204030204" pitchFamily="34" charset="0"/>
                      </a:endParaRPr>
                    </a:p>
                  </a:txBody>
                  <a:tcPr marL="68573" marR="68573" marT="34340" marB="34340"/>
                </a:tc>
                <a:tc>
                  <a:txBody>
                    <a:bodyPr/>
                    <a:lstStyle/>
                    <a:p>
                      <a:pPr algn="ctr">
                        <a:lnSpc>
                          <a:spcPct val="107000"/>
                        </a:lnSpc>
                        <a:spcAft>
                          <a:spcPts val="800"/>
                        </a:spcAft>
                      </a:pPr>
                      <a:r>
                        <a:rPr lang="fr-FR" sz="2000" dirty="0">
                          <a:effectLst/>
                        </a:rPr>
                        <a:t>Personnellement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40" marB="34340"/>
                </a:tc>
                <a:tc>
                  <a:txBody>
                    <a:bodyPr/>
                    <a:lstStyle/>
                    <a:p>
                      <a:pPr algn="ctr">
                        <a:lnSpc>
                          <a:spcPct val="107000"/>
                        </a:lnSpc>
                        <a:spcAft>
                          <a:spcPts val="800"/>
                        </a:spcAft>
                      </a:pPr>
                      <a:r>
                        <a:rPr lang="fr-FR" sz="2000" dirty="0">
                          <a:effectLst/>
                        </a:rPr>
                        <a:t>Collectivement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40" marB="34340"/>
                </a:tc>
                <a:tc>
                  <a:txBody>
                    <a:bodyPr/>
                    <a:lstStyle/>
                    <a:p>
                      <a:pPr algn="ctr">
                        <a:lnSpc>
                          <a:spcPct val="107000"/>
                        </a:lnSpc>
                        <a:spcAft>
                          <a:spcPts val="800"/>
                        </a:spcAft>
                      </a:pPr>
                      <a:r>
                        <a:rPr lang="fr-FR" sz="2000" dirty="0">
                          <a:effectLst/>
                        </a:rPr>
                        <a:t>Politiquement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40" marB="34340"/>
                </a:tc>
                <a:extLst>
                  <a:ext uri="{0D108BD9-81ED-4DB2-BD59-A6C34878D82A}">
                    <a16:rowId xmlns:a16="http://schemas.microsoft.com/office/drawing/2014/main" val="10000"/>
                  </a:ext>
                </a:extLst>
              </a:tr>
            </a:tbl>
          </a:graphicData>
        </a:graphic>
      </p:graphicFrame>
      <p:graphicFrame>
        <p:nvGraphicFramePr>
          <p:cNvPr id="3" name="Tableau 2"/>
          <p:cNvGraphicFramePr>
            <a:graphicFrameLocks noGrp="1"/>
          </p:cNvGraphicFramePr>
          <p:nvPr/>
        </p:nvGraphicFramePr>
        <p:xfrm>
          <a:off x="1992314" y="1162050"/>
          <a:ext cx="8156575" cy="1155700"/>
        </p:xfrm>
        <a:graphic>
          <a:graphicData uri="http://schemas.openxmlformats.org/drawingml/2006/table">
            <a:tbl>
              <a:tblPr firstRow="1" bandRow="1">
                <a:tableStyleId>{5C22544A-7EE6-4342-B048-85BDC9FD1C3A}</a:tableStyleId>
              </a:tblPr>
              <a:tblGrid>
                <a:gridCol w="1108963">
                  <a:extLst>
                    <a:ext uri="{9D8B030D-6E8A-4147-A177-3AD203B41FA5}">
                      <a16:colId xmlns:a16="http://schemas.microsoft.com/office/drawing/2014/main" val="20000"/>
                    </a:ext>
                  </a:extLst>
                </a:gridCol>
                <a:gridCol w="2103920">
                  <a:extLst>
                    <a:ext uri="{9D8B030D-6E8A-4147-A177-3AD203B41FA5}">
                      <a16:colId xmlns:a16="http://schemas.microsoft.com/office/drawing/2014/main" val="20001"/>
                    </a:ext>
                  </a:extLst>
                </a:gridCol>
                <a:gridCol w="2311202">
                  <a:extLst>
                    <a:ext uri="{9D8B030D-6E8A-4147-A177-3AD203B41FA5}">
                      <a16:colId xmlns:a16="http://schemas.microsoft.com/office/drawing/2014/main" val="20002"/>
                    </a:ext>
                  </a:extLst>
                </a:gridCol>
                <a:gridCol w="2632490">
                  <a:extLst>
                    <a:ext uri="{9D8B030D-6E8A-4147-A177-3AD203B41FA5}">
                      <a16:colId xmlns:a16="http://schemas.microsoft.com/office/drawing/2014/main" val="20003"/>
                    </a:ext>
                  </a:extLst>
                </a:gridCol>
              </a:tblGrid>
              <a:tr h="1155700">
                <a:tc>
                  <a:txBody>
                    <a:bodyPr/>
                    <a:lstStyle/>
                    <a:p>
                      <a:pPr>
                        <a:lnSpc>
                          <a:spcPct val="107000"/>
                        </a:lnSpc>
                        <a:spcAft>
                          <a:spcPts val="800"/>
                        </a:spcAft>
                      </a:pPr>
                      <a:r>
                        <a:rPr lang="fr-FR" sz="2000" dirty="0" err="1">
                          <a:effectLst/>
                        </a:rPr>
                        <a:t>Alimen-tation</a:t>
                      </a: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75" marB="34275"/>
                </a:tc>
                <a:tc>
                  <a:txBody>
                    <a:bodyPr/>
                    <a:lstStyle/>
                    <a:p>
                      <a:pPr>
                        <a:lnSpc>
                          <a:spcPct val="107000"/>
                        </a:lnSpc>
                        <a:spcAft>
                          <a:spcPts val="800"/>
                        </a:spcAft>
                      </a:pPr>
                      <a:r>
                        <a:rPr lang="fr-FR" sz="1200" b="0" dirty="0">
                          <a:solidFill>
                            <a:schemeClr val="tx1"/>
                          </a:solidFill>
                          <a:effectLst/>
                        </a:rPr>
                        <a:t>Ne pas jeter</a:t>
                      </a:r>
                      <a:endParaRPr lang="fr-FR" sz="1600" b="0" dirty="0">
                        <a:solidFill>
                          <a:schemeClr val="tx1"/>
                        </a:solidFill>
                        <a:effectLst/>
                      </a:endParaRPr>
                    </a:p>
                    <a:p>
                      <a:pPr>
                        <a:lnSpc>
                          <a:spcPct val="107000"/>
                        </a:lnSpc>
                        <a:spcAft>
                          <a:spcPts val="800"/>
                        </a:spcAft>
                      </a:pPr>
                      <a:r>
                        <a:rPr lang="fr-FR" sz="1200" b="0" dirty="0">
                          <a:solidFill>
                            <a:schemeClr val="tx1"/>
                          </a:solidFill>
                          <a:effectLst/>
                        </a:rPr>
                        <a:t>Manger local et de saison</a:t>
                      </a:r>
                    </a:p>
                    <a:p>
                      <a:pPr>
                        <a:lnSpc>
                          <a:spcPct val="107000"/>
                        </a:lnSpc>
                        <a:spcAft>
                          <a:spcPts val="800"/>
                        </a:spcAft>
                      </a:pPr>
                      <a:r>
                        <a:rPr lang="fr-FR" sz="1200" b="0" dirty="0">
                          <a:solidFill>
                            <a:schemeClr val="tx1"/>
                          </a:solidFill>
                          <a:effectLst/>
                        </a:rPr>
                        <a:t>Moins de viande</a:t>
                      </a:r>
                    </a:p>
                    <a:p>
                      <a:pPr>
                        <a:lnSpc>
                          <a:spcPct val="107000"/>
                        </a:lnSpc>
                        <a:spcAft>
                          <a:spcPts val="800"/>
                        </a:spcAft>
                      </a:pPr>
                      <a:r>
                        <a:rPr lang="fr-FR" sz="1200" b="0" dirty="0">
                          <a:solidFill>
                            <a:schemeClr val="tx1"/>
                          </a:solidFill>
                          <a:effectLst/>
                        </a:rPr>
                        <a:t>Cultiver un potager,</a:t>
                      </a:r>
                      <a:r>
                        <a:rPr lang="fr-FR" sz="1200" b="0" baseline="0" dirty="0">
                          <a:solidFill>
                            <a:schemeClr val="tx1"/>
                          </a:solidFill>
                          <a:effectLst/>
                        </a:rPr>
                        <a:t> </a:t>
                      </a:r>
                      <a:r>
                        <a:rPr lang="fr-FR" sz="1200" b="0" dirty="0">
                          <a:solidFill>
                            <a:schemeClr val="tx1"/>
                          </a:solidFill>
                          <a:effectLst/>
                        </a:rPr>
                        <a:t>Cuisiner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75" marB="34275">
                    <a:solidFill>
                      <a:schemeClr val="accent5">
                        <a:lumMod val="20000"/>
                        <a:lumOff val="80000"/>
                      </a:schemeClr>
                    </a:solidFill>
                  </a:tcPr>
                </a:tc>
                <a:tc>
                  <a:txBody>
                    <a:bodyPr/>
                    <a:lstStyle/>
                    <a:p>
                      <a:pPr>
                        <a:lnSpc>
                          <a:spcPct val="107000"/>
                        </a:lnSpc>
                        <a:spcAft>
                          <a:spcPts val="800"/>
                        </a:spcAft>
                      </a:pPr>
                      <a:r>
                        <a:rPr lang="fr-FR" sz="1200" b="0" dirty="0">
                          <a:solidFill>
                            <a:schemeClr val="tx1"/>
                          </a:solidFill>
                          <a:effectLst/>
                        </a:rPr>
                        <a:t>AMAP</a:t>
                      </a:r>
                    </a:p>
                    <a:p>
                      <a:pPr>
                        <a:lnSpc>
                          <a:spcPct val="107000"/>
                        </a:lnSpc>
                        <a:spcAft>
                          <a:spcPts val="800"/>
                        </a:spcAft>
                      </a:pPr>
                      <a:r>
                        <a:rPr lang="fr-FR" sz="1200" b="0" dirty="0">
                          <a:solidFill>
                            <a:schemeClr val="tx1"/>
                          </a:solidFill>
                          <a:effectLst/>
                        </a:rPr>
                        <a:t>Actions auprès des cantines d’écoles</a:t>
                      </a:r>
                    </a:p>
                    <a:p>
                      <a:pPr>
                        <a:lnSpc>
                          <a:spcPct val="107000"/>
                        </a:lnSpc>
                        <a:spcAft>
                          <a:spcPts val="800"/>
                        </a:spcAft>
                      </a:pPr>
                      <a:r>
                        <a:rPr lang="fr-FR" sz="1200" b="0" dirty="0">
                          <a:solidFill>
                            <a:schemeClr val="tx1"/>
                          </a:solidFill>
                          <a:effectLst/>
                        </a:rPr>
                        <a:t>Jardins partagés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75" marB="34275">
                    <a:solidFill>
                      <a:schemeClr val="accent5">
                        <a:lumMod val="20000"/>
                        <a:lumOff val="80000"/>
                      </a:schemeClr>
                    </a:solidFill>
                  </a:tcPr>
                </a:tc>
                <a:tc>
                  <a:txBody>
                    <a:bodyPr/>
                    <a:lstStyle/>
                    <a:p>
                      <a:pPr>
                        <a:lnSpc>
                          <a:spcPct val="107000"/>
                        </a:lnSpc>
                        <a:spcAft>
                          <a:spcPts val="800"/>
                        </a:spcAft>
                      </a:pPr>
                      <a:r>
                        <a:rPr lang="fr-FR" sz="1200" b="0" dirty="0">
                          <a:solidFill>
                            <a:schemeClr val="tx1"/>
                          </a:solidFill>
                          <a:effectLst/>
                        </a:rPr>
                        <a:t>Gestion des déchets</a:t>
                      </a:r>
                    </a:p>
                    <a:p>
                      <a:pPr>
                        <a:lnSpc>
                          <a:spcPct val="107000"/>
                        </a:lnSpc>
                        <a:spcAft>
                          <a:spcPts val="800"/>
                        </a:spcAft>
                      </a:pPr>
                      <a:r>
                        <a:rPr lang="fr-FR" sz="1200" b="0" dirty="0">
                          <a:solidFill>
                            <a:schemeClr val="tx1"/>
                          </a:solidFill>
                          <a:effectLst/>
                        </a:rPr>
                        <a:t>Ne pas favoriser les GMS</a:t>
                      </a:r>
                    </a:p>
                    <a:p>
                      <a:pPr>
                        <a:lnSpc>
                          <a:spcPct val="107000"/>
                        </a:lnSpc>
                        <a:spcAft>
                          <a:spcPts val="800"/>
                        </a:spcAft>
                      </a:pPr>
                      <a:r>
                        <a:rPr lang="fr-FR" sz="1200" b="0" dirty="0">
                          <a:solidFill>
                            <a:schemeClr val="tx1"/>
                          </a:solidFill>
                          <a:effectLst/>
                        </a:rPr>
                        <a:t>Réorientation des aides à l’agriculture vers l‘agri bio</a:t>
                      </a:r>
                    </a:p>
                  </a:txBody>
                  <a:tcPr marL="68571" marR="68571" marT="34275" marB="34275">
                    <a:solidFill>
                      <a:schemeClr val="accent5">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4" name="Tableau 3"/>
          <p:cNvGraphicFramePr>
            <a:graphicFrameLocks noGrp="1"/>
          </p:cNvGraphicFramePr>
          <p:nvPr/>
        </p:nvGraphicFramePr>
        <p:xfrm>
          <a:off x="1992314" y="2508250"/>
          <a:ext cx="8132763" cy="1193800"/>
        </p:xfrm>
        <a:graphic>
          <a:graphicData uri="http://schemas.openxmlformats.org/drawingml/2006/table">
            <a:tbl>
              <a:tblPr firstRow="1" bandRow="1">
                <a:tableStyleId>{5C22544A-7EE6-4342-B048-85BDC9FD1C3A}</a:tableStyleId>
              </a:tblPr>
              <a:tblGrid>
                <a:gridCol w="1105725">
                  <a:extLst>
                    <a:ext uri="{9D8B030D-6E8A-4147-A177-3AD203B41FA5}">
                      <a16:colId xmlns:a16="http://schemas.microsoft.com/office/drawing/2014/main" val="20000"/>
                    </a:ext>
                  </a:extLst>
                </a:gridCol>
                <a:gridCol w="2097778">
                  <a:extLst>
                    <a:ext uri="{9D8B030D-6E8A-4147-A177-3AD203B41FA5}">
                      <a16:colId xmlns:a16="http://schemas.microsoft.com/office/drawing/2014/main" val="20001"/>
                    </a:ext>
                  </a:extLst>
                </a:gridCol>
                <a:gridCol w="2304455">
                  <a:extLst>
                    <a:ext uri="{9D8B030D-6E8A-4147-A177-3AD203B41FA5}">
                      <a16:colId xmlns:a16="http://schemas.microsoft.com/office/drawing/2014/main" val="20002"/>
                    </a:ext>
                  </a:extLst>
                </a:gridCol>
                <a:gridCol w="2624805">
                  <a:extLst>
                    <a:ext uri="{9D8B030D-6E8A-4147-A177-3AD203B41FA5}">
                      <a16:colId xmlns:a16="http://schemas.microsoft.com/office/drawing/2014/main" val="20003"/>
                    </a:ext>
                  </a:extLst>
                </a:gridCol>
              </a:tblGrid>
              <a:tr h="1193800">
                <a:tc>
                  <a:txBody>
                    <a:bodyPr/>
                    <a:lstStyle/>
                    <a:p>
                      <a:pPr>
                        <a:lnSpc>
                          <a:spcPct val="107000"/>
                        </a:lnSpc>
                        <a:spcAft>
                          <a:spcPts val="800"/>
                        </a:spcAft>
                      </a:pPr>
                      <a:r>
                        <a:rPr lang="fr-FR" sz="2000" dirty="0">
                          <a:effectLst/>
                        </a:rPr>
                        <a:t>Biens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3" marR="68573" marT="34324" marB="34324"/>
                </a:tc>
                <a:tc>
                  <a:txBody>
                    <a:bodyPr/>
                    <a:lstStyle/>
                    <a:p>
                      <a:pPr>
                        <a:lnSpc>
                          <a:spcPct val="107000"/>
                        </a:lnSpc>
                        <a:spcAft>
                          <a:spcPts val="800"/>
                        </a:spcAft>
                      </a:pPr>
                      <a:r>
                        <a:rPr lang="fr-FR" sz="1200" b="0" dirty="0">
                          <a:solidFill>
                            <a:schemeClr val="tx1"/>
                          </a:solidFill>
                          <a:effectLst/>
                        </a:rPr>
                        <a:t>Trier ses achats</a:t>
                      </a:r>
                    </a:p>
                    <a:p>
                      <a:pPr>
                        <a:lnSpc>
                          <a:spcPct val="107000"/>
                        </a:lnSpc>
                        <a:spcAft>
                          <a:spcPts val="800"/>
                        </a:spcAft>
                      </a:pPr>
                      <a:r>
                        <a:rPr lang="fr-FR" sz="1200" b="0" dirty="0">
                          <a:solidFill>
                            <a:schemeClr val="tx1"/>
                          </a:solidFill>
                          <a:effectLst/>
                        </a:rPr>
                        <a:t>Changer moins souvent (ordi, vêtements…)</a:t>
                      </a:r>
                    </a:p>
                    <a:p>
                      <a:pPr>
                        <a:lnSpc>
                          <a:spcPct val="107000"/>
                        </a:lnSpc>
                        <a:spcAft>
                          <a:spcPts val="800"/>
                        </a:spcAft>
                      </a:pPr>
                      <a:r>
                        <a:rPr lang="fr-FR" sz="1200" b="0" dirty="0">
                          <a:solidFill>
                            <a:schemeClr val="tx1"/>
                          </a:solidFill>
                          <a:effectLst/>
                        </a:rPr>
                        <a:t>Entretenir,</a:t>
                      </a:r>
                      <a:r>
                        <a:rPr lang="fr-FR" sz="1200" b="0" baseline="0" dirty="0">
                          <a:solidFill>
                            <a:schemeClr val="tx1"/>
                          </a:solidFill>
                          <a:effectLst/>
                        </a:rPr>
                        <a:t> </a:t>
                      </a:r>
                      <a:r>
                        <a:rPr lang="fr-FR" sz="1200" b="0" dirty="0">
                          <a:solidFill>
                            <a:schemeClr val="tx1"/>
                          </a:solidFill>
                          <a:effectLst/>
                        </a:rPr>
                        <a:t>Réparer,</a:t>
                      </a:r>
                      <a:r>
                        <a:rPr lang="fr-FR" sz="1200" b="0" baseline="0" dirty="0">
                          <a:solidFill>
                            <a:schemeClr val="tx1"/>
                          </a:solidFill>
                          <a:effectLst/>
                        </a:rPr>
                        <a:t> </a:t>
                      </a:r>
                      <a:r>
                        <a:rPr lang="fr-FR" sz="1200" b="0" dirty="0">
                          <a:solidFill>
                            <a:schemeClr val="tx1"/>
                          </a:solidFill>
                          <a:effectLst/>
                        </a:rPr>
                        <a:t>Recycler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0" marR="51430" marT="7151" marB="0">
                    <a:solidFill>
                      <a:schemeClr val="accent1">
                        <a:lumMod val="40000"/>
                        <a:lumOff val="60000"/>
                      </a:schemeClr>
                    </a:solidFill>
                  </a:tcPr>
                </a:tc>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fr-FR" sz="1200" b="0" dirty="0">
                          <a:solidFill>
                            <a:schemeClr val="tx1"/>
                          </a:solidFill>
                          <a:effectLst/>
                        </a:rPr>
                        <a:t>Troc, Partage de matériel</a:t>
                      </a:r>
                    </a:p>
                    <a:p>
                      <a:pPr>
                        <a:lnSpc>
                          <a:spcPct val="107000"/>
                        </a:lnSpc>
                        <a:spcAft>
                          <a:spcPts val="800"/>
                        </a:spcAft>
                      </a:pPr>
                      <a:r>
                        <a:rPr lang="fr-FR" sz="1200" b="0" dirty="0">
                          <a:solidFill>
                            <a:schemeClr val="tx1"/>
                          </a:solidFill>
                          <a:effectLst/>
                        </a:rPr>
                        <a:t>Monnaies locales</a:t>
                      </a:r>
                    </a:p>
                    <a:p>
                      <a:pPr>
                        <a:lnSpc>
                          <a:spcPct val="107000"/>
                        </a:lnSpc>
                        <a:spcAft>
                          <a:spcPts val="800"/>
                        </a:spcAft>
                      </a:pPr>
                      <a:r>
                        <a:rPr lang="fr-FR" sz="1200" b="0" dirty="0">
                          <a:solidFill>
                            <a:schemeClr val="tx1"/>
                          </a:solidFill>
                          <a:effectLst/>
                        </a:rPr>
                        <a:t>Action des </a:t>
                      </a:r>
                      <a:r>
                        <a:rPr lang="fr-FR" sz="1200" b="0" dirty="0" err="1">
                          <a:solidFill>
                            <a:schemeClr val="tx1"/>
                          </a:solidFill>
                          <a:effectLst/>
                        </a:rPr>
                        <a:t>asso</a:t>
                      </a:r>
                      <a:r>
                        <a:rPr lang="fr-FR" sz="1200" b="0" dirty="0">
                          <a:solidFill>
                            <a:schemeClr val="tx1"/>
                          </a:solidFill>
                          <a:effectLst/>
                        </a:rPr>
                        <a:t>. de consommateurs sur la durée des biens,</a:t>
                      </a:r>
                      <a:r>
                        <a:rPr lang="fr-FR" sz="1200" b="0" baseline="0" dirty="0">
                          <a:solidFill>
                            <a:schemeClr val="tx1"/>
                          </a:solidFill>
                          <a:effectLst/>
                        </a:rPr>
                        <a:t> </a:t>
                      </a:r>
                      <a:r>
                        <a:rPr lang="fr-FR" sz="1200" b="0" dirty="0">
                          <a:solidFill>
                            <a:schemeClr val="tx1"/>
                          </a:solidFill>
                          <a:effectLst/>
                        </a:rPr>
                        <a:t>cafés </a:t>
                      </a:r>
                      <a:r>
                        <a:rPr lang="fr-FR" sz="1200" b="0" dirty="0" err="1">
                          <a:solidFill>
                            <a:schemeClr val="tx1"/>
                          </a:solidFill>
                          <a:effectLst/>
                        </a:rPr>
                        <a:t>repair</a:t>
                      </a:r>
                      <a:endParaRPr lang="fr-FR" sz="1200" b="0" dirty="0">
                        <a:solidFill>
                          <a:schemeClr val="tx1"/>
                        </a:solidFill>
                        <a:effectLst/>
                      </a:endParaRPr>
                    </a:p>
                  </a:txBody>
                  <a:tcPr marL="51430" marR="51430" marT="7151" marB="0">
                    <a:solidFill>
                      <a:schemeClr val="accent1">
                        <a:lumMod val="40000"/>
                        <a:lumOff val="60000"/>
                      </a:schemeClr>
                    </a:solidFill>
                  </a:tcPr>
                </a:tc>
                <a:tc>
                  <a:txBody>
                    <a:bodyPr/>
                    <a:lstStyle/>
                    <a:p>
                      <a:pPr>
                        <a:lnSpc>
                          <a:spcPct val="107000"/>
                        </a:lnSpc>
                        <a:spcAft>
                          <a:spcPts val="800"/>
                        </a:spcAft>
                      </a:pPr>
                      <a:r>
                        <a:rPr lang="fr-FR" sz="1200" b="0" dirty="0">
                          <a:solidFill>
                            <a:schemeClr val="tx1"/>
                          </a:solidFill>
                          <a:effectLst/>
                        </a:rPr>
                        <a:t>Loi sur l’obsolescence</a:t>
                      </a:r>
                    </a:p>
                    <a:p>
                      <a:pPr>
                        <a:lnSpc>
                          <a:spcPct val="107000"/>
                        </a:lnSpc>
                        <a:spcAft>
                          <a:spcPts val="800"/>
                        </a:spcAft>
                      </a:pPr>
                      <a:r>
                        <a:rPr lang="fr-FR" sz="1200" b="0" dirty="0">
                          <a:solidFill>
                            <a:schemeClr val="tx1"/>
                          </a:solidFill>
                          <a:effectLst/>
                        </a:rPr>
                        <a:t>Eco conception pour pouvoir réparer</a:t>
                      </a:r>
                    </a:p>
                    <a:p>
                      <a:pPr>
                        <a:lnSpc>
                          <a:spcPct val="107000"/>
                        </a:lnSpc>
                        <a:spcAft>
                          <a:spcPts val="800"/>
                        </a:spcAft>
                      </a:pPr>
                      <a:r>
                        <a:rPr lang="fr-FR" sz="1200" b="0" dirty="0">
                          <a:solidFill>
                            <a:schemeClr val="tx1"/>
                          </a:solidFill>
                          <a:effectLst/>
                        </a:rPr>
                        <a:t>Locaux collectifs dans l’habitat</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0" marR="51430" marT="7151" marB="0">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5" name="Tableau 4"/>
          <p:cNvGraphicFramePr>
            <a:graphicFrameLocks noGrp="1"/>
          </p:cNvGraphicFramePr>
          <p:nvPr>
            <p:extLst/>
          </p:nvPr>
        </p:nvGraphicFramePr>
        <p:xfrm>
          <a:off x="1992314" y="3821113"/>
          <a:ext cx="8167687" cy="796925"/>
        </p:xfrm>
        <a:graphic>
          <a:graphicData uri="http://schemas.openxmlformats.org/drawingml/2006/table">
            <a:tbl>
              <a:tblPr firstRow="1" bandRow="1">
                <a:tableStyleId>{5C22544A-7EE6-4342-B048-85BDC9FD1C3A}</a:tableStyleId>
              </a:tblPr>
              <a:tblGrid>
                <a:gridCol w="1110474">
                  <a:extLst>
                    <a:ext uri="{9D8B030D-6E8A-4147-A177-3AD203B41FA5}">
                      <a16:colId xmlns:a16="http://schemas.microsoft.com/office/drawing/2014/main" val="20000"/>
                    </a:ext>
                  </a:extLst>
                </a:gridCol>
                <a:gridCol w="2106785">
                  <a:extLst>
                    <a:ext uri="{9D8B030D-6E8A-4147-A177-3AD203B41FA5}">
                      <a16:colId xmlns:a16="http://schemas.microsoft.com/office/drawing/2014/main" val="20001"/>
                    </a:ext>
                  </a:extLst>
                </a:gridCol>
                <a:gridCol w="2314351">
                  <a:extLst>
                    <a:ext uri="{9D8B030D-6E8A-4147-A177-3AD203B41FA5}">
                      <a16:colId xmlns:a16="http://schemas.microsoft.com/office/drawing/2014/main" val="20002"/>
                    </a:ext>
                  </a:extLst>
                </a:gridCol>
                <a:gridCol w="2636077">
                  <a:extLst>
                    <a:ext uri="{9D8B030D-6E8A-4147-A177-3AD203B41FA5}">
                      <a16:colId xmlns:a16="http://schemas.microsoft.com/office/drawing/2014/main" val="20003"/>
                    </a:ext>
                  </a:extLst>
                </a:gridCol>
              </a:tblGrid>
              <a:tr h="796925">
                <a:tc>
                  <a:txBody>
                    <a:bodyPr/>
                    <a:lstStyle/>
                    <a:p>
                      <a:pPr>
                        <a:lnSpc>
                          <a:spcPct val="107000"/>
                        </a:lnSpc>
                        <a:spcAft>
                          <a:spcPts val="800"/>
                        </a:spcAft>
                      </a:pPr>
                      <a:r>
                        <a:rPr lang="fr-FR" sz="1800" dirty="0">
                          <a:effectLst/>
                        </a:rPr>
                        <a:t>Logement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78" marR="68578" marT="34267" marB="34267"/>
                </a:tc>
                <a:tc>
                  <a:txBody>
                    <a:bodyPr/>
                    <a:lstStyle/>
                    <a:p>
                      <a:pPr>
                        <a:lnSpc>
                          <a:spcPct val="107000"/>
                        </a:lnSpc>
                        <a:spcAft>
                          <a:spcPts val="800"/>
                        </a:spcAft>
                      </a:pPr>
                      <a:r>
                        <a:rPr lang="fr-FR" sz="1200" b="0" dirty="0">
                          <a:solidFill>
                            <a:schemeClr val="tx1"/>
                          </a:solidFill>
                          <a:effectLst/>
                        </a:rPr>
                        <a:t>Isoler </a:t>
                      </a:r>
                    </a:p>
                    <a:p>
                      <a:pPr>
                        <a:lnSpc>
                          <a:spcPct val="107000"/>
                        </a:lnSpc>
                        <a:spcAft>
                          <a:spcPts val="800"/>
                        </a:spcAft>
                      </a:pPr>
                      <a:r>
                        <a:rPr lang="fr-FR" sz="1200" b="0" dirty="0">
                          <a:solidFill>
                            <a:schemeClr val="tx1"/>
                          </a:solidFill>
                          <a:effectLst/>
                        </a:rPr>
                        <a:t>Réduire la surface </a:t>
                      </a:r>
                      <a:r>
                        <a:rPr lang="fr-FR" sz="1200" b="0">
                          <a:solidFill>
                            <a:schemeClr val="tx1"/>
                          </a:solidFill>
                          <a:effectLst/>
                        </a:rPr>
                        <a:t>que j’utilise</a:t>
                      </a:r>
                      <a:endParaRPr lang="fr-FR" sz="1200" b="0" dirty="0">
                        <a:solidFill>
                          <a:schemeClr val="tx1"/>
                        </a:solidFill>
                        <a:effectLst/>
                      </a:endParaRPr>
                    </a:p>
                  </a:txBody>
                  <a:tcPr marL="51433" marR="51433" marT="7139" marB="0">
                    <a:solidFill>
                      <a:schemeClr val="accent1">
                        <a:lumMod val="20000"/>
                        <a:lumOff val="80000"/>
                      </a:schemeClr>
                    </a:solidFill>
                  </a:tcPr>
                </a:tc>
                <a:tc>
                  <a:txBody>
                    <a:bodyPr/>
                    <a:lstStyle/>
                    <a:p>
                      <a:pPr>
                        <a:lnSpc>
                          <a:spcPct val="107000"/>
                        </a:lnSpc>
                        <a:spcAft>
                          <a:spcPts val="800"/>
                        </a:spcAft>
                      </a:pPr>
                      <a:r>
                        <a:rPr lang="fr-FR" sz="1200" b="0" dirty="0">
                          <a:solidFill>
                            <a:schemeClr val="tx1"/>
                          </a:solidFill>
                          <a:effectLst/>
                        </a:rPr>
                        <a:t>Partager </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9" marB="0">
                    <a:solidFill>
                      <a:schemeClr val="accent1">
                        <a:lumMod val="20000"/>
                        <a:lumOff val="80000"/>
                      </a:schemeClr>
                    </a:solidFill>
                  </a:tcPr>
                </a:tc>
                <a:tc>
                  <a:txBody>
                    <a:bodyPr/>
                    <a:lstStyle/>
                    <a:p>
                      <a:pPr>
                        <a:lnSpc>
                          <a:spcPct val="107000"/>
                        </a:lnSpc>
                        <a:spcAft>
                          <a:spcPts val="800"/>
                        </a:spcAft>
                      </a:pPr>
                      <a:r>
                        <a:rPr lang="fr-FR" sz="1200" b="0" dirty="0">
                          <a:solidFill>
                            <a:schemeClr val="tx1"/>
                          </a:solidFill>
                          <a:effectLst/>
                        </a:rPr>
                        <a:t>Aides financières à l’isolation</a:t>
                      </a:r>
                    </a:p>
                    <a:p>
                      <a:pPr>
                        <a:lnSpc>
                          <a:spcPct val="107000"/>
                        </a:lnSpc>
                        <a:spcAft>
                          <a:spcPts val="800"/>
                        </a:spcAft>
                      </a:pPr>
                      <a:r>
                        <a:rPr lang="fr-FR" sz="1200" b="0" dirty="0">
                          <a:solidFill>
                            <a:schemeClr val="tx1"/>
                          </a:solidFill>
                          <a:effectLst/>
                        </a:rPr>
                        <a:t>Limiter la croissance urbaine sur les terres agricoles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9" marB="0">
                    <a:solidFill>
                      <a:schemeClr val="accent1">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6" name="Tableau 5"/>
          <p:cNvGraphicFramePr>
            <a:graphicFrameLocks noGrp="1"/>
          </p:cNvGraphicFramePr>
          <p:nvPr>
            <p:extLst/>
          </p:nvPr>
        </p:nvGraphicFramePr>
        <p:xfrm>
          <a:off x="1992314" y="4830763"/>
          <a:ext cx="8167687" cy="1028700"/>
        </p:xfrm>
        <a:graphic>
          <a:graphicData uri="http://schemas.openxmlformats.org/drawingml/2006/table">
            <a:tbl>
              <a:tblPr firstRow="1" bandRow="1">
                <a:tableStyleId>{5C22544A-7EE6-4342-B048-85BDC9FD1C3A}</a:tableStyleId>
              </a:tblPr>
              <a:tblGrid>
                <a:gridCol w="1110473">
                  <a:extLst>
                    <a:ext uri="{9D8B030D-6E8A-4147-A177-3AD203B41FA5}">
                      <a16:colId xmlns:a16="http://schemas.microsoft.com/office/drawing/2014/main" val="20000"/>
                    </a:ext>
                  </a:extLst>
                </a:gridCol>
                <a:gridCol w="2106786">
                  <a:extLst>
                    <a:ext uri="{9D8B030D-6E8A-4147-A177-3AD203B41FA5}">
                      <a16:colId xmlns:a16="http://schemas.microsoft.com/office/drawing/2014/main" val="20001"/>
                    </a:ext>
                  </a:extLst>
                </a:gridCol>
                <a:gridCol w="2314351">
                  <a:extLst>
                    <a:ext uri="{9D8B030D-6E8A-4147-A177-3AD203B41FA5}">
                      <a16:colId xmlns:a16="http://schemas.microsoft.com/office/drawing/2014/main" val="20002"/>
                    </a:ext>
                  </a:extLst>
                </a:gridCol>
                <a:gridCol w="2636077">
                  <a:extLst>
                    <a:ext uri="{9D8B030D-6E8A-4147-A177-3AD203B41FA5}">
                      <a16:colId xmlns:a16="http://schemas.microsoft.com/office/drawing/2014/main" val="20003"/>
                    </a:ext>
                  </a:extLst>
                </a:gridCol>
              </a:tblGrid>
              <a:tr h="1028700">
                <a:tc>
                  <a:txBody>
                    <a:bodyPr/>
                    <a:lstStyle/>
                    <a:p>
                      <a:pPr>
                        <a:lnSpc>
                          <a:spcPct val="107000"/>
                        </a:lnSpc>
                        <a:spcAft>
                          <a:spcPts val="800"/>
                        </a:spcAft>
                      </a:pPr>
                      <a:r>
                        <a:rPr lang="fr-FR" sz="2400" dirty="0" err="1">
                          <a:effectLst/>
                        </a:rPr>
                        <a:t>Trans-ports</a:t>
                      </a:r>
                      <a:r>
                        <a:rPr lang="fr-FR" sz="1500" dirty="0">
                          <a:effectLst/>
                        </a:rPr>
                        <a:t> </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78" marR="68578" marT="34264" marB="34264"/>
                </a:tc>
                <a:tc>
                  <a:txBody>
                    <a:bodyPr/>
                    <a:lstStyle/>
                    <a:p>
                      <a:pPr>
                        <a:lnSpc>
                          <a:spcPct val="107000"/>
                        </a:lnSpc>
                        <a:spcAft>
                          <a:spcPts val="800"/>
                        </a:spcAft>
                      </a:pPr>
                      <a:r>
                        <a:rPr lang="fr-FR" sz="1100" b="0" dirty="0">
                          <a:solidFill>
                            <a:schemeClr val="tx1"/>
                          </a:solidFill>
                          <a:effectLst/>
                        </a:rPr>
                        <a:t>Ralentir </a:t>
                      </a:r>
                    </a:p>
                    <a:p>
                      <a:pPr>
                        <a:lnSpc>
                          <a:spcPct val="107000"/>
                        </a:lnSpc>
                        <a:spcAft>
                          <a:spcPts val="800"/>
                        </a:spcAft>
                      </a:pPr>
                      <a:r>
                        <a:rPr lang="fr-FR" sz="1100" b="0" dirty="0">
                          <a:solidFill>
                            <a:schemeClr val="tx1"/>
                          </a:solidFill>
                          <a:effectLst/>
                        </a:rPr>
                        <a:t>Se déplacer moins</a:t>
                      </a:r>
                    </a:p>
                    <a:p>
                      <a:pPr>
                        <a:lnSpc>
                          <a:spcPct val="107000"/>
                        </a:lnSpc>
                        <a:spcAft>
                          <a:spcPts val="800"/>
                        </a:spcAft>
                      </a:pPr>
                      <a:r>
                        <a:rPr lang="fr-FR" sz="1100" b="0" dirty="0">
                          <a:solidFill>
                            <a:schemeClr val="tx1"/>
                          </a:solidFill>
                          <a:effectLst/>
                        </a:rPr>
                        <a:t>Utiliser le vélo</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8" marB="0">
                    <a:solidFill>
                      <a:schemeClr val="accent1">
                        <a:lumMod val="40000"/>
                        <a:lumOff val="60000"/>
                      </a:schemeClr>
                    </a:solidFill>
                  </a:tcPr>
                </a:tc>
                <a:tc>
                  <a:txBody>
                    <a:bodyPr/>
                    <a:lstStyle/>
                    <a:p>
                      <a:pPr>
                        <a:lnSpc>
                          <a:spcPct val="107000"/>
                        </a:lnSpc>
                        <a:spcAft>
                          <a:spcPts val="800"/>
                        </a:spcAft>
                      </a:pPr>
                      <a:r>
                        <a:rPr lang="fr-FR" sz="1100" b="0" dirty="0">
                          <a:solidFill>
                            <a:schemeClr val="tx1"/>
                          </a:solidFill>
                          <a:effectLst/>
                        </a:rPr>
                        <a:t>Co voiturage</a:t>
                      </a:r>
                    </a:p>
                    <a:p>
                      <a:pPr>
                        <a:lnSpc>
                          <a:spcPct val="107000"/>
                        </a:lnSpc>
                        <a:spcAft>
                          <a:spcPts val="800"/>
                        </a:spcAft>
                      </a:pPr>
                      <a:r>
                        <a:rPr lang="fr-FR" sz="1100" b="0" dirty="0">
                          <a:solidFill>
                            <a:schemeClr val="tx1"/>
                          </a:solidFill>
                          <a:effectLst/>
                        </a:rPr>
                        <a:t>Supprimer les aides aux lignes d’avion </a:t>
                      </a:r>
                      <a:r>
                        <a:rPr lang="fr-FR" sz="1100" b="0" dirty="0" err="1">
                          <a:solidFill>
                            <a:schemeClr val="tx1"/>
                          </a:solidFill>
                          <a:effectLst/>
                        </a:rPr>
                        <a:t>low</a:t>
                      </a:r>
                      <a:r>
                        <a:rPr lang="fr-FR" sz="1100" b="0" dirty="0">
                          <a:solidFill>
                            <a:schemeClr val="tx1"/>
                          </a:solidFill>
                          <a:effectLst/>
                        </a:rPr>
                        <a:t> </a:t>
                      </a:r>
                      <a:r>
                        <a:rPr lang="fr-FR" sz="1100" b="0" dirty="0" err="1">
                          <a:solidFill>
                            <a:schemeClr val="tx1"/>
                          </a:solidFill>
                          <a:effectLst/>
                        </a:rPr>
                        <a:t>cost</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8" marB="0">
                    <a:solidFill>
                      <a:schemeClr val="accent1">
                        <a:lumMod val="40000"/>
                        <a:lumOff val="60000"/>
                      </a:schemeClr>
                    </a:solidFill>
                  </a:tcPr>
                </a:tc>
                <a:tc>
                  <a:txBody>
                    <a:bodyPr/>
                    <a:lstStyle/>
                    <a:p>
                      <a:pPr>
                        <a:lnSpc>
                          <a:spcPct val="107000"/>
                        </a:lnSpc>
                        <a:spcAft>
                          <a:spcPts val="800"/>
                        </a:spcAft>
                      </a:pPr>
                      <a:r>
                        <a:rPr lang="fr-FR" sz="1100" b="0" dirty="0">
                          <a:solidFill>
                            <a:schemeClr val="tx1"/>
                          </a:solidFill>
                          <a:effectLst/>
                        </a:rPr>
                        <a:t>Aménagement du territoire,</a:t>
                      </a:r>
                      <a:r>
                        <a:rPr lang="fr-FR" sz="1100" b="0" baseline="0" dirty="0">
                          <a:solidFill>
                            <a:schemeClr val="tx1"/>
                          </a:solidFill>
                          <a:effectLst/>
                        </a:rPr>
                        <a:t> </a:t>
                      </a:r>
                      <a:r>
                        <a:rPr lang="fr-FR" sz="1100" b="0" dirty="0">
                          <a:solidFill>
                            <a:schemeClr val="tx1"/>
                          </a:solidFill>
                          <a:effectLst/>
                        </a:rPr>
                        <a:t>Télé travail</a:t>
                      </a:r>
                    </a:p>
                    <a:p>
                      <a:pPr>
                        <a:lnSpc>
                          <a:spcPct val="107000"/>
                        </a:lnSpc>
                        <a:spcAft>
                          <a:spcPts val="800"/>
                        </a:spcAft>
                      </a:pPr>
                      <a:r>
                        <a:rPr lang="fr-FR" sz="1100" b="0" dirty="0">
                          <a:solidFill>
                            <a:schemeClr val="tx1"/>
                          </a:solidFill>
                          <a:effectLst/>
                        </a:rPr>
                        <a:t>Transports en commun</a:t>
                      </a:r>
                    </a:p>
                    <a:p>
                      <a:pPr>
                        <a:lnSpc>
                          <a:spcPct val="107000"/>
                        </a:lnSpc>
                        <a:spcAft>
                          <a:spcPts val="800"/>
                        </a:spcAft>
                      </a:pPr>
                      <a:r>
                        <a:rPr lang="fr-FR" sz="1100" b="0" dirty="0">
                          <a:solidFill>
                            <a:schemeClr val="tx1"/>
                          </a:solidFill>
                          <a:effectLst/>
                        </a:rPr>
                        <a:t>Taxer le kérosène des avions</a:t>
                      </a:r>
                    </a:p>
                    <a:p>
                      <a:pPr>
                        <a:lnSpc>
                          <a:spcPct val="107000"/>
                        </a:lnSpc>
                        <a:spcAft>
                          <a:spcPts val="800"/>
                        </a:spcAft>
                      </a:pPr>
                      <a:r>
                        <a:rPr lang="fr-FR" sz="1100" b="0" dirty="0">
                          <a:solidFill>
                            <a:schemeClr val="tx1"/>
                          </a:solidFill>
                          <a:effectLst/>
                        </a:rPr>
                        <a:t>Réduire lignes avion intra continentales</a:t>
                      </a:r>
                      <a:endParaRPr lang="fr-F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3" marR="51433" marT="7138" marB="0">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Tableau 6"/>
          <p:cNvGraphicFramePr>
            <a:graphicFrameLocks noGrp="1"/>
          </p:cNvGraphicFramePr>
          <p:nvPr>
            <p:extLst/>
          </p:nvPr>
        </p:nvGraphicFramePr>
        <p:xfrm>
          <a:off x="1992314" y="6021389"/>
          <a:ext cx="8156575" cy="593725"/>
        </p:xfrm>
        <a:graphic>
          <a:graphicData uri="http://schemas.openxmlformats.org/drawingml/2006/table">
            <a:tbl>
              <a:tblPr firstRow="1" bandRow="1">
                <a:tableStyleId>{5C22544A-7EE6-4342-B048-85BDC9FD1C3A}</a:tableStyleId>
              </a:tblPr>
              <a:tblGrid>
                <a:gridCol w="1108963">
                  <a:extLst>
                    <a:ext uri="{9D8B030D-6E8A-4147-A177-3AD203B41FA5}">
                      <a16:colId xmlns:a16="http://schemas.microsoft.com/office/drawing/2014/main" val="20000"/>
                    </a:ext>
                  </a:extLst>
                </a:gridCol>
                <a:gridCol w="2103919">
                  <a:extLst>
                    <a:ext uri="{9D8B030D-6E8A-4147-A177-3AD203B41FA5}">
                      <a16:colId xmlns:a16="http://schemas.microsoft.com/office/drawing/2014/main" val="20001"/>
                    </a:ext>
                  </a:extLst>
                </a:gridCol>
                <a:gridCol w="2311202">
                  <a:extLst>
                    <a:ext uri="{9D8B030D-6E8A-4147-A177-3AD203B41FA5}">
                      <a16:colId xmlns:a16="http://schemas.microsoft.com/office/drawing/2014/main" val="20002"/>
                    </a:ext>
                  </a:extLst>
                </a:gridCol>
                <a:gridCol w="2632491">
                  <a:extLst>
                    <a:ext uri="{9D8B030D-6E8A-4147-A177-3AD203B41FA5}">
                      <a16:colId xmlns:a16="http://schemas.microsoft.com/office/drawing/2014/main" val="20003"/>
                    </a:ext>
                  </a:extLst>
                </a:gridCol>
              </a:tblGrid>
              <a:tr h="593725">
                <a:tc>
                  <a:txBody>
                    <a:bodyPr/>
                    <a:lstStyle/>
                    <a:p>
                      <a:pPr>
                        <a:lnSpc>
                          <a:spcPct val="107000"/>
                        </a:lnSpc>
                        <a:spcAft>
                          <a:spcPts val="800"/>
                        </a:spcAft>
                      </a:pPr>
                      <a:r>
                        <a:rPr lang="fr-FR" sz="2000" dirty="0">
                          <a:effectLst/>
                        </a:rPr>
                        <a:t>Services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71" marR="68571" marT="34259" marB="34259"/>
                </a:tc>
                <a:tc>
                  <a:txBody>
                    <a:bodyPr/>
                    <a:lstStyle/>
                    <a:p>
                      <a:pPr>
                        <a:lnSpc>
                          <a:spcPct val="107000"/>
                        </a:lnSpc>
                        <a:spcAft>
                          <a:spcPts val="800"/>
                        </a:spcAft>
                      </a:pPr>
                      <a:r>
                        <a:rPr lang="fr-FR" sz="1200" b="0" dirty="0">
                          <a:solidFill>
                            <a:schemeClr val="tx1"/>
                          </a:solidFill>
                          <a:effectLst/>
                        </a:rPr>
                        <a:t>Limiter les envois de mails, les téléchargements, stockage cloud</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28" marR="51428" marT="7138" marB="0">
                    <a:solidFill>
                      <a:schemeClr val="accent1">
                        <a:lumMod val="20000"/>
                        <a:lumOff val="80000"/>
                      </a:schemeClr>
                    </a:solidFill>
                  </a:tcPr>
                </a:tc>
                <a:tc>
                  <a:txBody>
                    <a:bodyPr/>
                    <a:lstStyle/>
                    <a:p>
                      <a:pPr>
                        <a:lnSpc>
                          <a:spcPct val="107000"/>
                        </a:lnSpc>
                        <a:spcAft>
                          <a:spcPts val="800"/>
                        </a:spcAft>
                      </a:pPr>
                      <a:r>
                        <a:rPr lang="fr-FR" sz="1200" b="0" dirty="0">
                          <a:solidFill>
                            <a:schemeClr val="tx1"/>
                          </a:solidFill>
                          <a:effectLst/>
                        </a:rPr>
                        <a:t> Agir auprès des banques</a:t>
                      </a:r>
                      <a:r>
                        <a:rPr lang="fr-FR" sz="1200" b="0" baseline="0" dirty="0">
                          <a:solidFill>
                            <a:schemeClr val="tx1"/>
                          </a:solidFill>
                          <a:effectLst/>
                        </a:rPr>
                        <a:t> (retrait des financements énergies fossiles)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28" marR="51428" marT="7138" marB="0">
                    <a:solidFill>
                      <a:schemeClr val="accent1">
                        <a:lumMod val="20000"/>
                        <a:lumOff val="80000"/>
                      </a:schemeClr>
                    </a:solidFill>
                  </a:tcPr>
                </a:tc>
                <a:tc>
                  <a:txBody>
                    <a:bodyPr/>
                    <a:lstStyle/>
                    <a:p>
                      <a:pPr>
                        <a:lnSpc>
                          <a:spcPct val="107000"/>
                        </a:lnSpc>
                        <a:spcAft>
                          <a:spcPts val="800"/>
                        </a:spcAft>
                      </a:pPr>
                      <a:r>
                        <a:rPr lang="fr-FR" sz="1200" b="0">
                          <a:solidFill>
                            <a:schemeClr val="tx1"/>
                          </a:solidFill>
                          <a:effectLst/>
                        </a:rPr>
                        <a:t>Limiter les </a:t>
                      </a:r>
                      <a:r>
                        <a:rPr lang="fr-FR" sz="1200" b="0" dirty="0">
                          <a:solidFill>
                            <a:schemeClr val="tx1"/>
                          </a:solidFill>
                          <a:effectLst/>
                        </a:rPr>
                        <a:t>réseaux de flux (3G, 4G…), </a:t>
                      </a:r>
                    </a:p>
                    <a:p>
                      <a:pPr>
                        <a:lnSpc>
                          <a:spcPct val="107000"/>
                        </a:lnSpc>
                        <a:spcAft>
                          <a:spcPts val="800"/>
                        </a:spcAft>
                      </a:pPr>
                      <a:r>
                        <a:rPr lang="fr-FR" sz="1200" b="0" dirty="0">
                          <a:solidFill>
                            <a:schemeClr val="tx1"/>
                          </a:solidFill>
                          <a:effectLst/>
                        </a:rPr>
                        <a:t>Créer des zones blanches</a:t>
                      </a:r>
                      <a:endParaRPr lang="fr-F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28" marR="51428" marT="7138" marB="0">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5760292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1666</TotalTime>
  <Words>1689</Words>
  <Application>Microsoft Office PowerPoint</Application>
  <PresentationFormat>Grand écran</PresentationFormat>
  <Paragraphs>189</Paragraphs>
  <Slides>11</Slides>
  <Notes>11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11</vt:i4>
      </vt:variant>
    </vt:vector>
  </HeadingPairs>
  <TitlesOfParts>
    <vt:vector size="19" baseType="lpstr">
      <vt:lpstr>MS Gothic</vt:lpstr>
      <vt:lpstr>Arial</vt:lpstr>
      <vt:lpstr>Book Antiqua</vt:lpstr>
      <vt:lpstr>Calibri</vt:lpstr>
      <vt:lpstr>Calibri Light</vt:lpstr>
      <vt:lpstr>Century Schoolbook</vt:lpstr>
      <vt:lpstr>Times New Roman</vt:lpstr>
      <vt:lpstr>Thème Office</vt:lpstr>
      <vt:lpstr>Laudato si’</vt:lpstr>
      <vt:lpstr>Louer et ralentir</vt:lpstr>
      <vt:lpstr>L'option préférentielle pour les pauvres</vt:lpstr>
      <vt:lpstr>Une croissance spirituelle :  1/ Simplicité et sobriété</vt:lpstr>
      <vt:lpstr>Une croissance spirituelle :  2/ Décroissance de la consommation</vt:lpstr>
      <vt:lpstr>Présentation PowerPoint</vt:lpstr>
      <vt:lpstr>Une conversion, une conscience amoureuse</vt:lpstr>
      <vt:lpstr>Vivre libres, une conversion écologique</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Laudato si</dc:title>
  <dc:creator>arnaud du crest</dc:creator>
  <cp:lastModifiedBy>arnaud du crest</cp:lastModifiedBy>
  <cp:revision>50</cp:revision>
  <cp:lastPrinted>2018-09-05T14:31:23Z</cp:lastPrinted>
  <dcterms:created xsi:type="dcterms:W3CDTF">2015-09-12T16:37:37Z</dcterms:created>
  <dcterms:modified xsi:type="dcterms:W3CDTF">2018-09-05T14:32:04Z</dcterms:modified>
</cp:coreProperties>
</file>