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71" r:id="rId3"/>
    <p:sldId id="257" r:id="rId4"/>
    <p:sldId id="258" r:id="rId5"/>
    <p:sldId id="259" r:id="rId6"/>
    <p:sldId id="260" r:id="rId7"/>
    <p:sldId id="261" r:id="rId8"/>
    <p:sldId id="262" r:id="rId9"/>
    <p:sldId id="265" r:id="rId10"/>
    <p:sldId id="266" r:id="rId11"/>
    <p:sldId id="267" r:id="rId12"/>
    <p:sldId id="269" r:id="rId13"/>
    <p:sldId id="268" r:id="rId14"/>
    <p:sldId id="270" r:id="rId1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57" autoAdjust="0"/>
    <p:restoredTop sz="63724" autoAdjust="0"/>
  </p:normalViewPr>
  <p:slideViewPr>
    <p:cSldViewPr snapToGrid="0">
      <p:cViewPr varScale="1">
        <p:scale>
          <a:sx n="38" d="100"/>
          <a:sy n="38" d="100"/>
        </p:scale>
        <p:origin x="128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oleObject" Target="file:///C:\Users\user\Desktop\Arnaud\1%20Documentation\1%20Statistiques\Environnement\Quotas%20CO2.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a:t>Stocks d'énergies fossiles GtCO2</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fr-FR"/>
        </a:p>
      </c:txPr>
    </c:title>
    <c:autoTitleDeleted val="0"/>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B9C8-4FB6-BA3B-FE144842536B}"/>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B9C8-4FB6-BA3B-FE144842536B}"/>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B9C8-4FB6-BA3B-FE144842536B}"/>
              </c:ext>
            </c:extLst>
          </c:dPt>
          <c:dLbls>
            <c:dLbl>
              <c:idx val="0"/>
              <c:tx>
                <c:rich>
                  <a:bodyPr/>
                  <a:lstStyle/>
                  <a:p>
                    <a:r>
                      <a:rPr lang="en-US"/>
                      <a:t>1400</a:t>
                    </a:r>
                    <a:endParaRPr lang="en-US" dirty="0"/>
                  </a:p>
                </c:rich>
              </c:tx>
              <c:dLblPos val="ct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B9C8-4FB6-BA3B-FE144842536B}"/>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lt1"/>
                    </a:solidFill>
                    <a:latin typeface="+mn-lt"/>
                    <a:ea typeface="+mn-ea"/>
                    <a:cs typeface="+mn-cs"/>
                  </a:defRPr>
                </a:pPr>
                <a:endParaRPr lang="fr-FR"/>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Feuil2!$A$4:$A$6</c:f>
              <c:strCache>
                <c:ptCount val="3"/>
                <c:pt idx="0">
                  <c:v>Brûlé depuis 1850</c:v>
                </c:pt>
                <c:pt idx="1">
                  <c:v>Peut être brûlé en sécurité (2010)</c:v>
                </c:pt>
                <c:pt idx="2">
                  <c:v>Réserves prouvées</c:v>
                </c:pt>
              </c:strCache>
            </c:strRef>
          </c:cat>
          <c:val>
            <c:numRef>
              <c:f>Feuil2!$B$4:$B$6</c:f>
              <c:numCache>
                <c:formatCode>General</c:formatCode>
                <c:ptCount val="3"/>
                <c:pt idx="0">
                  <c:v>1400</c:v>
                </c:pt>
                <c:pt idx="1">
                  <c:v>500</c:v>
                </c:pt>
                <c:pt idx="2">
                  <c:v>2800</c:v>
                </c:pt>
              </c:numCache>
            </c:numRef>
          </c:val>
          <c:extLst>
            <c:ext xmlns:c16="http://schemas.microsoft.com/office/drawing/2014/chart" uri="{C3380CC4-5D6E-409C-BE32-E72D297353CC}">
              <c16:uniqueId val="{00000006-B9C8-4FB6-BA3B-FE144842536B}"/>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66093066491688535"/>
          <c:y val="0.13721833880761275"/>
          <c:w val="0.31473003213066658"/>
          <c:h val="0.77253957134147966"/>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600" b="0" i="0" u="none" strike="noStrike" kern="1200" baseline="0">
              <a:solidFill>
                <a:schemeClr val="dk1">
                  <a:lumMod val="75000"/>
                  <a:lumOff val="25000"/>
                </a:schemeClr>
              </a:solidFill>
              <a:latin typeface="+mn-lt"/>
              <a:ea typeface="+mn-ea"/>
              <a:cs typeface="+mn-cs"/>
            </a:defRPr>
          </a:pPr>
          <a:endParaRPr lang="fr-FR"/>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fr-FR"/>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drawings/drawing1.xml><?xml version="1.0" encoding="utf-8"?>
<c:userShapes xmlns:c="http://schemas.openxmlformats.org/drawingml/2006/chart">
  <cdr:relSizeAnchor xmlns:cdr="http://schemas.openxmlformats.org/drawingml/2006/chartDrawing">
    <cdr:from>
      <cdr:x>0.37084</cdr:x>
      <cdr:y>0.61807</cdr:y>
    </cdr:from>
    <cdr:to>
      <cdr:x>0.5</cdr:x>
      <cdr:y>0.74523</cdr:y>
    </cdr:to>
    <cdr:sp macro="" textlink="">
      <cdr:nvSpPr>
        <cdr:cNvPr id="2" name="ZoneTexte 3"/>
        <cdr:cNvSpPr txBox="1"/>
      </cdr:nvSpPr>
      <cdr:spPr>
        <a:xfrm xmlns:a="http://schemas.openxmlformats.org/drawingml/2006/main">
          <a:off x="2010649" y="2175669"/>
          <a:ext cx="700312" cy="447614"/>
        </a:xfrm>
        <a:prstGeom xmlns:a="http://schemas.openxmlformats.org/drawingml/2006/main" prst="rect">
          <a:avLst/>
        </a:prstGeom>
        <a:solidFill xmlns:a="http://schemas.openxmlformats.org/drawingml/2006/main">
          <a:schemeClr val="bg2">
            <a:lumMod val="50000"/>
          </a:schemeClr>
        </a:solidFill>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fr-FR" sz="2000" b="1" dirty="0">
              <a:solidFill>
                <a:schemeClr val="bg1"/>
              </a:solidFill>
            </a:rPr>
            <a:t>500</a:t>
          </a:r>
        </a:p>
      </cdr:txBody>
    </cdr:sp>
  </cdr:relSizeAnchor>
  <cdr:relSizeAnchor xmlns:cdr="http://schemas.openxmlformats.org/drawingml/2006/chartDrawing">
    <cdr:from>
      <cdr:x>0.12108</cdr:x>
      <cdr:y>0.53542</cdr:y>
    </cdr:from>
    <cdr:to>
      <cdr:x>0.3027</cdr:x>
      <cdr:y>0.67802</cdr:y>
    </cdr:to>
    <cdr:sp macro="" textlink="">
      <cdr:nvSpPr>
        <cdr:cNvPr id="3" name="ZoneTexte 3"/>
        <cdr:cNvSpPr txBox="1"/>
      </cdr:nvSpPr>
      <cdr:spPr>
        <a:xfrm xmlns:a="http://schemas.openxmlformats.org/drawingml/2006/main">
          <a:off x="656494" y="1884730"/>
          <a:ext cx="984738" cy="501954"/>
        </a:xfrm>
        <a:prstGeom xmlns:a="http://schemas.openxmlformats.org/drawingml/2006/main" prst="rect">
          <a:avLst/>
        </a:prstGeom>
        <a:solidFill xmlns:a="http://schemas.openxmlformats.org/drawingml/2006/main">
          <a:schemeClr val="bg2">
            <a:lumMod val="50000"/>
          </a:schemeClr>
        </a:solidFill>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fr-FR" sz="2000" b="1" dirty="0">
              <a:solidFill>
                <a:schemeClr val="bg1"/>
              </a:solidFill>
            </a:rPr>
            <a:t>2800</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AD5005-2B9F-4364-8007-D2F55C7F826D}" type="datetimeFigureOut">
              <a:rPr lang="fr-FR" smtClean="0"/>
              <a:t>27/01/2019</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6D8F7D-6F6A-4A48-93F5-C9EC5446FC2B}" type="slidenum">
              <a:rPr lang="fr-FR" smtClean="0"/>
              <a:t>‹N°›</a:t>
            </a:fld>
            <a:endParaRPr lang="fr-FR"/>
          </a:p>
        </p:txBody>
      </p:sp>
    </p:spTree>
    <p:extLst>
      <p:ext uri="{BB962C8B-B14F-4D97-AF65-F5344CB8AC3E}">
        <p14:creationId xmlns:p14="http://schemas.microsoft.com/office/powerpoint/2010/main" val="16717266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www.insee.fr/fr/themes/detail.asp?reg_id=3&amp;ref_id=1177"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files.biolovision.net/www.faune-loire-atlantique.org/userfiles/CoordiLPOPdL/avifauneprioritairePDL.pdf"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L’encyclique traite de nombreux thèmes. Nous aurions pu aborder</a:t>
            </a:r>
            <a:r>
              <a:rPr lang="fr-FR" baseline="0" dirty="0"/>
              <a:t> la partie ecclésiale, les positions de papes sur la relation à la nature et à la croissance depuis Paul VI, qui montre une réelle continuité avec le texte du pape François.</a:t>
            </a:r>
          </a:p>
          <a:p>
            <a:r>
              <a:rPr lang="fr-FR" baseline="0" dirty="0"/>
              <a:t>La partie théologique, avec une interprétation actualisée de genèse 1 (multipliez vous) et Genèse 2 (gardez le jardin)</a:t>
            </a:r>
          </a:p>
          <a:p>
            <a:r>
              <a:rPr lang="fr-FR" baseline="0" dirty="0"/>
              <a:t>Mais nous avons choisi, avec l’ESCR, de vous présenter les thèmes plus d’actualité, sur un mode progressif, des plus consensuels aux plus débattus. Ajoutons que les propos du pape François sont forts, plus radicaux que le livre auquel j’ai participé avec le groupe Paroles de chrétiens.</a:t>
            </a:r>
            <a:endParaRPr lang="fr-FR" dirty="0"/>
          </a:p>
        </p:txBody>
      </p:sp>
      <p:sp>
        <p:nvSpPr>
          <p:cNvPr id="4" name="Espace réservé du numéro de diapositive 3"/>
          <p:cNvSpPr>
            <a:spLocks noGrp="1"/>
          </p:cNvSpPr>
          <p:nvPr>
            <p:ph type="sldNum" sz="quarter" idx="10"/>
          </p:nvPr>
        </p:nvSpPr>
        <p:spPr/>
        <p:txBody>
          <a:bodyPr/>
          <a:lstStyle/>
          <a:p>
            <a:fld id="{0A6D8F7D-6F6A-4A48-93F5-C9EC5446FC2B}" type="slidenum">
              <a:rPr lang="fr-FR" smtClean="0"/>
              <a:t>1</a:t>
            </a:fld>
            <a:endParaRPr lang="fr-FR"/>
          </a:p>
        </p:txBody>
      </p:sp>
    </p:spTree>
    <p:extLst>
      <p:ext uri="{BB962C8B-B14F-4D97-AF65-F5344CB8AC3E}">
        <p14:creationId xmlns:p14="http://schemas.microsoft.com/office/powerpoint/2010/main" val="8654477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A Trois indicateurs : t° on sera à + 1° C /1850 en 2015, concentration CO2 400 ppm (280 en 1950), Émissions 9,7 Gt C en 2012, soit 30 GtCO2, ou en éqCO2,</a:t>
            </a:r>
            <a:r>
              <a:rPr lang="fr-FR" baseline="0" dirty="0"/>
              <a:t> </a:t>
            </a:r>
            <a:r>
              <a:rPr lang="fr-FR" dirty="0"/>
              <a:t>49 Gt eqCO2 en 2012 selon la COP 21, 30 selon le GIEC. Il reste une vingtaine d’années au mieux.</a:t>
            </a:r>
          </a:p>
          <a:p>
            <a:r>
              <a:rPr lang="fr-FR" dirty="0"/>
              <a:t>Le franchissement du seuil des 400 ppm de CO2.</a:t>
            </a:r>
            <a:r>
              <a:rPr lang="fr-FR" baseline="0" dirty="0"/>
              <a:t> </a:t>
            </a:r>
            <a:r>
              <a:rPr lang="fr-FR" dirty="0"/>
              <a:t>Pour retrouver de tels niveaux de gaz carbonique, il faut remonter à l'ère du pliocène, il y a 2,6 à 5,3 millions d'années. Les créatures les plus proches du genre humain qui arpentaient alors la surface de la Terre étaient les australopithèques. </a:t>
            </a:r>
          </a:p>
          <a:p>
            <a:endParaRPr lang="fr-FR" sz="1200" b="0" i="0" u="none" strike="noStrike" kern="1200" baseline="0" dirty="0">
              <a:solidFill>
                <a:schemeClr val="tx1"/>
              </a:solidFill>
              <a:latin typeface="+mn-lt"/>
              <a:ea typeface="+mn-ea"/>
              <a:cs typeface="+mn-cs"/>
            </a:endParaRPr>
          </a:p>
          <a:p>
            <a:r>
              <a:rPr lang="fr-FR" sz="1200" b="0" i="0" u="none" strike="noStrike" kern="1200" baseline="0" dirty="0">
                <a:solidFill>
                  <a:schemeClr val="tx1"/>
                </a:solidFill>
                <a:latin typeface="+mn-lt"/>
                <a:ea typeface="+mn-ea"/>
                <a:cs typeface="+mn-cs"/>
              </a:rPr>
              <a:t>B (23) « la plus grande partie du réchauffement global des dernières décennies est due à la grande concentration de gaz à effet de serre (dioxyde de carbone, méthane, oxyde de nitrogène et autres) émis surtout à cause de l’activité humaine. »</a:t>
            </a:r>
          </a:p>
          <a:p>
            <a:endParaRPr lang="fr-FR" sz="1200" b="0" i="0" u="none" strike="noStrike" kern="1200" baseline="0" dirty="0">
              <a:solidFill>
                <a:schemeClr val="tx1"/>
              </a:solidFill>
              <a:latin typeface="+mn-lt"/>
              <a:ea typeface="+mn-ea"/>
              <a:cs typeface="+mn-cs"/>
            </a:endParaRPr>
          </a:p>
          <a:p>
            <a:r>
              <a:rPr lang="fr-FR" sz="1200" b="0" i="0" u="none" strike="noStrike" kern="1200" baseline="0" dirty="0">
                <a:solidFill>
                  <a:schemeClr val="tx1"/>
                </a:solidFill>
                <a:latin typeface="+mn-lt"/>
                <a:ea typeface="+mn-ea"/>
                <a:cs typeface="+mn-cs"/>
              </a:rPr>
              <a:t>C La COP 21. Cf. la grille d’analyse des représentants du Vatican sur le projet d’accord.</a:t>
            </a:r>
          </a:p>
          <a:p>
            <a:endParaRPr lang="fr-FR" sz="1200" b="0" i="0" u="none" strike="noStrike" kern="1200" baseline="0" dirty="0">
              <a:solidFill>
                <a:schemeClr val="tx1"/>
              </a:solidFill>
              <a:latin typeface="+mn-lt"/>
              <a:ea typeface="+mn-ea"/>
              <a:cs typeface="+mn-cs"/>
            </a:endParaRPr>
          </a:p>
          <a:p>
            <a:r>
              <a:rPr lang="fr-FR" sz="1200" b="0" i="0" u="none" strike="noStrike" kern="1200" baseline="0" dirty="0">
                <a:solidFill>
                  <a:schemeClr val="tx1"/>
                </a:solidFill>
                <a:latin typeface="+mn-lt"/>
                <a:ea typeface="+mn-ea"/>
                <a:cs typeface="+mn-cs"/>
              </a:rPr>
              <a:t>D Réduire les émissions, </a:t>
            </a:r>
            <a:r>
              <a:rPr lang="fr-FR" sz="1200" b="0" i="0" u="none" strike="noStrike" kern="1200" baseline="0" dirty="0" err="1">
                <a:solidFill>
                  <a:schemeClr val="tx1"/>
                </a:solidFill>
                <a:latin typeface="+mn-lt"/>
                <a:ea typeface="+mn-ea"/>
                <a:cs typeface="+mn-cs"/>
              </a:rPr>
              <a:t>cf</a:t>
            </a:r>
            <a:r>
              <a:rPr lang="fr-FR" sz="1200" b="0" i="0" u="none" strike="noStrike" kern="1200" baseline="0" dirty="0">
                <a:solidFill>
                  <a:schemeClr val="tx1"/>
                </a:solidFill>
                <a:latin typeface="+mn-lt"/>
                <a:ea typeface="+mn-ea"/>
                <a:cs typeface="+mn-cs"/>
              </a:rPr>
              <a:t> schéma. L’important c’et de laisser les énergies fossiles dans le sol. Campagne 350.org</a:t>
            </a:r>
          </a:p>
          <a:p>
            <a:endParaRPr lang="fr-FR" sz="1200" b="0" i="0" u="none" strike="noStrike" kern="1200" baseline="0" dirty="0">
              <a:solidFill>
                <a:schemeClr val="tx1"/>
              </a:solidFill>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0A6D8F7D-6F6A-4A48-93F5-C9EC5446FC2B}" type="slidenum">
              <a:rPr lang="fr-FR" smtClean="0"/>
              <a:t>3</a:t>
            </a:fld>
            <a:endParaRPr lang="fr-FR"/>
          </a:p>
        </p:txBody>
      </p:sp>
    </p:spTree>
    <p:extLst>
      <p:ext uri="{BB962C8B-B14F-4D97-AF65-F5344CB8AC3E}">
        <p14:creationId xmlns:p14="http://schemas.microsoft.com/office/powerpoint/2010/main" val="33821831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1" dirty="0"/>
              <a:t>A L’environnement humain </a:t>
            </a:r>
            <a:r>
              <a:rPr lang="fr-FR" sz="1200" dirty="0"/>
              <a:t>et </a:t>
            </a:r>
            <a:r>
              <a:rPr lang="fr-FR" sz="1200" dirty="0" err="1"/>
              <a:t>I'environnement</a:t>
            </a:r>
            <a:r>
              <a:rPr lang="fr-FR" sz="1200" dirty="0"/>
              <a:t> naturel se dégradent ensemble (48)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mn-lt"/>
                <a:ea typeface="+mn-ea"/>
                <a:cs typeface="+mn-cs"/>
              </a:rPr>
              <a:t>Pauvretés : les peuples chassés de leurs forêts qui sont détruites pour l’exploitation de palmiers à huile, de soja, ou même pour en faire des parcs naturels (Inde)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mn-lt"/>
                <a:ea typeface="+mn-ea"/>
                <a:cs typeface="+mn-cs"/>
              </a:rPr>
              <a:t>Les zones de delta salinisées, les peuples obligés de migrer (Bengladesh) </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b="1" dirty="0"/>
              <a:t>B « Il n’y a pas deux crises séparées</a:t>
            </a:r>
            <a:r>
              <a:rPr lang="fr-FR" sz="1200" dirty="0"/>
              <a:t>, l’une environnementale et l’autre sociale, mais une seule et complexe crise socio-environnementale. » (139)</a:t>
            </a:r>
          </a:p>
          <a:p>
            <a:r>
              <a:rPr lang="fr-FR" sz="1200" b="0" i="0" u="none" strike="noStrike" kern="1200" baseline="0" dirty="0">
                <a:solidFill>
                  <a:schemeClr val="tx1"/>
                </a:solidFill>
                <a:latin typeface="+mn-lt"/>
                <a:ea typeface="+mn-ea"/>
                <a:cs typeface="+mn-cs"/>
              </a:rPr>
              <a:t>146 il est indispensable d’accorder une attention spéciale aux communautés aborigènes et à leurs traditions culturelles. Elles ne constituent pas une simple minorité parmi d’autres, mais elles doivent devenir les principaux interlocuteurs, surtout lorsqu’on développe les grands projets qui affectent leurs espaces. </a:t>
            </a:r>
            <a:endParaRPr lang="fr-FR" dirty="0"/>
          </a:p>
          <a:p>
            <a:r>
              <a:rPr lang="fr-FR" b="1" dirty="0"/>
              <a:t>C Schéma </a:t>
            </a:r>
            <a:r>
              <a:rPr lang="fr-FR" sz="1200" b="1" i="0" u="none" strike="noStrike" kern="1200" baseline="0" dirty="0">
                <a:solidFill>
                  <a:schemeClr val="tx1"/>
                </a:solidFill>
                <a:latin typeface="+mn-lt"/>
                <a:ea typeface="+mn-ea"/>
                <a:cs typeface="+mn-cs"/>
              </a:rPr>
              <a:t>(25) « les changements du climat provoquent des migrations </a:t>
            </a:r>
            <a:r>
              <a:rPr lang="fr-FR" sz="1200" b="0" i="0" u="none" strike="noStrike" kern="1200" baseline="0" dirty="0">
                <a:solidFill>
                  <a:schemeClr val="tx1"/>
                </a:solidFill>
                <a:latin typeface="+mn-lt"/>
                <a:ea typeface="+mn-ea"/>
                <a:cs typeface="+mn-cs"/>
              </a:rPr>
              <a:t>d’animaux et de végétaux qui ne peuvent pas toujours s’adapter, et cela affecte à leur tour les moyens de production des plus pauvres, qui se voient aussi obligés d’émigrer avec une grande incertitude pour leur avenir et pour l'avenir de leurs enfants. L’augmentation du nombre de migrants fuyant la misère, accrue par la dégradation environnementale, est tragique ; »</a:t>
            </a:r>
          </a:p>
          <a:p>
            <a:r>
              <a:rPr lang="fr-FR" dirty="0"/>
              <a:t>Migration du climat : 4 km par an vers le nord soit 40 km par décade</a:t>
            </a:r>
          </a:p>
          <a:p>
            <a:r>
              <a:rPr lang="fr-FR" dirty="0"/>
              <a:t>Migrations climatiques : 100 à 300 millions de personnes menacées</a:t>
            </a:r>
          </a:p>
          <a:p>
            <a:r>
              <a:rPr lang="fr-FR" dirty="0"/>
              <a:t>Aide aux plus pauvres</a:t>
            </a:r>
          </a:p>
          <a:p>
            <a:endParaRPr lang="fr-FR" dirty="0"/>
          </a:p>
        </p:txBody>
      </p:sp>
      <p:sp>
        <p:nvSpPr>
          <p:cNvPr id="4" name="Espace réservé du numéro de diapositive 3"/>
          <p:cNvSpPr>
            <a:spLocks noGrp="1"/>
          </p:cNvSpPr>
          <p:nvPr>
            <p:ph type="sldNum" sz="quarter" idx="10"/>
          </p:nvPr>
        </p:nvSpPr>
        <p:spPr/>
        <p:txBody>
          <a:bodyPr/>
          <a:lstStyle/>
          <a:p>
            <a:fld id="{0A6D8F7D-6F6A-4A48-93F5-C9EC5446FC2B}" type="slidenum">
              <a:rPr lang="fr-FR" smtClean="0"/>
              <a:t>4</a:t>
            </a:fld>
            <a:endParaRPr lang="fr-FR"/>
          </a:p>
        </p:txBody>
      </p:sp>
    </p:spTree>
    <p:extLst>
      <p:ext uri="{BB962C8B-B14F-4D97-AF65-F5344CB8AC3E}">
        <p14:creationId xmlns:p14="http://schemas.microsoft.com/office/powerpoint/2010/main" val="10499522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baseline="0" dirty="0"/>
              <a:t>A (140) « </a:t>
            </a:r>
            <a:r>
              <a:rPr lang="fr-FR" dirty="0"/>
              <a:t>chaque organisme est bon et admirable, en soi, parce qu'il est une créature de Dieu »</a:t>
            </a:r>
          </a:p>
          <a:p>
            <a:r>
              <a:rPr lang="fr-FR" baseline="0" dirty="0"/>
              <a:t>(34) </a:t>
            </a:r>
            <a:r>
              <a:rPr lang="fr-FR" sz="1200" b="0" i="0" u="none" strike="noStrike" kern="1200" baseline="0" dirty="0">
                <a:solidFill>
                  <a:schemeClr val="tx1"/>
                </a:solidFill>
                <a:latin typeface="+mn-lt"/>
                <a:ea typeface="+mn-ea"/>
                <a:cs typeface="+mn-cs"/>
              </a:rPr>
              <a:t> Probablement, cela nous inquiète d’avoir connaissance de l’extinction d’un mammifère ou d’un oiseau, à cause de leur visibilité plus grande. Mais, pour le bon fonctionnement des écosystèmes, les champignons, les algues, les vers, les insectes, les reptiles et l’innombrable variété de micro-organismes sont aussi nécessaires. </a:t>
            </a:r>
          </a:p>
          <a:p>
            <a:pPr marL="0" marR="0" indent="0" algn="l" defTabSz="914400" rtl="0" eaLnBrk="1" fontAlgn="auto" latinLnBrk="0" hangingPunct="1">
              <a:lnSpc>
                <a:spcPct val="100000"/>
              </a:lnSpc>
              <a:spcBef>
                <a:spcPts val="0"/>
              </a:spcBef>
              <a:spcAft>
                <a:spcPts val="0"/>
              </a:spcAft>
              <a:buClrTx/>
              <a:buSzTx/>
              <a:buFontTx/>
              <a:buNone/>
              <a:tabLst/>
              <a:defRPr/>
            </a:pPr>
            <a:endParaRPr lang="fr-FR"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fr-FR" dirty="0"/>
              <a:t>B Disparition des espèces</a:t>
            </a:r>
            <a:r>
              <a:rPr lang="fr-FR" baseline="0" dirty="0"/>
              <a:t> : actuellement 100 à 1000 espèces disparaissent par Million d’espèce et par an. 10 à 100 fois plus vite que dans le rythme naturel </a:t>
            </a:r>
            <a:r>
              <a:rPr lang="fr-FR" baseline="0" dirty="0" err="1"/>
              <a:t>pré-industriel</a:t>
            </a:r>
            <a:endParaRPr lang="fr-FR" baseline="0" dirty="0"/>
          </a:p>
          <a:p>
            <a:endParaRPr lang="fr-FR" baseline="0" dirty="0"/>
          </a:p>
          <a:p>
            <a:r>
              <a:rPr lang="fr-FR" baseline="0" dirty="0"/>
              <a:t>Loire Atlantique : </a:t>
            </a:r>
            <a:r>
              <a:rPr lang="fr-FR" sz="1200" i="1" kern="1200" dirty="0">
                <a:solidFill>
                  <a:schemeClr val="tx1"/>
                </a:solidFill>
                <a:effectLst/>
                <a:latin typeface="+mn-lt"/>
                <a:ea typeface="+mn-ea"/>
                <a:cs typeface="+mn-cs"/>
              </a:rPr>
              <a:t>Un tiers des oiseaux en situation vulnérable</a:t>
            </a:r>
            <a:endParaRPr lang="fr-FR"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En 10 ans, la population d’oiseaux communs a diminué de 10 % dans la région des Pays de la Loire. Sur les 102 espèces nicheuses en Pays de la Loire trois d’entre elles sont considérées comme disparues et au moins 35 % sont fortement menacées.</a:t>
            </a:r>
          </a:p>
          <a:p>
            <a:r>
              <a:rPr lang="fr-FR" sz="1200" kern="1200" dirty="0">
                <a:solidFill>
                  <a:schemeClr val="tx1"/>
                </a:solidFill>
                <a:effectLst/>
                <a:latin typeface="+mn-lt"/>
                <a:ea typeface="+mn-ea"/>
                <a:cs typeface="+mn-cs"/>
              </a:rPr>
              <a:t>Insee, </a:t>
            </a:r>
            <a:r>
              <a:rPr lang="fr-FR" sz="1200" u="sng" kern="1200" dirty="0">
                <a:solidFill>
                  <a:schemeClr val="tx1"/>
                </a:solidFill>
                <a:effectLst/>
                <a:latin typeface="+mn-lt"/>
                <a:ea typeface="+mn-ea"/>
                <a:cs typeface="+mn-cs"/>
                <a:hlinkClick r:id="rId3"/>
              </a:rPr>
              <a:t>Tableau de bord développement durable</a:t>
            </a:r>
            <a:r>
              <a:rPr lang="fr-FR" sz="1200" kern="1200" dirty="0">
                <a:solidFill>
                  <a:schemeClr val="tx1"/>
                </a:solidFill>
                <a:effectLst/>
                <a:latin typeface="+mn-lt"/>
                <a:ea typeface="+mn-ea"/>
                <a:cs typeface="+mn-cs"/>
              </a:rPr>
              <a:t>, 2013</a:t>
            </a:r>
          </a:p>
          <a:p>
            <a:r>
              <a:rPr lang="fr-FR" sz="1200" kern="1200" dirty="0">
                <a:solidFill>
                  <a:schemeClr val="tx1"/>
                </a:solidFill>
                <a:effectLst/>
                <a:latin typeface="+mn-lt"/>
                <a:ea typeface="+mn-ea"/>
                <a:cs typeface="+mn-cs"/>
              </a:rPr>
              <a:t>Avifaune prioritaire en Pays de la Loire, </a:t>
            </a:r>
            <a:r>
              <a:rPr lang="fr-FR" sz="1200" u="sng" kern="1200" dirty="0">
                <a:solidFill>
                  <a:schemeClr val="tx1"/>
                </a:solidFill>
                <a:effectLst/>
                <a:latin typeface="+mn-lt"/>
                <a:ea typeface="+mn-ea"/>
                <a:cs typeface="+mn-cs"/>
                <a:hlinkClick r:id="rId4"/>
              </a:rPr>
              <a:t>LPO, 2008</a:t>
            </a:r>
            <a:endParaRPr lang="fr-FR" sz="1200" kern="1200" dirty="0">
              <a:solidFill>
                <a:schemeClr val="tx1"/>
              </a:solidFill>
              <a:effectLst/>
              <a:latin typeface="+mn-lt"/>
              <a:ea typeface="+mn-ea"/>
              <a:cs typeface="+mn-cs"/>
            </a:endParaRPr>
          </a:p>
          <a:p>
            <a:endParaRPr lang="fr-FR" dirty="0"/>
          </a:p>
          <a:p>
            <a:r>
              <a:rPr lang="fr-FR" dirty="0"/>
              <a:t>C L’encyclique distingue ici l’existence des espèces comme individus, et l’existence de l’écosystème, à protéger en tant que tel également</a:t>
            </a:r>
          </a:p>
          <a:p>
            <a:r>
              <a:rPr lang="fr-FR" dirty="0"/>
              <a:t>134 « </a:t>
            </a:r>
            <a:r>
              <a:rPr lang="fr-FR" sz="1200" b="0" i="0" u="none" strike="noStrike" kern="1200" baseline="0" dirty="0">
                <a:solidFill>
                  <a:schemeClr val="tx1"/>
                </a:solidFill>
                <a:latin typeface="+mn-lt"/>
                <a:ea typeface="+mn-ea"/>
                <a:cs typeface="+mn-cs"/>
              </a:rPr>
              <a:t>L’extension de la surface de ces cultures [industrielles ou d’exportation] détruit le réseau complexe des écosystèmes, diminue la diversité productive, et compromet le présent ainsi que l’avenir des économies régionales. »</a:t>
            </a:r>
          </a:p>
          <a:p>
            <a:pPr marL="0" marR="0" indent="0" algn="l" defTabSz="914400" rtl="0" eaLnBrk="1" fontAlgn="auto" latinLnBrk="0" hangingPunct="1">
              <a:lnSpc>
                <a:spcPct val="100000"/>
              </a:lnSpc>
              <a:spcBef>
                <a:spcPts val="0"/>
              </a:spcBef>
              <a:spcAft>
                <a:spcPts val="0"/>
              </a:spcAft>
              <a:buClrTx/>
              <a:buSzTx/>
              <a:buFontTx/>
              <a:buNone/>
              <a:tabLst/>
              <a:defRPr/>
            </a:pPr>
            <a:r>
              <a:rPr lang="fr-FR" dirty="0"/>
              <a:t>« Tout comme chaque organisme est bon et admirable, en soi, parce qu'il est une créature de Dieu, il en est de même de l'ensemble harmonieux d'organismes dans un espace déterminé, fonctionnant comme un système. » (140)</a:t>
            </a:r>
          </a:p>
          <a:p>
            <a:pPr marL="0" marR="0" indent="0" algn="l" defTabSz="914400" rtl="0" eaLnBrk="1" fontAlgn="auto" latinLnBrk="0" hangingPunct="1">
              <a:lnSpc>
                <a:spcPct val="100000"/>
              </a:lnSpc>
              <a:spcBef>
                <a:spcPts val="0"/>
              </a:spcBef>
              <a:spcAft>
                <a:spcPts val="0"/>
              </a:spcAft>
              <a:buClrTx/>
              <a:buSzTx/>
              <a:buFontTx/>
              <a:buNone/>
              <a:tabLst/>
              <a:defRPr/>
            </a:pPr>
            <a:endParaRPr lang="fr-FR" dirty="0"/>
          </a:p>
          <a:p>
            <a:pPr marL="0" marR="0" indent="0" algn="l" defTabSz="914400" rtl="0" eaLnBrk="1" fontAlgn="auto" latinLnBrk="0" hangingPunct="1">
              <a:lnSpc>
                <a:spcPct val="100000"/>
              </a:lnSpc>
              <a:spcBef>
                <a:spcPts val="0"/>
              </a:spcBef>
              <a:spcAft>
                <a:spcPts val="0"/>
              </a:spcAft>
              <a:buClrTx/>
              <a:buSzTx/>
              <a:buFontTx/>
              <a:buNone/>
              <a:tabLst/>
              <a:defRPr/>
            </a:pPr>
            <a:r>
              <a:rPr lang="fr-FR" dirty="0"/>
              <a:t>D Une ressource, comme les plants de blé strictement alignés dans les champ,</a:t>
            </a:r>
            <a:r>
              <a:rPr lang="fr-FR" baseline="0" dirty="0"/>
              <a:t> attendant d’être fauchés par la moissonneuse, ou comme les poulets nourris en batterie,</a:t>
            </a:r>
          </a:p>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a:t>Un environnement, soigné ou non, mais protégé pour mon plaisir,</a:t>
            </a:r>
          </a:p>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a:t>Une création, où qu’elle soit, qu’elle me paraisse utile ou non.</a:t>
            </a:r>
          </a:p>
          <a:p>
            <a:pPr marL="0" marR="0" indent="0" algn="l" defTabSz="914400" rtl="0" eaLnBrk="1" fontAlgn="auto" latinLnBrk="0" hangingPunct="1">
              <a:lnSpc>
                <a:spcPct val="100000"/>
              </a:lnSpc>
              <a:spcBef>
                <a:spcPts val="0"/>
              </a:spcBef>
              <a:spcAft>
                <a:spcPts val="0"/>
              </a:spcAft>
              <a:buClrTx/>
              <a:buSzTx/>
              <a:buFontTx/>
              <a:buNone/>
              <a:tabLst/>
              <a:defRPr/>
            </a:pPr>
            <a:endParaRPr lang="fr-FR"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a:t>Protéger les terres encore en état de nature</a:t>
            </a:r>
          </a:p>
          <a:p>
            <a:pPr marL="0" marR="0" indent="0" algn="l" defTabSz="914400" rtl="0" eaLnBrk="1" fontAlgn="auto" latinLnBrk="0" hangingPunct="1">
              <a:lnSpc>
                <a:spcPct val="100000"/>
              </a:lnSpc>
              <a:spcBef>
                <a:spcPts val="0"/>
              </a:spcBef>
              <a:spcAft>
                <a:spcPts val="0"/>
              </a:spcAft>
              <a:buClrTx/>
              <a:buSzTx/>
              <a:buFontTx/>
              <a:buNone/>
              <a:tabLst/>
              <a:defRPr/>
            </a:pPr>
            <a:endParaRPr lang="fr-FR"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fr-FR" dirty="0"/>
              <a:t>La pensée sauvage (Levi Strauss) qui dénomme les savoirs écologiques populaires [médecine, alimentation  par les plantes] a été en partie fauchée emportée avec les talus et les herbes folles du bocage.</a:t>
            </a:r>
            <a:br>
              <a:rPr lang="fr-FR" dirty="0"/>
            </a:br>
            <a:r>
              <a:rPr lang="fr-FR"/>
              <a:t>Laurent </a:t>
            </a:r>
            <a:r>
              <a:rPr lang="fr-FR" dirty="0"/>
              <a:t>Gall </a:t>
            </a:r>
            <a:r>
              <a:rPr lang="fr-FR" dirty="0" err="1"/>
              <a:t>datsumadeg</a:t>
            </a:r>
            <a:r>
              <a:rPr lang="fr-FR" dirty="0"/>
              <a:t> </a:t>
            </a:r>
            <a:r>
              <a:rPr lang="fr-FR" dirty="0" err="1"/>
              <a:t>kentan</a:t>
            </a:r>
            <a:r>
              <a:rPr lang="fr-FR" dirty="0"/>
              <a:t> </a:t>
            </a:r>
            <a:endParaRPr lang="fr-FR"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fr-FR" dirty="0"/>
          </a:p>
          <a:p>
            <a:endParaRPr lang="fr-FR" dirty="0"/>
          </a:p>
        </p:txBody>
      </p:sp>
      <p:sp>
        <p:nvSpPr>
          <p:cNvPr id="4" name="Espace réservé du numéro de diapositive 3"/>
          <p:cNvSpPr>
            <a:spLocks noGrp="1"/>
          </p:cNvSpPr>
          <p:nvPr>
            <p:ph type="sldNum" sz="quarter" idx="10"/>
          </p:nvPr>
        </p:nvSpPr>
        <p:spPr/>
        <p:txBody>
          <a:bodyPr/>
          <a:lstStyle/>
          <a:p>
            <a:fld id="{0A6D8F7D-6F6A-4A48-93F5-C9EC5446FC2B}" type="slidenum">
              <a:rPr lang="fr-FR" smtClean="0"/>
              <a:t>5</a:t>
            </a:fld>
            <a:endParaRPr lang="fr-FR"/>
          </a:p>
        </p:txBody>
      </p:sp>
    </p:spTree>
    <p:extLst>
      <p:ext uri="{BB962C8B-B14F-4D97-AF65-F5344CB8AC3E}">
        <p14:creationId xmlns:p14="http://schemas.microsoft.com/office/powerpoint/2010/main" val="24635348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Trois critiques et une proposition</a:t>
            </a:r>
          </a:p>
          <a:p>
            <a:r>
              <a:rPr lang="fr-FR" dirty="0"/>
              <a:t>Les limites de nos ressources naturelles;</a:t>
            </a:r>
            <a:r>
              <a:rPr lang="fr-FR" baseline="0" dirty="0"/>
              <a:t> </a:t>
            </a:r>
            <a:r>
              <a:rPr lang="fr-FR" dirty="0"/>
              <a:t>Un impératif de justice;</a:t>
            </a:r>
            <a:r>
              <a:rPr lang="fr-FR" baseline="0" dirty="0"/>
              <a:t> </a:t>
            </a:r>
            <a:r>
              <a:rPr lang="fr-FR" dirty="0"/>
              <a:t>Ralentir</a:t>
            </a:r>
          </a:p>
          <a:p>
            <a:r>
              <a:rPr lang="fr-FR" dirty="0"/>
              <a:t>Une croissance spirituelle</a:t>
            </a:r>
          </a:p>
          <a:p>
            <a:endParaRPr lang="fr-FR" dirty="0"/>
          </a:p>
          <a:p>
            <a:r>
              <a:rPr lang="fr-FR" dirty="0"/>
              <a:t>LIMITES</a:t>
            </a:r>
            <a:endParaRPr lang="fr-FR" sz="1200" b="0" i="0" u="none" strike="noStrike" kern="1200" baseline="0" dirty="0">
              <a:solidFill>
                <a:schemeClr val="tx1"/>
              </a:solidFill>
              <a:latin typeface="+mn-lt"/>
              <a:ea typeface="+mn-ea"/>
              <a:cs typeface="+mn-cs"/>
            </a:endParaRPr>
          </a:p>
          <a:p>
            <a:r>
              <a:rPr lang="fr-FR" sz="1200" b="0" i="0" u="none" strike="noStrike" kern="1200" baseline="0" dirty="0">
                <a:solidFill>
                  <a:schemeClr val="tx1"/>
                </a:solidFill>
                <a:latin typeface="+mn-lt"/>
                <a:ea typeface="+mn-ea"/>
                <a:cs typeface="+mn-cs"/>
              </a:rPr>
              <a:t>106 C’est le faux présupposé « qu’il existe une quantité illimitée d’énergie et de ressources à utiliser, que </a:t>
            </a:r>
          </a:p>
          <a:p>
            <a:r>
              <a:rPr lang="fr-FR" sz="1200" b="0" i="0" u="none" strike="noStrike" kern="1200" baseline="0" dirty="0">
                <a:solidFill>
                  <a:schemeClr val="tx1"/>
                </a:solidFill>
                <a:latin typeface="+mn-lt"/>
                <a:ea typeface="+mn-ea"/>
                <a:cs typeface="+mn-cs"/>
              </a:rPr>
              <a:t>leur régénération est possible dans l’immédiat et que les effets négatifs des manipulations de l’ordre naturel peuvent être facilement absorbés ». Doctrine sociale </a:t>
            </a:r>
          </a:p>
          <a:p>
            <a:pPr marL="0" marR="0" indent="0" algn="l" defTabSz="914400" rtl="0" eaLnBrk="1" fontAlgn="auto" latinLnBrk="0" hangingPunct="1">
              <a:lnSpc>
                <a:spcPct val="100000"/>
              </a:lnSpc>
              <a:spcBef>
                <a:spcPts val="0"/>
              </a:spcBef>
              <a:spcAft>
                <a:spcPts val="0"/>
              </a:spcAft>
              <a:buClrTx/>
              <a:buSzTx/>
              <a:buFontTx/>
              <a:buNone/>
              <a:tabLst/>
              <a:defRPr/>
            </a:pPr>
            <a:r>
              <a:rPr lang="fr-FR" dirty="0"/>
              <a:t>44 </a:t>
            </a:r>
            <a:r>
              <a:rPr lang="fr-FR" sz="1200" b="0" i="0" u="none" strike="noStrike" kern="1200" baseline="0" dirty="0">
                <a:solidFill>
                  <a:schemeClr val="tx1"/>
                </a:solidFill>
                <a:latin typeface="+mn-lt"/>
                <a:ea typeface="+mn-ea"/>
                <a:cs typeface="+mn-cs"/>
              </a:rPr>
              <a:t> Aujourd’hui nous observons, par exemple, la croissance démesurée et désordonnée de beaucoup de villes qui sont devenues insalubres pour y vivre, </a:t>
            </a:r>
          </a:p>
          <a:p>
            <a:endParaRPr lang="fr-FR" sz="1200" b="0" i="0" u="none" strike="noStrike"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dirty="0"/>
              <a:t>Nous consommons 2,5 planètes, par les ressources minérales (marbre, minerais)</a:t>
            </a:r>
            <a:r>
              <a:rPr lang="fr-FR" baseline="0" dirty="0"/>
              <a:t> et </a:t>
            </a:r>
            <a:r>
              <a:rPr lang="fr-FR" dirty="0"/>
              <a:t>énergétiques importées (bois, charbon, pétrole, gaz)</a:t>
            </a:r>
            <a:r>
              <a:rPr lang="fr-FR" baseline="0" dirty="0"/>
              <a:t> et par les émissions de gaz à effet de serre non absorbées par l’atmosphère (8 t </a:t>
            </a:r>
            <a:r>
              <a:rPr lang="fr-FR" baseline="0" dirty="0" err="1"/>
              <a:t>équiv</a:t>
            </a:r>
            <a:r>
              <a:rPr lang="fr-FR" baseline="0" dirty="0"/>
              <a:t>. CO2 par personne/an). EE 4,2 ha/habitant, pour 3 ha de biocapacité France, 1,7 ha biocapacité monde</a:t>
            </a:r>
            <a:endParaRPr lang="fr-FR" sz="1200" b="0" i="0" u="none" strike="noStrike" kern="1200" baseline="0" dirty="0">
              <a:solidFill>
                <a:schemeClr val="tx1"/>
              </a:solidFill>
              <a:latin typeface="+mn-lt"/>
              <a:ea typeface="+mn-ea"/>
              <a:cs typeface="+mn-cs"/>
            </a:endParaRPr>
          </a:p>
          <a:p>
            <a:r>
              <a:rPr lang="fr-FR" baseline="0" dirty="0"/>
              <a:t>Comme le disaient les Pères de l’Eglise, si tu as deux paires de sandales, tu en as volé une à celui qui n’en a pas. La Terre est un don de Dieu, pas une ressource dans laquelle nous pourrions puiser sans limites</a:t>
            </a:r>
          </a:p>
          <a:p>
            <a:endParaRPr lang="fr-FR" dirty="0"/>
          </a:p>
          <a:p>
            <a:endParaRPr lang="fr-FR" dirty="0"/>
          </a:p>
        </p:txBody>
      </p:sp>
      <p:sp>
        <p:nvSpPr>
          <p:cNvPr id="4" name="Espace réservé du numéro de diapositive 3"/>
          <p:cNvSpPr>
            <a:spLocks noGrp="1"/>
          </p:cNvSpPr>
          <p:nvPr>
            <p:ph type="sldNum" sz="quarter" idx="10"/>
          </p:nvPr>
        </p:nvSpPr>
        <p:spPr/>
        <p:txBody>
          <a:bodyPr/>
          <a:lstStyle/>
          <a:p>
            <a:fld id="{0A6D8F7D-6F6A-4A48-93F5-C9EC5446FC2B}" type="slidenum">
              <a:rPr lang="fr-FR" smtClean="0"/>
              <a:t>6</a:t>
            </a:fld>
            <a:endParaRPr lang="fr-FR"/>
          </a:p>
        </p:txBody>
      </p:sp>
    </p:spTree>
    <p:extLst>
      <p:ext uri="{BB962C8B-B14F-4D97-AF65-F5344CB8AC3E}">
        <p14:creationId xmlns:p14="http://schemas.microsoft.com/office/powerpoint/2010/main" val="30141580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dirty="0"/>
              <a:t>A</a:t>
            </a:r>
            <a:r>
              <a:rPr lang="fr-FR" sz="1200" baseline="0" dirty="0"/>
              <a:t> AVERTISSEMENT. La technique comme solution suppose une disponibilité de ressources minérales et énergétiques qui est un présupposé trompeur : « </a:t>
            </a:r>
            <a:r>
              <a:rPr lang="fr-FR" sz="1200" dirty="0"/>
              <a:t>C'est un faux présupposé qu'il existe une quantité illimitée de ressources et d'énergie » (106). Cf.</a:t>
            </a:r>
            <a:r>
              <a:rPr lang="fr-FR" sz="1200" baseline="0" dirty="0"/>
              <a:t> les équipements des énergies renouvelables fabriqués avec des métaux, du pétrole, des terres rares…</a:t>
            </a:r>
            <a:endParaRPr lang="fr-FR" sz="1200" dirty="0"/>
          </a:p>
          <a:p>
            <a:endParaRPr lang="fr-FR" dirty="0"/>
          </a:p>
          <a:p>
            <a:r>
              <a:rPr lang="fr-FR" dirty="0"/>
              <a:t>B DANGER 108 </a:t>
            </a:r>
            <a:r>
              <a:rPr lang="fr-FR" sz="1200" b="0" i="0" u="none" strike="noStrike" kern="1200" baseline="0" dirty="0">
                <a:solidFill>
                  <a:schemeClr val="tx1"/>
                </a:solidFill>
                <a:latin typeface="+mn-lt"/>
                <a:ea typeface="+mn-ea"/>
                <a:cs typeface="+mn-cs"/>
              </a:rPr>
              <a:t> la technique a un penchant pour chercher à tout englober dans sa logique de fer et l’homme qui possède la technique « sait que, en dernière analyse, ce qui est en jeu dans la technique, ce n’est ni l’utilité, ni le bien-être, mais la domination » (Romano </a:t>
            </a:r>
            <a:r>
              <a:rPr lang="fr-FR" sz="1200" b="0" i="0" u="none" strike="noStrike" kern="1200" baseline="0" dirty="0" err="1">
                <a:solidFill>
                  <a:schemeClr val="tx1"/>
                </a:solidFill>
                <a:latin typeface="+mn-lt"/>
                <a:ea typeface="+mn-ea"/>
                <a:cs typeface="+mn-cs"/>
              </a:rPr>
              <a:t>Guardini</a:t>
            </a:r>
            <a:r>
              <a:rPr lang="fr-FR" sz="1200" b="0" i="0" u="none" strike="noStrike" kern="1200" baseline="0" dirty="0">
                <a:solidFill>
                  <a:schemeClr val="tx1"/>
                </a:solidFill>
                <a:latin typeface="+mn-lt"/>
                <a:ea typeface="+mn-ea"/>
                <a:cs typeface="+mn-cs"/>
              </a:rPr>
              <a:t> )</a:t>
            </a:r>
          </a:p>
          <a:p>
            <a:endParaRPr lang="fr-FR" sz="1200" b="0" i="0" u="none" strike="noStrike" kern="1200" baseline="0" dirty="0">
              <a:solidFill>
                <a:schemeClr val="tx1"/>
              </a:solidFill>
              <a:latin typeface="+mn-lt"/>
              <a:ea typeface="+mn-ea"/>
              <a:cs typeface="+mn-cs"/>
            </a:endParaRPr>
          </a:p>
          <a:p>
            <a:r>
              <a:rPr lang="fr-FR" sz="1200" b="0" i="0" u="none" strike="noStrike" kern="1200" baseline="0" dirty="0">
                <a:solidFill>
                  <a:schemeClr val="tx1"/>
                </a:solidFill>
                <a:latin typeface="+mn-lt"/>
                <a:ea typeface="+mn-ea"/>
                <a:cs typeface="+mn-cs"/>
              </a:rPr>
              <a:t>C UN SYSTÈME TOTALITAIRE SCHEMA </a:t>
            </a:r>
          </a:p>
          <a:p>
            <a:r>
              <a:rPr lang="fr-FR" sz="1200" b="0" i="0" u="none" strike="noStrike" kern="1200" baseline="0" dirty="0">
                <a:solidFill>
                  <a:schemeClr val="tx1"/>
                </a:solidFill>
                <a:latin typeface="+mn-lt"/>
                <a:ea typeface="+mn-ea"/>
                <a:cs typeface="+mn-cs"/>
              </a:rPr>
              <a:t>109 L’économie assume tout le développement technologique en fonction du profit, </a:t>
            </a:r>
          </a:p>
          <a:p>
            <a:r>
              <a:rPr lang="fr-FR" sz="1200" b="0" i="0" u="none" strike="noStrike" kern="1200" baseline="0" dirty="0">
                <a:solidFill>
                  <a:schemeClr val="tx1"/>
                </a:solidFill>
                <a:latin typeface="+mn-lt"/>
                <a:ea typeface="+mn-ea"/>
                <a:cs typeface="+mn-cs"/>
              </a:rPr>
              <a:t>Les finances étouffent l’économie réelle. </a:t>
            </a:r>
          </a:p>
          <a:p>
            <a:r>
              <a:rPr lang="fr-FR" sz="1200" b="0" i="0" u="none" strike="noStrike" kern="1200" baseline="0" dirty="0">
                <a:solidFill>
                  <a:schemeClr val="tx1"/>
                </a:solidFill>
                <a:latin typeface="+mn-lt"/>
                <a:ea typeface="+mn-ea"/>
                <a:cs typeface="+mn-cs"/>
              </a:rPr>
              <a:t>200 toute solution technique que les sciences prétendent apporter sera incapable de résoudre les graves problèmes du monde si l’humanité perd le cap, si l’on oublie les grandes motivations qui rendent possibles la cohabitation, le sacrifice, la bonté. </a:t>
            </a:r>
          </a:p>
          <a:p>
            <a:endParaRPr lang="fr-FR" sz="1200" b="0" i="0" u="none" strike="noStrike" kern="1200" baseline="0" dirty="0">
              <a:solidFill>
                <a:schemeClr val="tx1"/>
              </a:solidFill>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0A6D8F7D-6F6A-4A48-93F5-C9EC5446FC2B}" type="slidenum">
              <a:rPr lang="fr-FR" smtClean="0"/>
              <a:t>7</a:t>
            </a:fld>
            <a:endParaRPr lang="fr-FR"/>
          </a:p>
        </p:txBody>
      </p:sp>
    </p:spTree>
    <p:extLst>
      <p:ext uri="{BB962C8B-B14F-4D97-AF65-F5344CB8AC3E}">
        <p14:creationId xmlns:p14="http://schemas.microsoft.com/office/powerpoint/2010/main" val="563760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0" i="0" u="none" strike="noStrike" kern="1200" baseline="0" dirty="0">
                <a:solidFill>
                  <a:schemeClr val="tx1"/>
                </a:solidFill>
                <a:latin typeface="+mn-lt"/>
                <a:ea typeface="+mn-ea"/>
                <a:cs typeface="+mn-cs"/>
              </a:rPr>
              <a:t>CONVERSION ECOLOGIQUE (217) [les chrétiens] ont donc besoin d’une </a:t>
            </a:r>
            <a:r>
              <a:rPr lang="fr-FR" sz="1200" b="0" i="1" u="none" strike="noStrike" kern="1200" baseline="0" dirty="0">
                <a:solidFill>
                  <a:schemeClr val="tx1"/>
                </a:solidFill>
                <a:latin typeface="+mn-lt"/>
                <a:ea typeface="+mn-ea"/>
                <a:cs typeface="+mn-cs"/>
              </a:rPr>
              <a:t>conversion écologique</a:t>
            </a:r>
            <a:r>
              <a:rPr lang="fr-FR" sz="1200" b="0" i="0" u="none" strike="noStrike" kern="1200" baseline="0" dirty="0">
                <a:solidFill>
                  <a:schemeClr val="tx1"/>
                </a:solidFill>
                <a:latin typeface="+mn-lt"/>
                <a:ea typeface="+mn-ea"/>
                <a:cs typeface="+mn-cs"/>
              </a:rPr>
              <a:t>, qui implique de laisser jaillir toutes les conséquences de leur rencontre avec Jésus-Christ sur les relations avec le monde qui les entoure. Vivre la vocation de protecteurs de l’</a:t>
            </a:r>
            <a:r>
              <a:rPr lang="fr-FR" sz="1200" b="0" i="0" u="none" strike="noStrike" kern="1200" baseline="0" dirty="0" err="1">
                <a:solidFill>
                  <a:schemeClr val="tx1"/>
                </a:solidFill>
                <a:latin typeface="+mn-lt"/>
                <a:ea typeface="+mn-ea"/>
                <a:cs typeface="+mn-cs"/>
              </a:rPr>
              <a:t>oeuvre</a:t>
            </a:r>
            <a:r>
              <a:rPr lang="fr-FR" sz="1200" b="0" i="0" u="none" strike="noStrike" kern="1200" baseline="0" dirty="0">
                <a:solidFill>
                  <a:schemeClr val="tx1"/>
                </a:solidFill>
                <a:latin typeface="+mn-lt"/>
                <a:ea typeface="+mn-ea"/>
                <a:cs typeface="+mn-cs"/>
              </a:rPr>
              <a:t> de Dieu est une part essentielle d’une existence vertueuse ; </a:t>
            </a:r>
            <a:r>
              <a:rPr lang="fr-FR" sz="1200" b="1" i="0" u="none" strike="noStrike" kern="1200" baseline="0" dirty="0">
                <a:solidFill>
                  <a:schemeClr val="tx1"/>
                </a:solidFill>
                <a:latin typeface="+mn-lt"/>
                <a:ea typeface="+mn-ea"/>
                <a:cs typeface="+mn-cs"/>
              </a:rPr>
              <a:t>cela n’est pas quelque chose d’optionnel</a:t>
            </a:r>
            <a:r>
              <a:rPr lang="fr-FR" sz="1200" b="0" i="0" u="none" strike="noStrike" kern="1200" baseline="0" dirty="0">
                <a:solidFill>
                  <a:schemeClr val="tx1"/>
                </a:solidFill>
                <a:latin typeface="+mn-lt"/>
                <a:ea typeface="+mn-ea"/>
                <a:cs typeface="+mn-cs"/>
              </a:rPr>
              <a:t> ni un aspect secondaire dans l’expérience chrétienne.</a:t>
            </a:r>
          </a:p>
          <a:p>
            <a:endParaRPr lang="fr-FR" sz="1200" b="0" i="0" u="none" strike="noStrike" kern="1200" baseline="0" dirty="0">
              <a:solidFill>
                <a:schemeClr val="tx1"/>
              </a:solidFill>
              <a:latin typeface="+mn-lt"/>
              <a:ea typeface="+mn-ea"/>
              <a:cs typeface="+mn-cs"/>
            </a:endParaRPr>
          </a:p>
          <a:p>
            <a:r>
              <a:rPr lang="fr-FR" sz="1200" b="0" i="0" u="none" strike="noStrike" kern="1200" baseline="0" dirty="0">
                <a:solidFill>
                  <a:schemeClr val="tx1"/>
                </a:solidFill>
                <a:latin typeface="+mn-lt"/>
                <a:ea typeface="+mn-ea"/>
                <a:cs typeface="+mn-cs"/>
              </a:rPr>
              <a:t>RELATION AVEC LA NATURE</a:t>
            </a:r>
          </a:p>
          <a:p>
            <a:r>
              <a:rPr lang="fr-FR" sz="1200" b="0" i="0" u="none" strike="noStrike" kern="1200" baseline="0" dirty="0">
                <a:solidFill>
                  <a:schemeClr val="tx1"/>
                </a:solidFill>
                <a:latin typeface="+mn-lt"/>
                <a:ea typeface="+mn-ea"/>
                <a:cs typeface="+mn-cs"/>
              </a:rPr>
              <a:t>(218) la conversion en termes de réconciliation avec la création </a:t>
            </a:r>
          </a:p>
          <a:p>
            <a:r>
              <a:rPr lang="fr-FR" sz="1200" b="0" i="0" u="none" strike="noStrike" kern="1200" baseline="0" dirty="0">
                <a:solidFill>
                  <a:schemeClr val="tx1"/>
                </a:solidFill>
                <a:latin typeface="+mn-lt"/>
                <a:ea typeface="+mn-ea"/>
                <a:cs typeface="+mn-cs"/>
              </a:rPr>
              <a:t>(220) Cette conversion implique aussi la conscience amoureuse de ne pas être déconnecté des autres créatures, de former avec les autres êtres de l’univers une belle communion universelle. </a:t>
            </a:r>
          </a:p>
          <a:p>
            <a:endParaRPr lang="fr-FR" dirty="0"/>
          </a:p>
          <a:p>
            <a:r>
              <a:rPr lang="fr-FR" dirty="0"/>
              <a:t>EFFONDREMENT concept de la dynamique des populations, étendu aux civilisations par Joseph </a:t>
            </a:r>
            <a:r>
              <a:rPr lang="fr-FR" dirty="0" err="1"/>
              <a:t>Tainter</a:t>
            </a:r>
            <a:r>
              <a:rPr lang="fr-FR" dirty="0"/>
              <a:t> et Jared Diamond.</a:t>
            </a:r>
          </a:p>
          <a:p>
            <a:r>
              <a:rPr lang="fr-FR" dirty="0"/>
              <a:t>ex. physiques tas de sable (théorie du chaos), vitesse sur la route, </a:t>
            </a:r>
          </a:p>
          <a:p>
            <a:endParaRPr lang="fr-FR" dirty="0"/>
          </a:p>
        </p:txBody>
      </p:sp>
      <p:sp>
        <p:nvSpPr>
          <p:cNvPr id="4" name="Espace réservé du numéro de diapositive 3"/>
          <p:cNvSpPr>
            <a:spLocks noGrp="1"/>
          </p:cNvSpPr>
          <p:nvPr>
            <p:ph type="sldNum" sz="quarter" idx="10"/>
          </p:nvPr>
        </p:nvSpPr>
        <p:spPr/>
        <p:txBody>
          <a:bodyPr/>
          <a:lstStyle/>
          <a:p>
            <a:fld id="{0A6D8F7D-6F6A-4A48-93F5-C9EC5446FC2B}" type="slidenum">
              <a:rPr lang="fr-FR" smtClean="0"/>
              <a:t>8</a:t>
            </a:fld>
            <a:endParaRPr lang="fr-FR"/>
          </a:p>
        </p:txBody>
      </p:sp>
    </p:spTree>
    <p:extLst>
      <p:ext uri="{BB962C8B-B14F-4D97-AF65-F5344CB8AC3E}">
        <p14:creationId xmlns:p14="http://schemas.microsoft.com/office/powerpoint/2010/main" val="11294693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Collectivement : groupes, associations,</a:t>
            </a:r>
            <a:r>
              <a:rPr lang="fr-FR" baseline="0" dirty="0"/>
              <a:t> coopératives, paroisses…</a:t>
            </a:r>
          </a:p>
          <a:p>
            <a:endParaRPr lang="fr-FR" sz="1200" b="0" i="0" u="none" strike="noStrike" kern="1200" baseline="0" dirty="0">
              <a:solidFill>
                <a:schemeClr val="tx1"/>
              </a:solidFill>
              <a:latin typeface="+mn-lt"/>
              <a:ea typeface="+mn-ea"/>
              <a:cs typeface="+mn-cs"/>
            </a:endParaRPr>
          </a:p>
          <a:p>
            <a:r>
              <a:rPr lang="fr-FR" sz="1200" b="0" i="0" u="none" strike="noStrike" kern="1200" baseline="0" dirty="0">
                <a:solidFill>
                  <a:schemeClr val="tx1"/>
                </a:solidFill>
                <a:latin typeface="+mn-lt"/>
                <a:ea typeface="+mn-ea"/>
                <a:cs typeface="+mn-cs"/>
              </a:rPr>
              <a:t>(218) On répond aux problèmes sociaux par des réseaux communautaires, non par la simple somme de biens individuels : « Les exigences de cette </a:t>
            </a:r>
            <a:r>
              <a:rPr lang="fr-FR" sz="1200" b="0" i="0" u="none" strike="noStrike" kern="1200" baseline="0" dirty="0" err="1">
                <a:solidFill>
                  <a:schemeClr val="tx1"/>
                </a:solidFill>
                <a:latin typeface="+mn-lt"/>
                <a:ea typeface="+mn-ea"/>
                <a:cs typeface="+mn-cs"/>
              </a:rPr>
              <a:t>oeuvre</a:t>
            </a:r>
            <a:r>
              <a:rPr lang="fr-FR" sz="1200" b="0" i="0" u="none" strike="noStrike" kern="1200" baseline="0" dirty="0">
                <a:solidFill>
                  <a:schemeClr val="tx1"/>
                </a:solidFill>
                <a:latin typeface="+mn-lt"/>
                <a:ea typeface="+mn-ea"/>
                <a:cs typeface="+mn-cs"/>
              </a:rPr>
              <a:t> seront si immenses que les possibilités de l’initiative individuelle et la coopération d’hommes formés selon les principes individualistes ne pourront y répondre. Seule une autre attitude provoquera l’union des forces et l’unité de réalisation nécessaires ».154 La conversion écologique requise pour créer un dynamisme de changement durable est aussi une conversion communautaire.</a:t>
            </a:r>
          </a:p>
          <a:p>
            <a:endParaRPr lang="fr-FR" baseline="0" dirty="0"/>
          </a:p>
          <a:p>
            <a:r>
              <a:rPr lang="fr-FR" baseline="0" dirty="0"/>
              <a:t>Politiquement : commune, département région, état…</a:t>
            </a:r>
          </a:p>
          <a:p>
            <a:endParaRPr lang="fr-FR" dirty="0"/>
          </a:p>
          <a:p>
            <a:endParaRPr lang="fr-FR" dirty="0"/>
          </a:p>
        </p:txBody>
      </p:sp>
      <p:sp>
        <p:nvSpPr>
          <p:cNvPr id="4" name="Espace réservé du numéro de diapositive 3"/>
          <p:cNvSpPr>
            <a:spLocks noGrp="1"/>
          </p:cNvSpPr>
          <p:nvPr>
            <p:ph type="sldNum" sz="quarter" idx="10"/>
          </p:nvPr>
        </p:nvSpPr>
        <p:spPr/>
        <p:txBody>
          <a:bodyPr/>
          <a:lstStyle/>
          <a:p>
            <a:fld id="{8200D72E-DC9A-487F-BF8C-10038899287F}" type="slidenum">
              <a:rPr lang="fr-FR" smtClean="0"/>
              <a:t>9</a:t>
            </a:fld>
            <a:endParaRPr lang="fr-FR"/>
          </a:p>
        </p:txBody>
      </p:sp>
    </p:spTree>
    <p:extLst>
      <p:ext uri="{BB962C8B-B14F-4D97-AF65-F5344CB8AC3E}">
        <p14:creationId xmlns:p14="http://schemas.microsoft.com/office/powerpoint/2010/main" val="24237903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Espace réservé de l'image des diapositives 1"/>
          <p:cNvSpPr>
            <a:spLocks noGrp="1" noRot="1" noChangeAspect="1" noTextEdit="1"/>
          </p:cNvSpPr>
          <p:nvPr>
            <p:ph type="sldImg"/>
          </p:nvPr>
        </p:nvSpPr>
        <p:spPr>
          <a:xfrm>
            <a:off x="220663" y="812800"/>
            <a:ext cx="7105650" cy="3997325"/>
          </a:xfrm>
        </p:spPr>
      </p:sp>
      <p:sp>
        <p:nvSpPr>
          <p:cNvPr id="30723" name="Espace réservé des commentaires 2"/>
          <p:cNvSpPr>
            <a:spLocks noGrp="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endParaRPr lang="fr-FR" altLang="fr-FR"/>
          </a:p>
        </p:txBody>
      </p:sp>
      <p:sp>
        <p:nvSpPr>
          <p:cNvPr id="30724" name="Espace réservé du numéro de diapositive 3"/>
          <p:cNvSpPr>
            <a:spLocks noGrp="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lnSpc>
                <a:spcPct val="93000"/>
              </a:lnSpc>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S Gothic" panose="020B0609070205080204" pitchFamily="49" charset="-128"/>
              </a:defRPr>
            </a:lvl1pPr>
            <a:lvl2pPr>
              <a:lnSpc>
                <a:spcPct val="93000"/>
              </a:lnSpc>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S Gothic" panose="020B0609070205080204" pitchFamily="49" charset="-128"/>
              </a:defRPr>
            </a:lvl2pPr>
            <a:lvl3pPr>
              <a:lnSpc>
                <a:spcPct val="93000"/>
              </a:lnSpc>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S Gothic" panose="020B0609070205080204" pitchFamily="49" charset="-128"/>
              </a:defRPr>
            </a:lvl3pPr>
            <a:lvl4pPr>
              <a:lnSpc>
                <a:spcPct val="93000"/>
              </a:lnSpc>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S Gothic" panose="020B0609070205080204" pitchFamily="49" charset="-128"/>
              </a:defRPr>
            </a:lvl4pPr>
            <a:lvl5pPr>
              <a:lnSpc>
                <a:spcPct val="93000"/>
              </a:lnSpc>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S Gothic" panose="020B0609070205080204" pitchFamily="49"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S Gothic" panose="020B0609070205080204" pitchFamily="49"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S Gothic" panose="020B0609070205080204" pitchFamily="49"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S Gothic" panose="020B0609070205080204" pitchFamily="49"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S Gothic" panose="020B0609070205080204" pitchFamily="49" charset="-128"/>
              </a:defRPr>
            </a:lvl9pPr>
          </a:lstStyle>
          <a:p>
            <a:pPr>
              <a:lnSpc>
                <a:spcPct val="95000"/>
              </a:lnSpc>
              <a:buClrTx/>
              <a:buFontTx/>
              <a:buNone/>
            </a:pPr>
            <a:fld id="{94975183-AB21-4769-B72F-9819CD828E6F}" type="slidenum">
              <a:rPr lang="fr-FR" altLang="fr-FR">
                <a:solidFill>
                  <a:srgbClr val="000000"/>
                </a:solidFill>
                <a:latin typeface="Times New Roman" panose="02020603050405020304" pitchFamily="18" charset="0"/>
              </a:rPr>
              <a:pPr>
                <a:lnSpc>
                  <a:spcPct val="95000"/>
                </a:lnSpc>
                <a:buClrTx/>
                <a:buFontTx/>
                <a:buNone/>
              </a:pPr>
              <a:t>10</a:t>
            </a:fld>
            <a:endParaRPr lang="fr-FR" altLang="fr-FR">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32613139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A6D8F7D-6F6A-4A48-93F5-C9EC5446FC2B}" type="slidenum">
              <a:rPr lang="fr-FR" smtClean="0"/>
              <a:t>11</a:t>
            </a:fld>
            <a:endParaRPr lang="fr-FR"/>
          </a:p>
        </p:txBody>
      </p:sp>
    </p:spTree>
    <p:extLst>
      <p:ext uri="{BB962C8B-B14F-4D97-AF65-F5344CB8AC3E}">
        <p14:creationId xmlns:p14="http://schemas.microsoft.com/office/powerpoint/2010/main" val="20370871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0" i="0" u="none" strike="noStrike" kern="1200" baseline="0" dirty="0">
                <a:solidFill>
                  <a:schemeClr val="tx1"/>
                </a:solidFill>
                <a:latin typeface="+mn-lt"/>
                <a:ea typeface="+mn-ea"/>
                <a:cs typeface="+mn-cs"/>
              </a:rPr>
              <a:t>C’est une critique plus large, plus politique aussi, que celles de Jacques Ellul ou d’Ivan Illich. Il reconnaît certes les apports de la technique aux § 106 et 107, mais c’est pour dire que désormais le statut de la technique pose problème.</a:t>
            </a:r>
          </a:p>
          <a:p>
            <a:endParaRPr lang="fr-FR" sz="1200" b="0" i="0" u="none" strike="noStrike" kern="1200" baseline="0" dirty="0">
              <a:solidFill>
                <a:schemeClr val="tx1"/>
              </a:solidFill>
              <a:latin typeface="+mn-lt"/>
              <a:ea typeface="+mn-ea"/>
              <a:cs typeface="+mn-cs"/>
            </a:endParaRPr>
          </a:p>
          <a:p>
            <a:r>
              <a:rPr lang="fr-FR" dirty="0"/>
              <a:t>Ex. OGM (134) </a:t>
            </a:r>
            <a:r>
              <a:rPr lang="fr-FR" sz="1200" b="0" i="0" u="none" strike="noStrike" kern="1200" baseline="0" dirty="0">
                <a:solidFill>
                  <a:schemeClr val="tx1"/>
                </a:solidFill>
                <a:latin typeface="+mn-lt"/>
                <a:ea typeface="+mn-ea"/>
                <a:cs typeface="+mn-cs"/>
              </a:rPr>
              <a:t>« En de nombreux endroits, suite à l’introduction de ces cultures [OGM] , on constate une concentration des terres productives entre les mains d’un petit nombre, due à « la disparition progressive des petits producteurs, qui, en conséquence de la perte de terres exploitables, se sont vus obligés de se retirer de la production » </a:t>
            </a:r>
          </a:p>
          <a:p>
            <a:endParaRPr lang="fr-FR" dirty="0"/>
          </a:p>
          <a:p>
            <a:r>
              <a:rPr lang="fr-FR" dirty="0"/>
              <a:t>Homme augmenté (Google), </a:t>
            </a:r>
          </a:p>
          <a:p>
            <a:r>
              <a:rPr lang="fr-FR" dirty="0"/>
              <a:t>Nanotechnologies,</a:t>
            </a:r>
            <a:r>
              <a:rPr lang="fr-FR" baseline="0" dirty="0"/>
              <a:t> perturbateurs endocriniens, </a:t>
            </a:r>
            <a:endParaRPr lang="fr-FR" dirty="0"/>
          </a:p>
          <a:p>
            <a:endParaRPr lang="fr-FR" dirty="0"/>
          </a:p>
        </p:txBody>
      </p:sp>
      <p:sp>
        <p:nvSpPr>
          <p:cNvPr id="4" name="Espace réservé du numéro de diapositive 3"/>
          <p:cNvSpPr>
            <a:spLocks noGrp="1"/>
          </p:cNvSpPr>
          <p:nvPr>
            <p:ph type="sldNum" sz="quarter" idx="10"/>
          </p:nvPr>
        </p:nvSpPr>
        <p:spPr/>
        <p:txBody>
          <a:bodyPr/>
          <a:lstStyle/>
          <a:p>
            <a:fld id="{0A6D8F7D-6F6A-4A48-93F5-C9EC5446FC2B}" type="slidenum">
              <a:rPr lang="fr-FR" smtClean="0"/>
              <a:t>12</a:t>
            </a:fld>
            <a:endParaRPr lang="fr-FR"/>
          </a:p>
        </p:txBody>
      </p:sp>
    </p:spTree>
    <p:extLst>
      <p:ext uri="{BB962C8B-B14F-4D97-AF65-F5344CB8AC3E}">
        <p14:creationId xmlns:p14="http://schemas.microsoft.com/office/powerpoint/2010/main" val="18621192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1" dirty="0"/>
              <a:t>RALENTIR</a:t>
            </a:r>
            <a:r>
              <a:rPr lang="fr-FR" sz="1200" dirty="0"/>
              <a:t> </a:t>
            </a:r>
            <a:r>
              <a:rPr lang="fr-FR" dirty="0"/>
              <a:t>"Ralentir la marche pour regarder la réalité d'une autre manière" (114)</a:t>
            </a:r>
            <a:r>
              <a:rPr lang="fr-FR" baseline="0" dirty="0"/>
              <a:t> </a:t>
            </a:r>
            <a:r>
              <a:rPr lang="fr-FR" dirty="0"/>
              <a:t>Ralentir le</a:t>
            </a:r>
            <a:r>
              <a:rPr lang="fr-FR" baseline="0" dirty="0"/>
              <a:t> rythme de production, c’est diminuer la quantité de ce que nous produisons par heure, par jour, donc la productivité. Rappelons que la croissance dépend principalement de l’augmentation constante de cette productivité. C’est encore, et pour une autre raison, un clair appel à la décroissance.  </a:t>
            </a:r>
            <a:r>
              <a:rPr lang="fr-FR" sz="1200" dirty="0"/>
              <a:t>Le temps est supérieur à l’espace (178). Ex dans un musée ou une exposition, de quoi vais-je me souvenir, du nombre de km parcourus ou du temps passé devant un tableau qui m’a touché ?</a:t>
            </a:r>
            <a:endParaRPr lang="fr-FR" dirty="0"/>
          </a:p>
          <a:p>
            <a:r>
              <a:rPr lang="fr-FR" b="1" dirty="0"/>
              <a:t>CROISSANCE SPIRITUELLE</a:t>
            </a:r>
            <a:r>
              <a:rPr lang="fr-FR" b="1" baseline="0" dirty="0"/>
              <a:t> </a:t>
            </a:r>
            <a:r>
              <a:rPr lang="fr-FR" dirty="0"/>
              <a:t>222 </a:t>
            </a:r>
            <a:r>
              <a:rPr lang="fr-FR" sz="1200" b="0" i="0" u="none" strike="noStrike" kern="1200" baseline="0" dirty="0">
                <a:solidFill>
                  <a:schemeClr val="tx1"/>
                </a:solidFill>
                <a:latin typeface="+mn-lt"/>
                <a:ea typeface="+mn-ea"/>
                <a:cs typeface="+mn-cs"/>
              </a:rPr>
              <a:t>La spiritualité chrétienne propose une croissance par la sobriété, et une capacité de jouir avec peu. C’est un retour à la simplicité qui nous permet de nous arrêter pour apprécier ce qui est petit, pour remercier des possibilités que la vie offre, Et ceci peut être favorable à l’emploi, mais on pourra le développer dans le débat. Adopter un mode de vie simple</a:t>
            </a:r>
          </a:p>
          <a:p>
            <a:endParaRPr lang="fr-FR" dirty="0"/>
          </a:p>
        </p:txBody>
      </p:sp>
      <p:sp>
        <p:nvSpPr>
          <p:cNvPr id="4" name="Espace réservé du numéro de diapositive 3"/>
          <p:cNvSpPr>
            <a:spLocks noGrp="1"/>
          </p:cNvSpPr>
          <p:nvPr>
            <p:ph type="sldNum" sz="quarter" idx="10"/>
          </p:nvPr>
        </p:nvSpPr>
        <p:spPr/>
        <p:txBody>
          <a:bodyPr/>
          <a:lstStyle/>
          <a:p>
            <a:fld id="{0A6D8F7D-6F6A-4A48-93F5-C9EC5446FC2B}" type="slidenum">
              <a:rPr lang="fr-FR" smtClean="0"/>
              <a:t>13</a:t>
            </a:fld>
            <a:endParaRPr lang="fr-FR"/>
          </a:p>
        </p:txBody>
      </p:sp>
    </p:spTree>
    <p:extLst>
      <p:ext uri="{BB962C8B-B14F-4D97-AF65-F5344CB8AC3E}">
        <p14:creationId xmlns:p14="http://schemas.microsoft.com/office/powerpoint/2010/main" val="13656458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a:p>
            <a:r>
              <a:rPr lang="fr-FR" dirty="0"/>
              <a:t>Part de terres occupées par l’homme, 50 % ?</a:t>
            </a:r>
          </a:p>
          <a:p>
            <a:r>
              <a:rPr lang="fr-FR" dirty="0"/>
              <a:t>34 </a:t>
            </a:r>
            <a:r>
              <a:rPr lang="fr-FR" sz="1200" b="0" i="0" u="none" strike="noStrike" kern="1200" baseline="0" dirty="0">
                <a:solidFill>
                  <a:schemeClr val="tx1"/>
                </a:solidFill>
                <a:latin typeface="+mn-lt"/>
                <a:ea typeface="+mn-ea"/>
                <a:cs typeface="+mn-cs"/>
              </a:rPr>
              <a:t>aujourd’hui le niveau d’intervention humaine, dans une réalité si complexe comme la nature, est tel que les constants désastres provoqués par l’être humain appellent une nouvelle intervention de sa part, si bien que l’activité humaine devient omniprésente, avec tous les risques que cela implique. Il se crée en général un cercle vicieux où l’intervention de l’être humain pour résoudre une difficulté, bien des fois, aggrave encore plus la situation. </a:t>
            </a:r>
          </a:p>
          <a:p>
            <a:r>
              <a:rPr lang="fr-FR" sz="1200" b="0" i="0" u="none" strike="noStrike" kern="1200" baseline="0" dirty="0">
                <a:solidFill>
                  <a:schemeClr val="tx1"/>
                </a:solidFill>
                <a:latin typeface="+mn-lt"/>
                <a:ea typeface="+mn-ea"/>
                <a:cs typeface="+mn-cs"/>
              </a:rPr>
              <a:t>35 Les routes, les nouvelles cultures, les grillages, les barrages et d’autres constructions prennent progressivement possession des habitats, et parfois les fragmentent de telle manière que les populations d’animaux ne peuvent plus migrer ni se déplacer librement, si bien que certaines espèces sont menacées d’extinction. </a:t>
            </a:r>
          </a:p>
          <a:p>
            <a:r>
              <a:rPr lang="fr-FR" dirty="0"/>
              <a:t>Acidité des océans (LS 24)</a:t>
            </a:r>
          </a:p>
          <a:p>
            <a:r>
              <a:rPr lang="fr-FR" sz="1200" b="0" i="0" u="none" strike="noStrike" kern="1200" baseline="0" dirty="0">
                <a:solidFill>
                  <a:schemeClr val="tx1"/>
                </a:solidFill>
                <a:latin typeface="+mn-lt"/>
                <a:ea typeface="+mn-ea"/>
                <a:cs typeface="+mn-cs"/>
              </a:rPr>
              <a:t>La pollution produite par le dioxyde de carbone augmente l’acidité des océans et compromet la chaîne alimentaire marine. Si la tendance actuelle continuait, ce siècle pourrait être témoin de changements climatiques inédits et d’une destruction sans précédent des écosystèmes, avec de graves conséquences pour nous tous. </a:t>
            </a:r>
          </a:p>
          <a:p>
            <a:endParaRPr lang="fr-FR" dirty="0"/>
          </a:p>
          <a:p>
            <a:endParaRPr lang="fr-FR" dirty="0"/>
          </a:p>
        </p:txBody>
      </p:sp>
      <p:sp>
        <p:nvSpPr>
          <p:cNvPr id="4" name="Espace réservé du numéro de diapositive 3"/>
          <p:cNvSpPr>
            <a:spLocks noGrp="1"/>
          </p:cNvSpPr>
          <p:nvPr>
            <p:ph type="sldNum" sz="quarter" idx="10"/>
          </p:nvPr>
        </p:nvSpPr>
        <p:spPr/>
        <p:txBody>
          <a:bodyPr/>
          <a:lstStyle/>
          <a:p>
            <a:fld id="{0A6D8F7D-6F6A-4A48-93F5-C9EC5446FC2B}" type="slidenum">
              <a:rPr lang="fr-FR" smtClean="0"/>
              <a:t>14</a:t>
            </a:fld>
            <a:endParaRPr lang="fr-FR"/>
          </a:p>
        </p:txBody>
      </p:sp>
    </p:spTree>
    <p:extLst>
      <p:ext uri="{BB962C8B-B14F-4D97-AF65-F5344CB8AC3E}">
        <p14:creationId xmlns:p14="http://schemas.microsoft.com/office/powerpoint/2010/main" val="29551316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A35364F0-B213-4B62-9FFF-D4924D5A471C}" type="datetimeFigureOut">
              <a:rPr lang="fr-FR" smtClean="0"/>
              <a:t>27/01/2019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DFB09C7-2E24-461F-8AEB-FF1D199F8B93}" type="slidenum">
              <a:rPr lang="fr-FR" smtClean="0"/>
              <a:t>‹N°›</a:t>
            </a:fld>
            <a:endParaRPr lang="fr-FR"/>
          </a:p>
        </p:txBody>
      </p:sp>
    </p:spTree>
    <p:extLst>
      <p:ext uri="{BB962C8B-B14F-4D97-AF65-F5344CB8AC3E}">
        <p14:creationId xmlns:p14="http://schemas.microsoft.com/office/powerpoint/2010/main" val="29528804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A35364F0-B213-4B62-9FFF-D4924D5A471C}" type="datetimeFigureOut">
              <a:rPr lang="fr-FR" smtClean="0"/>
              <a:t>27/01/2019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DFB09C7-2E24-461F-8AEB-FF1D199F8B93}" type="slidenum">
              <a:rPr lang="fr-FR" smtClean="0"/>
              <a:t>‹N°›</a:t>
            </a:fld>
            <a:endParaRPr lang="fr-FR"/>
          </a:p>
        </p:txBody>
      </p:sp>
    </p:spTree>
    <p:extLst>
      <p:ext uri="{BB962C8B-B14F-4D97-AF65-F5344CB8AC3E}">
        <p14:creationId xmlns:p14="http://schemas.microsoft.com/office/powerpoint/2010/main" val="2596299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A35364F0-B213-4B62-9FFF-D4924D5A471C}" type="datetimeFigureOut">
              <a:rPr lang="fr-FR" smtClean="0"/>
              <a:t>27/01/2019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DFB09C7-2E24-461F-8AEB-FF1D199F8B93}" type="slidenum">
              <a:rPr lang="fr-FR" smtClean="0"/>
              <a:t>‹N°›</a:t>
            </a:fld>
            <a:endParaRPr lang="fr-FR"/>
          </a:p>
        </p:txBody>
      </p:sp>
    </p:spTree>
    <p:extLst>
      <p:ext uri="{BB962C8B-B14F-4D97-AF65-F5344CB8AC3E}">
        <p14:creationId xmlns:p14="http://schemas.microsoft.com/office/powerpoint/2010/main" val="20349199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A35364F0-B213-4B62-9FFF-D4924D5A471C}" type="datetimeFigureOut">
              <a:rPr lang="fr-FR" smtClean="0"/>
              <a:t>27/01/2019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FDFB09C7-2E24-461F-8AEB-FF1D199F8B93}" type="slidenum">
              <a:rPr lang="fr-FR" smtClean="0"/>
              <a:t>‹N°›</a:t>
            </a:fld>
            <a:endParaRPr lang="fr-FR"/>
          </a:p>
        </p:txBody>
      </p:sp>
    </p:spTree>
    <p:extLst>
      <p:ext uri="{BB962C8B-B14F-4D97-AF65-F5344CB8AC3E}">
        <p14:creationId xmlns:p14="http://schemas.microsoft.com/office/powerpoint/2010/main" val="41518800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A35364F0-B213-4B62-9FFF-D4924D5A471C}" type="datetimeFigureOut">
              <a:rPr lang="fr-FR" smtClean="0"/>
              <a:t>27/01/2019</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FDFB09C7-2E24-461F-8AEB-FF1D199F8B93}" type="slidenum">
              <a:rPr lang="fr-FR" smtClean="0"/>
              <a:t>‹N°›</a:t>
            </a:fld>
            <a:endParaRPr lang="fr-FR"/>
          </a:p>
        </p:txBody>
      </p:sp>
    </p:spTree>
    <p:extLst>
      <p:ext uri="{BB962C8B-B14F-4D97-AF65-F5344CB8AC3E}">
        <p14:creationId xmlns:p14="http://schemas.microsoft.com/office/powerpoint/2010/main" val="2969799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A35364F0-B213-4B62-9FFF-D4924D5A471C}" type="datetimeFigureOut">
              <a:rPr lang="fr-FR" smtClean="0"/>
              <a:t>27/01/2019</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FDFB09C7-2E24-461F-8AEB-FF1D199F8B93}" type="slidenum">
              <a:rPr lang="fr-FR" smtClean="0"/>
              <a:t>‹N°›</a:t>
            </a:fld>
            <a:endParaRPr lang="fr-FR"/>
          </a:p>
        </p:txBody>
      </p:sp>
    </p:spTree>
    <p:extLst>
      <p:ext uri="{BB962C8B-B14F-4D97-AF65-F5344CB8AC3E}">
        <p14:creationId xmlns:p14="http://schemas.microsoft.com/office/powerpoint/2010/main" val="27835254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35364F0-B213-4B62-9FFF-D4924D5A471C}" type="datetimeFigureOut">
              <a:rPr lang="fr-FR" smtClean="0"/>
              <a:t>27/01/2019</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FDFB09C7-2E24-461F-8AEB-FF1D199F8B93}" type="slidenum">
              <a:rPr lang="fr-FR" smtClean="0"/>
              <a:t>‹N°›</a:t>
            </a:fld>
            <a:endParaRPr lang="fr-FR"/>
          </a:p>
        </p:txBody>
      </p:sp>
    </p:spTree>
    <p:extLst>
      <p:ext uri="{BB962C8B-B14F-4D97-AF65-F5344CB8AC3E}">
        <p14:creationId xmlns:p14="http://schemas.microsoft.com/office/powerpoint/2010/main" val="24665024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A35364F0-B213-4B62-9FFF-D4924D5A471C}" type="datetimeFigureOut">
              <a:rPr lang="fr-FR" smtClean="0"/>
              <a:t>27/01/2019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FDFB09C7-2E24-461F-8AEB-FF1D199F8B93}" type="slidenum">
              <a:rPr lang="fr-FR" smtClean="0"/>
              <a:t>‹N°›</a:t>
            </a:fld>
            <a:endParaRPr lang="fr-FR"/>
          </a:p>
        </p:txBody>
      </p:sp>
    </p:spTree>
    <p:extLst>
      <p:ext uri="{BB962C8B-B14F-4D97-AF65-F5344CB8AC3E}">
        <p14:creationId xmlns:p14="http://schemas.microsoft.com/office/powerpoint/2010/main" val="34979973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A35364F0-B213-4B62-9FFF-D4924D5A471C}" type="datetimeFigureOut">
              <a:rPr lang="fr-FR" smtClean="0"/>
              <a:t>27/01/2019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FDFB09C7-2E24-461F-8AEB-FF1D199F8B93}" type="slidenum">
              <a:rPr lang="fr-FR" smtClean="0"/>
              <a:t>‹N°›</a:t>
            </a:fld>
            <a:endParaRPr lang="fr-FR"/>
          </a:p>
        </p:txBody>
      </p:sp>
    </p:spTree>
    <p:extLst>
      <p:ext uri="{BB962C8B-B14F-4D97-AF65-F5344CB8AC3E}">
        <p14:creationId xmlns:p14="http://schemas.microsoft.com/office/powerpoint/2010/main" val="2001431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A35364F0-B213-4B62-9FFF-D4924D5A471C}" type="datetimeFigureOut">
              <a:rPr lang="fr-FR" smtClean="0"/>
              <a:t>27/01/2019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DFB09C7-2E24-461F-8AEB-FF1D199F8B93}" type="slidenum">
              <a:rPr lang="fr-FR" smtClean="0"/>
              <a:t>‹N°›</a:t>
            </a:fld>
            <a:endParaRPr lang="fr-FR"/>
          </a:p>
        </p:txBody>
      </p:sp>
    </p:spTree>
    <p:extLst>
      <p:ext uri="{BB962C8B-B14F-4D97-AF65-F5344CB8AC3E}">
        <p14:creationId xmlns:p14="http://schemas.microsoft.com/office/powerpoint/2010/main" val="12198773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A35364F0-B213-4B62-9FFF-D4924D5A471C}" type="datetimeFigureOut">
              <a:rPr lang="fr-FR" smtClean="0"/>
              <a:t>27/01/2019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DFB09C7-2E24-461F-8AEB-FF1D199F8B93}" type="slidenum">
              <a:rPr lang="fr-FR" smtClean="0"/>
              <a:t>‹N°›</a:t>
            </a:fld>
            <a:endParaRPr lang="fr-FR"/>
          </a:p>
        </p:txBody>
      </p:sp>
    </p:spTree>
    <p:extLst>
      <p:ext uri="{BB962C8B-B14F-4D97-AF65-F5344CB8AC3E}">
        <p14:creationId xmlns:p14="http://schemas.microsoft.com/office/powerpoint/2010/main" val="2976473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5364F0-B213-4B62-9FFF-D4924D5A471C}" type="datetimeFigureOut">
              <a:rPr lang="fr-FR" smtClean="0"/>
              <a:t>27/01/2019</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FB09C7-2E24-461F-8AEB-FF1D199F8B93}" type="slidenum">
              <a:rPr lang="fr-FR" smtClean="0"/>
              <a:t>‹N°›</a:t>
            </a:fld>
            <a:endParaRPr lang="fr-FR"/>
          </a:p>
        </p:txBody>
      </p:sp>
    </p:spTree>
    <p:extLst>
      <p:ext uri="{BB962C8B-B14F-4D97-AF65-F5344CB8AC3E}">
        <p14:creationId xmlns:p14="http://schemas.microsoft.com/office/powerpoint/2010/main" val="20334167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b="1" dirty="0"/>
              <a:t>Laudato si’</a:t>
            </a:r>
          </a:p>
        </p:txBody>
      </p:sp>
      <p:sp>
        <p:nvSpPr>
          <p:cNvPr id="3" name="Sous-titre 2"/>
          <p:cNvSpPr>
            <a:spLocks noGrp="1"/>
          </p:cNvSpPr>
          <p:nvPr>
            <p:ph type="subTitle" idx="1"/>
          </p:nvPr>
        </p:nvSpPr>
        <p:spPr>
          <a:xfrm>
            <a:off x="1892780" y="3509963"/>
            <a:ext cx="9144000" cy="827088"/>
          </a:xfrm>
        </p:spPr>
        <p:txBody>
          <a:bodyPr/>
          <a:lstStyle/>
          <a:p>
            <a:r>
              <a:rPr lang="fr-FR" sz="4800" b="1" dirty="0"/>
              <a:t>du consensus au débat</a:t>
            </a:r>
          </a:p>
        </p:txBody>
      </p:sp>
      <p:pic>
        <p:nvPicPr>
          <p:cNvPr id="4" name="Image 3"/>
          <p:cNvPicPr>
            <a:picLocks noChangeAspect="1"/>
          </p:cNvPicPr>
          <p:nvPr/>
        </p:nvPicPr>
        <p:blipFill>
          <a:blip r:embed="rId3"/>
          <a:stretch>
            <a:fillRect/>
          </a:stretch>
        </p:blipFill>
        <p:spPr>
          <a:xfrm>
            <a:off x="502716" y="295275"/>
            <a:ext cx="2780129" cy="3715880"/>
          </a:xfrm>
          <a:prstGeom prst="rect">
            <a:avLst/>
          </a:prstGeom>
        </p:spPr>
      </p:pic>
    </p:spTree>
    <p:extLst>
      <p:ext uri="{BB962C8B-B14F-4D97-AF65-F5344CB8AC3E}">
        <p14:creationId xmlns:p14="http://schemas.microsoft.com/office/powerpoint/2010/main" val="1457843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a:t>Sommaire </a:t>
            </a:r>
          </a:p>
        </p:txBody>
      </p:sp>
      <p:sp>
        <p:nvSpPr>
          <p:cNvPr id="3" name="Espace réservé du contenu 2"/>
          <p:cNvSpPr>
            <a:spLocks noGrp="1"/>
          </p:cNvSpPr>
          <p:nvPr>
            <p:ph idx="1"/>
          </p:nvPr>
        </p:nvSpPr>
        <p:spPr>
          <a:xfrm>
            <a:off x="838200" y="1450871"/>
            <a:ext cx="10515600" cy="4351338"/>
          </a:xfrm>
        </p:spPr>
        <p:txBody>
          <a:bodyPr>
            <a:normAutofit fontScale="85000" lnSpcReduction="20000"/>
          </a:bodyPr>
          <a:lstStyle/>
          <a:p>
            <a:endParaRPr lang="fr-FR" dirty="0"/>
          </a:p>
          <a:p>
            <a:r>
              <a:rPr lang="fr-FR" dirty="0"/>
              <a:t>CE QUI SE PASSE DANS NOTRE MAISON : </a:t>
            </a:r>
            <a:br>
              <a:rPr lang="fr-FR" dirty="0"/>
            </a:br>
            <a:r>
              <a:rPr lang="fr-FR" dirty="0">
                <a:solidFill>
                  <a:schemeClr val="accent1">
                    <a:lumMod val="75000"/>
                  </a:schemeClr>
                </a:solidFill>
              </a:rPr>
              <a:t>climat, pollution, eau, pauvreté, inégalités</a:t>
            </a:r>
          </a:p>
          <a:p>
            <a:r>
              <a:rPr lang="fr-FR" dirty="0"/>
              <a:t>L’EVANGILE DE LA CREATION </a:t>
            </a:r>
            <a:br>
              <a:rPr lang="fr-FR" dirty="0"/>
            </a:br>
            <a:r>
              <a:rPr lang="fr-FR" dirty="0">
                <a:solidFill>
                  <a:schemeClr val="accent1">
                    <a:lumMod val="75000"/>
                  </a:schemeClr>
                </a:solidFill>
              </a:rPr>
              <a:t>l’homme dans la nature, les biens communs</a:t>
            </a:r>
          </a:p>
          <a:p>
            <a:r>
              <a:rPr lang="fr-FR" dirty="0"/>
              <a:t>LA RACINE HUMAINE DE LA CRISE ECOLOGIQUE</a:t>
            </a:r>
            <a:br>
              <a:rPr lang="fr-FR" dirty="0"/>
            </a:br>
            <a:r>
              <a:rPr lang="fr-FR" dirty="0">
                <a:solidFill>
                  <a:schemeClr val="accent1">
                    <a:lumMod val="75000"/>
                  </a:schemeClr>
                </a:solidFill>
              </a:rPr>
              <a:t>paradigme technocratique, préserver le travail</a:t>
            </a:r>
          </a:p>
          <a:p>
            <a:r>
              <a:rPr lang="fr-FR" dirty="0"/>
              <a:t>UNE ECOLOGIE INTEGRALE</a:t>
            </a:r>
            <a:br>
              <a:rPr lang="fr-FR" dirty="0"/>
            </a:br>
            <a:r>
              <a:rPr lang="fr-FR" dirty="0">
                <a:solidFill>
                  <a:schemeClr val="accent1">
                    <a:lumMod val="75000"/>
                  </a:schemeClr>
                </a:solidFill>
              </a:rPr>
              <a:t>environnementale, économique, sociale, culturelle, vie quotidienne</a:t>
            </a:r>
          </a:p>
          <a:p>
            <a:r>
              <a:rPr lang="fr-FR" dirty="0"/>
              <a:t>QUELQUES LIGNES D’ORIENTATION ET D’ACTION</a:t>
            </a:r>
            <a:br>
              <a:rPr lang="fr-FR" dirty="0"/>
            </a:br>
            <a:r>
              <a:rPr lang="fr-FR" dirty="0">
                <a:solidFill>
                  <a:schemeClr val="accent1">
                    <a:lumMod val="75000"/>
                  </a:schemeClr>
                </a:solidFill>
              </a:rPr>
              <a:t>dialogue et transparence</a:t>
            </a:r>
          </a:p>
          <a:p>
            <a:r>
              <a:rPr lang="fr-FR" dirty="0"/>
              <a:t>EDUCATION ET SPIRITUALITE ECOLOGIQUES</a:t>
            </a:r>
            <a:br>
              <a:rPr lang="fr-FR" dirty="0"/>
            </a:br>
            <a:r>
              <a:rPr lang="fr-FR" dirty="0">
                <a:solidFill>
                  <a:schemeClr val="accent1">
                    <a:lumMod val="75000"/>
                  </a:schemeClr>
                </a:solidFill>
              </a:rPr>
              <a:t>styles de vie, conversion écologique, célébration</a:t>
            </a:r>
          </a:p>
        </p:txBody>
      </p:sp>
    </p:spTree>
    <p:extLst>
      <p:ext uri="{BB962C8B-B14F-4D97-AF65-F5344CB8AC3E}">
        <p14:creationId xmlns:p14="http://schemas.microsoft.com/office/powerpoint/2010/main" val="6504143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Le plus banal, mais pas le moins important : </a:t>
            </a:r>
            <a:br>
              <a:rPr lang="fr-FR" b="1" dirty="0"/>
            </a:br>
            <a:r>
              <a:rPr lang="fr-FR" b="1" dirty="0"/>
              <a:t>la crise climatique</a:t>
            </a:r>
            <a:endParaRPr lang="fr-FR" dirty="0"/>
          </a:p>
        </p:txBody>
      </p:sp>
      <p:sp>
        <p:nvSpPr>
          <p:cNvPr id="4" name="Espace réservé du contenu 3"/>
          <p:cNvSpPr>
            <a:spLocks noGrp="1"/>
          </p:cNvSpPr>
          <p:nvPr>
            <p:ph sz="half" idx="1"/>
          </p:nvPr>
        </p:nvSpPr>
        <p:spPr/>
        <p:txBody>
          <a:bodyPr>
            <a:normAutofit fontScale="85000" lnSpcReduction="20000"/>
          </a:bodyPr>
          <a:lstStyle/>
          <a:p>
            <a:r>
              <a:rPr lang="fr-FR" dirty="0"/>
              <a:t>« Le changement climatique est un problème global aux graves répercussions environnementales, sociales, économiques, distributives ainsi que politiques, et constitue l’un des principaux défis actuels pour l’humanité. » (25)</a:t>
            </a:r>
          </a:p>
          <a:p>
            <a:r>
              <a:rPr lang="fr-FR" dirty="0"/>
              <a:t>l’action de l’homme en est responsable (23)</a:t>
            </a:r>
          </a:p>
          <a:p>
            <a:r>
              <a:rPr lang="fr-FR" dirty="0"/>
              <a:t>appel à l'action internationale (163 et suivants) </a:t>
            </a:r>
          </a:p>
          <a:p>
            <a:r>
              <a:rPr lang="fr-FR" dirty="0"/>
              <a:t>Réduire les émissions de GES et remplacer les énergies fossiles par les énergies renouvelables (28 et 165)</a:t>
            </a:r>
          </a:p>
          <a:p>
            <a:endParaRPr lang="fr-FR" dirty="0"/>
          </a:p>
        </p:txBody>
      </p:sp>
      <p:graphicFrame>
        <p:nvGraphicFramePr>
          <p:cNvPr id="7" name="Graphique 6"/>
          <p:cNvGraphicFramePr>
            <a:graphicFrameLocks/>
          </p:cNvGraphicFramePr>
          <p:nvPr>
            <p:extLst>
              <p:ext uri="{D42A27DB-BD31-4B8C-83A1-F6EECF244321}">
                <p14:modId xmlns:p14="http://schemas.microsoft.com/office/powerpoint/2010/main" val="146917439"/>
              </p:ext>
            </p:extLst>
          </p:nvPr>
        </p:nvGraphicFramePr>
        <p:xfrm>
          <a:off x="6289430" y="1825625"/>
          <a:ext cx="5421923" cy="3520098"/>
        </p:xfrm>
        <a:graphic>
          <a:graphicData uri="http://schemas.openxmlformats.org/drawingml/2006/chart">
            <c:chart xmlns:c="http://schemas.openxmlformats.org/drawingml/2006/chart" xmlns:r="http://schemas.openxmlformats.org/officeDocument/2006/relationships" r:id="rId3"/>
          </a:graphicData>
        </a:graphic>
      </p:graphicFrame>
      <p:sp>
        <p:nvSpPr>
          <p:cNvPr id="9" name="ZoneTexte 8"/>
          <p:cNvSpPr txBox="1"/>
          <p:nvPr/>
        </p:nvSpPr>
        <p:spPr>
          <a:xfrm>
            <a:off x="9407769" y="5480660"/>
            <a:ext cx="2303584" cy="461665"/>
          </a:xfrm>
          <a:prstGeom prst="rect">
            <a:avLst/>
          </a:prstGeom>
          <a:noFill/>
        </p:spPr>
        <p:txBody>
          <a:bodyPr wrap="square" rtlCol="0">
            <a:spAutoFit/>
          </a:bodyPr>
          <a:lstStyle/>
          <a:p>
            <a:r>
              <a:rPr lang="fr-FR" sz="2400" dirty="0"/>
              <a:t>30 Gt par an</a:t>
            </a:r>
          </a:p>
        </p:txBody>
      </p:sp>
      <p:sp>
        <p:nvSpPr>
          <p:cNvPr id="10" name="Flèche vers le bas 9"/>
          <p:cNvSpPr/>
          <p:nvPr/>
        </p:nvSpPr>
        <p:spPr>
          <a:xfrm rot="18851912">
            <a:off x="9164217" y="4502793"/>
            <a:ext cx="776655" cy="1230745"/>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149921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Moins ordinaire : le lien entre pauvreté de la nature et pauvreté de l’homme</a:t>
            </a:r>
            <a:endParaRPr lang="fr-FR" dirty="0"/>
          </a:p>
        </p:txBody>
      </p:sp>
      <p:sp>
        <p:nvSpPr>
          <p:cNvPr id="3" name="Espace réservé du contenu 2"/>
          <p:cNvSpPr>
            <a:spLocks noGrp="1"/>
          </p:cNvSpPr>
          <p:nvPr>
            <p:ph sz="half" idx="1"/>
          </p:nvPr>
        </p:nvSpPr>
        <p:spPr>
          <a:xfrm>
            <a:off x="468922" y="1904268"/>
            <a:ext cx="5492262" cy="4637209"/>
          </a:xfrm>
        </p:spPr>
        <p:txBody>
          <a:bodyPr>
            <a:noAutofit/>
          </a:bodyPr>
          <a:lstStyle/>
          <a:p>
            <a:r>
              <a:rPr lang="fr-FR" sz="2400" dirty="0"/>
              <a:t>« Beaucoup de pauvres vivent dans des endroits .. affectés par le ..réchauffement, et leurs moyens de subsistance dépendent ..de l’écosystème » (25)</a:t>
            </a:r>
          </a:p>
          <a:p>
            <a:r>
              <a:rPr lang="fr-FR" sz="2400" i="1" dirty="0"/>
              <a:t>« Une vraie approche écologique … </a:t>
            </a:r>
            <a:r>
              <a:rPr lang="fr-FR" sz="2400" dirty="0"/>
              <a:t>doit intégrer la justice… pour écouter </a:t>
            </a:r>
            <a:r>
              <a:rPr lang="fr-FR" sz="2400" i="1" dirty="0"/>
              <a:t>tant la clameur de la terre que la clameur des pauvres</a:t>
            </a:r>
            <a:r>
              <a:rPr lang="fr-FR" sz="2400" dirty="0"/>
              <a:t>. » (49)</a:t>
            </a:r>
          </a:p>
          <a:p>
            <a:r>
              <a:rPr lang="fr-FR" sz="2400" dirty="0"/>
              <a:t>L’épuisement des ressources naturelles et l’épuisement des cultures des peuples (145).</a:t>
            </a:r>
          </a:p>
        </p:txBody>
      </p:sp>
      <p:pic>
        <p:nvPicPr>
          <p:cNvPr id="5" name="Espace réservé du contenu 4"/>
          <p:cNvPicPr>
            <a:picLocks noGrp="1" noChangeAspect="1"/>
          </p:cNvPicPr>
          <p:nvPr>
            <p:ph sz="half" idx="2"/>
          </p:nvPr>
        </p:nvPicPr>
        <p:blipFill>
          <a:blip r:embed="rId3"/>
          <a:stretch>
            <a:fillRect/>
          </a:stretch>
        </p:blipFill>
        <p:spPr>
          <a:xfrm>
            <a:off x="6172200" y="2446814"/>
            <a:ext cx="5591908" cy="3730149"/>
          </a:xfrm>
          <a:prstGeom prst="rect">
            <a:avLst/>
          </a:prstGeom>
        </p:spPr>
      </p:pic>
      <p:cxnSp>
        <p:nvCxnSpPr>
          <p:cNvPr id="7" name="Connecteur droit 6"/>
          <p:cNvCxnSpPr/>
          <p:nvPr/>
        </p:nvCxnSpPr>
        <p:spPr>
          <a:xfrm>
            <a:off x="7069015" y="4677508"/>
            <a:ext cx="4484077" cy="0"/>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3984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3"/>
          <a:stretch>
            <a:fillRect/>
          </a:stretch>
        </p:blipFill>
        <p:spPr>
          <a:xfrm>
            <a:off x="6172200" y="1615648"/>
            <a:ext cx="4771292" cy="4771292"/>
          </a:xfrm>
          <a:prstGeom prst="rect">
            <a:avLst/>
          </a:prstGeom>
        </p:spPr>
      </p:pic>
      <p:sp>
        <p:nvSpPr>
          <p:cNvPr id="2" name="Titre 1"/>
          <p:cNvSpPr>
            <a:spLocks noGrp="1"/>
          </p:cNvSpPr>
          <p:nvPr>
            <p:ph type="title"/>
          </p:nvPr>
        </p:nvSpPr>
        <p:spPr/>
        <p:txBody>
          <a:bodyPr/>
          <a:lstStyle/>
          <a:p>
            <a:r>
              <a:rPr lang="fr-FR" b="1" dirty="0"/>
              <a:t>Encore moins ordinaire à ce niveau, une vraie sensibilité à la nature</a:t>
            </a:r>
            <a:endParaRPr lang="fr-FR" dirty="0"/>
          </a:p>
        </p:txBody>
      </p:sp>
      <p:sp>
        <p:nvSpPr>
          <p:cNvPr id="3" name="Espace réservé du contenu 2"/>
          <p:cNvSpPr>
            <a:spLocks noGrp="1"/>
          </p:cNvSpPr>
          <p:nvPr>
            <p:ph sz="half" idx="1"/>
          </p:nvPr>
        </p:nvSpPr>
        <p:spPr/>
        <p:txBody>
          <a:bodyPr>
            <a:normAutofit/>
          </a:bodyPr>
          <a:lstStyle/>
          <a:p>
            <a:r>
              <a:rPr lang="fr-FR" dirty="0"/>
              <a:t>Les espèces végétales ou animales ont une valeur « en elles-mêmes » (33) </a:t>
            </a:r>
          </a:p>
          <a:p>
            <a:r>
              <a:rPr lang="fr-FR" dirty="0"/>
              <a:t>« nous n'en avons pas le droit » (33) de faire disparaître une espèce</a:t>
            </a:r>
          </a:p>
          <a:p>
            <a:r>
              <a:rPr lang="fr-FR" dirty="0"/>
              <a:t>« l'ensemble harmonieux d'organismes dans un espace déterminé, fonctionnant comme un système. » (140)</a:t>
            </a:r>
          </a:p>
          <a:p>
            <a:endParaRPr lang="fr-FR" dirty="0"/>
          </a:p>
        </p:txBody>
      </p:sp>
      <p:sp>
        <p:nvSpPr>
          <p:cNvPr id="4" name="Espace réservé du contenu 3"/>
          <p:cNvSpPr>
            <a:spLocks noGrp="1"/>
          </p:cNvSpPr>
          <p:nvPr>
            <p:ph sz="half" idx="2"/>
          </p:nvPr>
        </p:nvSpPr>
        <p:spPr>
          <a:xfrm>
            <a:off x="6172200" y="2004646"/>
            <a:ext cx="4771292" cy="4172317"/>
          </a:xfrm>
        </p:spPr>
        <p:txBody>
          <a:bodyPr>
            <a:noAutofit/>
          </a:bodyPr>
          <a:lstStyle/>
          <a:p>
            <a:pPr marL="0" indent="0">
              <a:buNone/>
            </a:pPr>
            <a:r>
              <a:rPr lang="fr-FR" sz="3200" b="1" dirty="0">
                <a:solidFill>
                  <a:srgbClr val="FFFF00"/>
                </a:solidFill>
              </a:rPr>
              <a:t>Comment je regarde la nature ?</a:t>
            </a:r>
          </a:p>
          <a:p>
            <a:r>
              <a:rPr lang="fr-FR" sz="3200" b="1" dirty="0">
                <a:solidFill>
                  <a:srgbClr val="FFFF00"/>
                </a:solidFill>
              </a:rPr>
              <a:t>Une ressource</a:t>
            </a:r>
          </a:p>
          <a:p>
            <a:r>
              <a:rPr lang="fr-FR" sz="3200" b="1" dirty="0">
                <a:solidFill>
                  <a:srgbClr val="FFFF00"/>
                </a:solidFill>
              </a:rPr>
              <a:t>Un environnement que j’aime admirer, contempler</a:t>
            </a:r>
          </a:p>
          <a:p>
            <a:r>
              <a:rPr lang="fr-FR" sz="3200" b="1" dirty="0">
                <a:solidFill>
                  <a:srgbClr val="FFFF00"/>
                </a:solidFill>
              </a:rPr>
              <a:t>Une création de Dieu que je respecte en tant que telle</a:t>
            </a:r>
          </a:p>
          <a:p>
            <a:endParaRPr lang="fr-FR" dirty="0">
              <a:solidFill>
                <a:srgbClr val="FFFF00"/>
              </a:solidFill>
            </a:endParaRPr>
          </a:p>
        </p:txBody>
      </p:sp>
    </p:spTree>
    <p:extLst>
      <p:ext uri="{BB962C8B-B14F-4D97-AF65-F5344CB8AC3E}">
        <p14:creationId xmlns:p14="http://schemas.microsoft.com/office/powerpoint/2010/main" val="313186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Peu banale, la critique de la croissance</a:t>
            </a:r>
            <a:endParaRPr lang="fr-FR" dirty="0"/>
          </a:p>
        </p:txBody>
      </p:sp>
      <p:sp>
        <p:nvSpPr>
          <p:cNvPr id="3" name="Espace réservé du contenu 2"/>
          <p:cNvSpPr>
            <a:spLocks noGrp="1"/>
          </p:cNvSpPr>
          <p:nvPr>
            <p:ph sz="half" idx="1"/>
          </p:nvPr>
        </p:nvSpPr>
        <p:spPr>
          <a:xfrm>
            <a:off x="249381" y="1538754"/>
            <a:ext cx="6036300" cy="4969622"/>
          </a:xfrm>
        </p:spPr>
        <p:txBody>
          <a:bodyPr>
            <a:noAutofit/>
          </a:bodyPr>
          <a:lstStyle/>
          <a:p>
            <a:r>
              <a:rPr lang="fr-FR" sz="2600" dirty="0"/>
              <a:t>« Les limites maximales d’exploitation de la planète ont été dépassées » (27)</a:t>
            </a:r>
          </a:p>
          <a:p>
            <a:r>
              <a:rPr lang="fr-FR" sz="2600" dirty="0"/>
              <a:t>« C'est pourquoi l'heure est venue d'accepter une certaine décroissance dans quelques parties du monde. » (193)</a:t>
            </a:r>
          </a:p>
          <a:p>
            <a:r>
              <a:rPr lang="fr-FR" sz="2600" dirty="0"/>
              <a:t>« Ralentir un rythme déterminé de production et de consommation", ce qui "peut donner lieu à d'autres formes de progrès et de développement" (191). </a:t>
            </a:r>
          </a:p>
          <a:p>
            <a:r>
              <a:rPr lang="fr-FR" sz="2600" dirty="0">
                <a:solidFill>
                  <a:schemeClr val="accent1">
                    <a:lumMod val="75000"/>
                  </a:schemeClr>
                </a:solidFill>
              </a:rPr>
              <a:t>La spiritualité chré­tienne propose une croissance par la </a:t>
            </a:r>
            <a:r>
              <a:rPr lang="fr-FR" sz="2600" b="1" dirty="0">
                <a:solidFill>
                  <a:schemeClr val="accent1">
                    <a:lumMod val="75000"/>
                  </a:schemeClr>
                </a:solidFill>
                <a:hlinkClick r:id="" action="ppaction://noaction"/>
              </a:rPr>
              <a:t>sobriété</a:t>
            </a:r>
            <a:r>
              <a:rPr lang="fr-FR" sz="2600" dirty="0">
                <a:solidFill>
                  <a:schemeClr val="accent1">
                    <a:lumMod val="75000"/>
                  </a:schemeClr>
                </a:solidFill>
              </a:rPr>
              <a:t> (222)</a:t>
            </a:r>
          </a:p>
          <a:p>
            <a:endParaRPr lang="fr-FR" sz="2600" dirty="0"/>
          </a:p>
          <a:p>
            <a:endParaRPr lang="fr-FR" sz="2600" dirty="0"/>
          </a:p>
        </p:txBody>
      </p:sp>
      <p:pic>
        <p:nvPicPr>
          <p:cNvPr id="5" name="Espace réservé du contenu 5"/>
          <p:cNvPicPr>
            <a:picLocks noGrp="1" noChangeAspect="1"/>
          </p:cNvPicPr>
          <p:nvPr>
            <p:ph sz="half" idx="2"/>
          </p:nvPr>
        </p:nvPicPr>
        <p:blipFill>
          <a:blip r:embed="rId3"/>
          <a:stretch>
            <a:fillRect/>
          </a:stretch>
        </p:blipFill>
        <p:spPr>
          <a:xfrm>
            <a:off x="6388667" y="2021207"/>
            <a:ext cx="1997775" cy="1970028"/>
          </a:xfrm>
          <a:prstGeom prst="rect">
            <a:avLst/>
          </a:prstGeom>
          <a:ln>
            <a:noFill/>
          </a:ln>
        </p:spPr>
      </p:pic>
      <p:sp>
        <p:nvSpPr>
          <p:cNvPr id="6" name="Ellipse 5"/>
          <p:cNvSpPr/>
          <p:nvPr/>
        </p:nvSpPr>
        <p:spPr>
          <a:xfrm>
            <a:off x="8427082" y="2021207"/>
            <a:ext cx="1821384" cy="19700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0000"/>
              </a:solidFill>
            </a:endParaRPr>
          </a:p>
        </p:txBody>
      </p:sp>
      <p:sp>
        <p:nvSpPr>
          <p:cNvPr id="7" name="Corde 6"/>
          <p:cNvSpPr/>
          <p:nvPr/>
        </p:nvSpPr>
        <p:spPr>
          <a:xfrm rot="1197042">
            <a:off x="10344607" y="2111386"/>
            <a:ext cx="2018384" cy="1952443"/>
          </a:xfrm>
          <a:prstGeom prst="chord">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p:cNvSpPr/>
          <p:nvPr/>
        </p:nvSpPr>
        <p:spPr>
          <a:xfrm>
            <a:off x="8102091" y="4296915"/>
            <a:ext cx="2254335" cy="584775"/>
          </a:xfrm>
          <a:prstGeom prst="rect">
            <a:avLst/>
          </a:prstGeom>
        </p:spPr>
        <p:txBody>
          <a:bodyPr wrap="none">
            <a:spAutoFit/>
          </a:bodyPr>
          <a:lstStyle/>
          <a:p>
            <a:r>
              <a:rPr lang="fr-FR" sz="3200" b="1" dirty="0">
                <a:solidFill>
                  <a:srgbClr val="FF0000"/>
                </a:solidFill>
              </a:rPr>
              <a:t>2,5 planètes</a:t>
            </a:r>
          </a:p>
        </p:txBody>
      </p:sp>
    </p:spTree>
    <p:extLst>
      <p:ext uri="{BB962C8B-B14F-4D97-AF65-F5344CB8AC3E}">
        <p14:creationId xmlns:p14="http://schemas.microsoft.com/office/powerpoint/2010/main" val="1511546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Plus rare, la critique de la technique</a:t>
            </a:r>
            <a:endParaRPr lang="fr-FR" dirty="0"/>
          </a:p>
        </p:txBody>
      </p:sp>
      <p:sp>
        <p:nvSpPr>
          <p:cNvPr id="3" name="Espace réservé du contenu 2"/>
          <p:cNvSpPr>
            <a:spLocks noGrp="1"/>
          </p:cNvSpPr>
          <p:nvPr>
            <p:ph sz="half" idx="1"/>
          </p:nvPr>
        </p:nvSpPr>
        <p:spPr>
          <a:xfrm>
            <a:off x="378373" y="1517073"/>
            <a:ext cx="5878346" cy="4978320"/>
          </a:xfrm>
        </p:spPr>
        <p:txBody>
          <a:bodyPr>
            <a:noAutofit/>
          </a:bodyPr>
          <a:lstStyle/>
          <a:p>
            <a:r>
              <a:rPr lang="fr-FR" sz="3200" dirty="0"/>
              <a:t>« le paradigme technocratique » « suppose le mensonge de la disponibilité infinie des biens de la planète, qui conduit à la 'presser' jusqu'aux limites et même au-delà des limites. (106)</a:t>
            </a:r>
          </a:p>
          <a:p>
            <a:r>
              <a:rPr lang="fr-FR" sz="3200" dirty="0"/>
              <a:t>et "ce qui est en jeu dans la technique ce n'est ni l'utilité, ni le bien être, mais la domination" (108)</a:t>
            </a:r>
          </a:p>
        </p:txBody>
      </p:sp>
      <p:pic>
        <p:nvPicPr>
          <p:cNvPr id="5" name="Espace réservé du contenu 4"/>
          <p:cNvPicPr>
            <a:picLocks noGrp="1" noChangeAspect="1"/>
          </p:cNvPicPr>
          <p:nvPr>
            <p:ph sz="half" idx="2"/>
          </p:nvPr>
        </p:nvPicPr>
        <p:blipFill>
          <a:blip r:embed="rId3"/>
          <a:stretch>
            <a:fillRect/>
          </a:stretch>
        </p:blipFill>
        <p:spPr>
          <a:xfrm>
            <a:off x="7716612" y="2353782"/>
            <a:ext cx="2744961" cy="2670973"/>
          </a:xfrm>
          <a:prstGeom prst="rect">
            <a:avLst/>
          </a:prstGeom>
        </p:spPr>
      </p:pic>
      <p:sp>
        <p:nvSpPr>
          <p:cNvPr id="6" name="ZoneTexte 5"/>
          <p:cNvSpPr txBox="1"/>
          <p:nvPr/>
        </p:nvSpPr>
        <p:spPr>
          <a:xfrm>
            <a:off x="8112391" y="1905274"/>
            <a:ext cx="2021683" cy="523220"/>
          </a:xfrm>
          <a:prstGeom prst="rect">
            <a:avLst/>
          </a:prstGeom>
          <a:noFill/>
        </p:spPr>
        <p:txBody>
          <a:bodyPr wrap="square" rtlCol="0">
            <a:spAutoFit/>
          </a:bodyPr>
          <a:lstStyle/>
          <a:p>
            <a:r>
              <a:rPr lang="fr-FR" sz="2800" b="1" dirty="0">
                <a:solidFill>
                  <a:schemeClr val="tx1">
                    <a:lumMod val="65000"/>
                    <a:lumOff val="35000"/>
                  </a:schemeClr>
                </a:solidFill>
              </a:rPr>
              <a:t>Technologie </a:t>
            </a:r>
          </a:p>
        </p:txBody>
      </p:sp>
      <p:sp>
        <p:nvSpPr>
          <p:cNvPr id="7" name="ZoneTexte 6"/>
          <p:cNvSpPr txBox="1"/>
          <p:nvPr/>
        </p:nvSpPr>
        <p:spPr>
          <a:xfrm>
            <a:off x="8231006" y="4860571"/>
            <a:ext cx="1784454" cy="523220"/>
          </a:xfrm>
          <a:prstGeom prst="rect">
            <a:avLst/>
          </a:prstGeom>
          <a:noFill/>
        </p:spPr>
        <p:txBody>
          <a:bodyPr wrap="square" rtlCol="0">
            <a:spAutoFit/>
          </a:bodyPr>
          <a:lstStyle/>
          <a:p>
            <a:pPr algn="ctr"/>
            <a:r>
              <a:rPr lang="fr-FR" sz="2800" b="1" dirty="0">
                <a:solidFill>
                  <a:schemeClr val="tx1">
                    <a:lumMod val="65000"/>
                    <a:lumOff val="35000"/>
                  </a:schemeClr>
                </a:solidFill>
              </a:rPr>
              <a:t>Pouvoir </a:t>
            </a:r>
          </a:p>
        </p:txBody>
      </p:sp>
      <p:sp>
        <p:nvSpPr>
          <p:cNvPr id="8" name="ZoneTexte 7"/>
          <p:cNvSpPr txBox="1"/>
          <p:nvPr/>
        </p:nvSpPr>
        <p:spPr>
          <a:xfrm>
            <a:off x="9569346" y="3536575"/>
            <a:ext cx="1784454" cy="523220"/>
          </a:xfrm>
          <a:prstGeom prst="rect">
            <a:avLst/>
          </a:prstGeom>
          <a:noFill/>
        </p:spPr>
        <p:txBody>
          <a:bodyPr wrap="square" rtlCol="0">
            <a:spAutoFit/>
          </a:bodyPr>
          <a:lstStyle/>
          <a:p>
            <a:pPr algn="ctr"/>
            <a:r>
              <a:rPr lang="fr-FR" sz="2800" b="1" dirty="0">
                <a:solidFill>
                  <a:schemeClr val="tx1">
                    <a:lumMod val="65000"/>
                    <a:lumOff val="35000"/>
                  </a:schemeClr>
                </a:solidFill>
              </a:rPr>
              <a:t>Science</a:t>
            </a:r>
          </a:p>
        </p:txBody>
      </p:sp>
      <p:sp>
        <p:nvSpPr>
          <p:cNvPr id="9" name="ZoneTexte 8"/>
          <p:cNvSpPr txBox="1"/>
          <p:nvPr/>
        </p:nvSpPr>
        <p:spPr>
          <a:xfrm>
            <a:off x="6824385" y="3542636"/>
            <a:ext cx="1784454" cy="523220"/>
          </a:xfrm>
          <a:prstGeom prst="rect">
            <a:avLst/>
          </a:prstGeom>
          <a:noFill/>
        </p:spPr>
        <p:txBody>
          <a:bodyPr wrap="square" rtlCol="0">
            <a:spAutoFit/>
          </a:bodyPr>
          <a:lstStyle/>
          <a:p>
            <a:pPr algn="ctr"/>
            <a:r>
              <a:rPr lang="fr-FR" sz="2800" b="1" dirty="0">
                <a:solidFill>
                  <a:schemeClr val="tx1">
                    <a:lumMod val="65000"/>
                    <a:lumOff val="35000"/>
                  </a:schemeClr>
                </a:solidFill>
              </a:rPr>
              <a:t>Finance </a:t>
            </a:r>
          </a:p>
        </p:txBody>
      </p:sp>
    </p:spTree>
    <p:extLst>
      <p:ext uri="{BB962C8B-B14F-4D97-AF65-F5344CB8AC3E}">
        <p14:creationId xmlns:p14="http://schemas.microsoft.com/office/powerpoint/2010/main" val="1884692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Une conversion, une conscience amoureuse</a:t>
            </a:r>
          </a:p>
        </p:txBody>
      </p:sp>
      <p:sp>
        <p:nvSpPr>
          <p:cNvPr id="3" name="Espace réservé du contenu 2"/>
          <p:cNvSpPr>
            <a:spLocks noGrp="1"/>
          </p:cNvSpPr>
          <p:nvPr>
            <p:ph sz="half" idx="1"/>
          </p:nvPr>
        </p:nvSpPr>
        <p:spPr>
          <a:xfrm>
            <a:off x="500743" y="1825625"/>
            <a:ext cx="11146971" cy="1331232"/>
          </a:xfrm>
        </p:spPr>
        <p:txBody>
          <a:bodyPr>
            <a:normAutofit/>
          </a:bodyPr>
          <a:lstStyle/>
          <a:p>
            <a:r>
              <a:rPr lang="fr-FR" dirty="0"/>
              <a:t>« la crise écologique est un appel à une profonde conversion intérieure. » (217)</a:t>
            </a:r>
          </a:p>
        </p:txBody>
      </p:sp>
      <p:sp>
        <p:nvSpPr>
          <p:cNvPr id="4" name="Rectangle 3"/>
          <p:cNvSpPr/>
          <p:nvPr/>
        </p:nvSpPr>
        <p:spPr>
          <a:xfrm>
            <a:off x="500743" y="3156857"/>
            <a:ext cx="5519057" cy="3539430"/>
          </a:xfrm>
          <a:prstGeom prst="rect">
            <a:avLst/>
          </a:prstGeom>
        </p:spPr>
        <p:txBody>
          <a:bodyPr wrap="square">
            <a:spAutoFit/>
          </a:bodyPr>
          <a:lstStyle/>
          <a:p>
            <a:pPr marL="457200" indent="-457200">
              <a:buFont typeface="Arial" panose="020B0604020202020204" pitchFamily="34" charset="0"/>
              <a:buChar char="•"/>
            </a:pPr>
            <a:r>
              <a:rPr lang="fr-FR" sz="2800" dirty="0"/>
              <a:t>Ne pas vouloir concilier « la protection de la nature et le profit financier, ou la préservation de l'environnement et le progrès » car</a:t>
            </a:r>
          </a:p>
          <a:p>
            <a:pPr marL="457200" indent="-457200">
              <a:buFont typeface="Arial" panose="020B0604020202020204" pitchFamily="34" charset="0"/>
              <a:buChar char="•"/>
            </a:pPr>
            <a:r>
              <a:rPr lang="fr-FR" sz="2800" dirty="0"/>
              <a:t>« Sur ces questions, les justes milieux retardent seulement un peu l’effondrement » (194).</a:t>
            </a:r>
          </a:p>
        </p:txBody>
      </p:sp>
      <p:pic>
        <p:nvPicPr>
          <p:cNvPr id="7" name="Image 6"/>
          <p:cNvPicPr>
            <a:picLocks noChangeAspect="1"/>
          </p:cNvPicPr>
          <p:nvPr/>
        </p:nvPicPr>
        <p:blipFill>
          <a:blip r:embed="rId3"/>
          <a:stretch>
            <a:fillRect/>
          </a:stretch>
        </p:blipFill>
        <p:spPr>
          <a:xfrm>
            <a:off x="6800850" y="3156857"/>
            <a:ext cx="4552950" cy="3409950"/>
          </a:xfrm>
          <a:prstGeom prst="rect">
            <a:avLst/>
          </a:prstGeom>
        </p:spPr>
      </p:pic>
    </p:spTree>
    <p:extLst>
      <p:ext uri="{BB962C8B-B14F-4D97-AF65-F5344CB8AC3E}">
        <p14:creationId xmlns:p14="http://schemas.microsoft.com/office/powerpoint/2010/main" val="342636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2362200" y="134911"/>
            <a:ext cx="7277100" cy="523220"/>
          </a:xfrm>
          <a:prstGeom prst="rect">
            <a:avLst/>
          </a:prstGeom>
          <a:noFill/>
        </p:spPr>
        <p:txBody>
          <a:bodyPr wrap="square" rtlCol="0">
            <a:spAutoFit/>
          </a:bodyPr>
          <a:lstStyle/>
          <a:p>
            <a:r>
              <a:rPr lang="fr-FR" sz="2800" dirty="0"/>
              <a:t>Il y a tant de choses que l’on peut faire ! (180)</a:t>
            </a:r>
          </a:p>
        </p:txBody>
      </p:sp>
      <p:graphicFrame>
        <p:nvGraphicFramePr>
          <p:cNvPr id="3" name="Tableau 2"/>
          <p:cNvGraphicFramePr>
            <a:graphicFrameLocks noGrp="1"/>
          </p:cNvGraphicFramePr>
          <p:nvPr>
            <p:extLst/>
          </p:nvPr>
        </p:nvGraphicFramePr>
        <p:xfrm>
          <a:off x="665020" y="891213"/>
          <a:ext cx="9612321" cy="4690213"/>
        </p:xfrm>
        <a:graphic>
          <a:graphicData uri="http://schemas.openxmlformats.org/drawingml/2006/table">
            <a:tbl>
              <a:tblPr firstRow="1" bandRow="1">
                <a:tableStyleId>{5C22544A-7EE6-4342-B048-85BDC9FD1C3A}</a:tableStyleId>
              </a:tblPr>
              <a:tblGrid>
                <a:gridCol w="2170754">
                  <a:extLst>
                    <a:ext uri="{9D8B030D-6E8A-4147-A177-3AD203B41FA5}">
                      <a16:colId xmlns:a16="http://schemas.microsoft.com/office/drawing/2014/main" val="20000"/>
                    </a:ext>
                  </a:extLst>
                </a:gridCol>
                <a:gridCol w="1967560">
                  <a:extLst>
                    <a:ext uri="{9D8B030D-6E8A-4147-A177-3AD203B41FA5}">
                      <a16:colId xmlns:a16="http://schemas.microsoft.com/office/drawing/2014/main" val="20001"/>
                    </a:ext>
                  </a:extLst>
                </a:gridCol>
                <a:gridCol w="2208765">
                  <a:extLst>
                    <a:ext uri="{9D8B030D-6E8A-4147-A177-3AD203B41FA5}">
                      <a16:colId xmlns:a16="http://schemas.microsoft.com/office/drawing/2014/main" val="20002"/>
                    </a:ext>
                  </a:extLst>
                </a:gridCol>
                <a:gridCol w="3265242">
                  <a:extLst>
                    <a:ext uri="{9D8B030D-6E8A-4147-A177-3AD203B41FA5}">
                      <a16:colId xmlns:a16="http://schemas.microsoft.com/office/drawing/2014/main" val="20003"/>
                    </a:ext>
                  </a:extLst>
                </a:gridCol>
              </a:tblGrid>
              <a:tr h="370840">
                <a:tc>
                  <a:txBody>
                    <a:bodyPr/>
                    <a:lstStyle/>
                    <a:p>
                      <a:endParaRPr lang="fr-FR" dirty="0"/>
                    </a:p>
                  </a:txBody>
                  <a:tcPr/>
                </a:tc>
                <a:tc>
                  <a:txBody>
                    <a:bodyPr/>
                    <a:lstStyle/>
                    <a:p>
                      <a:pPr algn="ctr"/>
                      <a:r>
                        <a:rPr lang="fr-FR" sz="2800" dirty="0" err="1"/>
                        <a:t>Personnel-lement</a:t>
                      </a:r>
                      <a:r>
                        <a:rPr lang="fr-FR" sz="2800" baseline="0" dirty="0"/>
                        <a:t> </a:t>
                      </a:r>
                      <a:endParaRPr lang="fr-FR" sz="2800" dirty="0"/>
                    </a:p>
                  </a:txBody>
                  <a:tcPr/>
                </a:tc>
                <a:tc>
                  <a:txBody>
                    <a:bodyPr/>
                    <a:lstStyle/>
                    <a:p>
                      <a:pPr algn="ctr"/>
                      <a:r>
                        <a:rPr lang="fr-FR" sz="2800" dirty="0" err="1"/>
                        <a:t>Collective-ment</a:t>
                      </a:r>
                      <a:r>
                        <a:rPr lang="fr-FR" sz="2400" dirty="0"/>
                        <a:t> </a:t>
                      </a:r>
                    </a:p>
                  </a:txBody>
                  <a:tcPr/>
                </a:tc>
                <a:tc>
                  <a:txBody>
                    <a:bodyPr/>
                    <a:lstStyle/>
                    <a:p>
                      <a:pPr algn="ctr"/>
                      <a:r>
                        <a:rPr lang="fr-FR" sz="2800" dirty="0"/>
                        <a:t>Politiquement </a:t>
                      </a:r>
                    </a:p>
                  </a:txBody>
                  <a:tcPr/>
                </a:tc>
                <a:extLst>
                  <a:ext uri="{0D108BD9-81ED-4DB2-BD59-A6C34878D82A}">
                    <a16:rowId xmlns:a16="http://schemas.microsoft.com/office/drawing/2014/main" val="10000"/>
                  </a:ext>
                </a:extLst>
              </a:tr>
              <a:tr h="691954">
                <a:tc>
                  <a:txBody>
                    <a:bodyPr/>
                    <a:lstStyle/>
                    <a:p>
                      <a:pPr marL="0" algn="l" defTabSz="914400" rtl="0" eaLnBrk="1" latinLnBrk="0" hangingPunct="1"/>
                      <a:r>
                        <a:rPr lang="fr-FR" sz="2800" kern="1200" dirty="0">
                          <a:solidFill>
                            <a:schemeClr val="dk1"/>
                          </a:solidFill>
                          <a:latin typeface="+mn-lt"/>
                          <a:ea typeface="+mn-ea"/>
                          <a:cs typeface="+mn-cs"/>
                        </a:rPr>
                        <a:t>Alimentation </a:t>
                      </a:r>
                    </a:p>
                  </a:txBody>
                  <a:tcPr/>
                </a:tc>
                <a:tc>
                  <a:txBody>
                    <a:bodyPr/>
                    <a:lstStyle/>
                    <a:p>
                      <a:endParaRPr lang="fr-FR" sz="1200" dirty="0"/>
                    </a:p>
                  </a:txBody>
                  <a:tcPr/>
                </a:tc>
                <a:tc>
                  <a:txBody>
                    <a:bodyPr/>
                    <a:lstStyle/>
                    <a:p>
                      <a:endParaRPr lang="fr-FR" sz="1200" dirty="0"/>
                    </a:p>
                  </a:txBody>
                  <a:tcPr/>
                </a:tc>
                <a:tc>
                  <a:txBody>
                    <a:bodyPr/>
                    <a:lstStyle/>
                    <a:p>
                      <a:endParaRPr lang="fr-FR" sz="1200" dirty="0"/>
                    </a:p>
                  </a:txBody>
                  <a:tcPr/>
                </a:tc>
                <a:extLst>
                  <a:ext uri="{0D108BD9-81ED-4DB2-BD59-A6C34878D82A}">
                    <a16:rowId xmlns:a16="http://schemas.microsoft.com/office/drawing/2014/main" val="10001"/>
                  </a:ext>
                </a:extLst>
              </a:tr>
              <a:tr h="735106">
                <a:tc>
                  <a:txBody>
                    <a:bodyPr/>
                    <a:lstStyle/>
                    <a:p>
                      <a:r>
                        <a:rPr lang="fr-FR" sz="3200" dirty="0"/>
                        <a:t>Biens </a:t>
                      </a:r>
                    </a:p>
                  </a:txBody>
                  <a:tcPr/>
                </a:tc>
                <a:tc>
                  <a:txBody>
                    <a:bodyPr/>
                    <a:lstStyle/>
                    <a:p>
                      <a:pPr>
                        <a:lnSpc>
                          <a:spcPct val="107000"/>
                        </a:lnSpc>
                        <a:spcAft>
                          <a:spcPts val="0"/>
                        </a:spcAft>
                      </a:pPr>
                      <a:endParaRPr lang="fr-FR"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nSpc>
                          <a:spcPct val="107000"/>
                        </a:lnSpc>
                        <a:spcAft>
                          <a:spcPts val="0"/>
                        </a:spcAft>
                      </a:pP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nSpc>
                          <a:spcPct val="107000"/>
                        </a:lnSpc>
                        <a:spcAft>
                          <a:spcPts val="0"/>
                        </a:spcAft>
                      </a:pP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10002"/>
                  </a:ext>
                </a:extLst>
              </a:tr>
              <a:tr h="950137">
                <a:tc>
                  <a:txBody>
                    <a:bodyPr/>
                    <a:lstStyle/>
                    <a:p>
                      <a:r>
                        <a:rPr lang="fr-FR" sz="3200" dirty="0"/>
                        <a:t>Logement </a:t>
                      </a:r>
                    </a:p>
                  </a:txBody>
                  <a:tcPr/>
                </a:tc>
                <a:tc>
                  <a:txBody>
                    <a:bodyPr/>
                    <a:lstStyle/>
                    <a:p>
                      <a:pPr>
                        <a:lnSpc>
                          <a:spcPct val="107000"/>
                        </a:lnSpc>
                        <a:spcAft>
                          <a:spcPts val="0"/>
                        </a:spcAft>
                      </a:pPr>
                      <a:endParaRPr lang="fr-FR"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nSpc>
                          <a:spcPct val="107000"/>
                        </a:lnSpc>
                        <a:spcAft>
                          <a:spcPts val="0"/>
                        </a:spcAft>
                      </a:pP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nSpc>
                          <a:spcPct val="107000"/>
                        </a:lnSpc>
                        <a:spcAft>
                          <a:spcPts val="0"/>
                        </a:spcAft>
                      </a:pPr>
                      <a:endParaRPr lang="fr-FR" sz="1200"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10003"/>
                  </a:ext>
                </a:extLst>
              </a:tr>
              <a:tr h="789016">
                <a:tc>
                  <a:txBody>
                    <a:bodyPr/>
                    <a:lstStyle/>
                    <a:p>
                      <a:r>
                        <a:rPr lang="fr-FR" sz="3200" dirty="0"/>
                        <a:t>Transports</a:t>
                      </a:r>
                      <a:r>
                        <a:rPr lang="fr-FR" sz="3200" baseline="0" dirty="0"/>
                        <a:t> </a:t>
                      </a:r>
                      <a:endParaRPr lang="fr-FR" sz="3200" dirty="0"/>
                    </a:p>
                  </a:txBody>
                  <a:tcPr/>
                </a:tc>
                <a:tc>
                  <a:txBody>
                    <a:bodyPr/>
                    <a:lstStyle/>
                    <a:p>
                      <a:pPr>
                        <a:lnSpc>
                          <a:spcPct val="107000"/>
                        </a:lnSpc>
                        <a:spcAft>
                          <a:spcPts val="0"/>
                        </a:spcAft>
                      </a:pPr>
                      <a:endParaRPr lang="fr-FR"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nSpc>
                          <a:spcPct val="107000"/>
                        </a:lnSpc>
                        <a:spcAft>
                          <a:spcPts val="0"/>
                        </a:spcAft>
                      </a:pPr>
                      <a:endParaRPr lang="fr-FR"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nSpc>
                          <a:spcPct val="107000"/>
                        </a:lnSpc>
                        <a:spcAft>
                          <a:spcPts val="0"/>
                        </a:spcAft>
                      </a:pP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10004"/>
                  </a:ext>
                </a:extLst>
              </a:tr>
              <a:tr h="370840">
                <a:tc>
                  <a:txBody>
                    <a:bodyPr/>
                    <a:lstStyle/>
                    <a:p>
                      <a:r>
                        <a:rPr lang="fr-FR" sz="3200" dirty="0"/>
                        <a:t>Services</a:t>
                      </a:r>
                      <a:r>
                        <a:rPr lang="fr-FR" sz="3200" baseline="0" dirty="0"/>
                        <a:t> </a:t>
                      </a:r>
                    </a:p>
                  </a:txBody>
                  <a:tcPr/>
                </a:tc>
                <a:tc>
                  <a:txBody>
                    <a:bodyPr/>
                    <a:lstStyle/>
                    <a:p>
                      <a:pPr>
                        <a:lnSpc>
                          <a:spcPct val="107000"/>
                        </a:lnSpc>
                        <a:spcAft>
                          <a:spcPts val="0"/>
                        </a:spcAft>
                      </a:pP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nSpc>
                          <a:spcPct val="107000"/>
                        </a:lnSpc>
                        <a:spcAft>
                          <a:spcPts val="0"/>
                        </a:spcAft>
                      </a:pPr>
                      <a:r>
                        <a:rPr lang="fr-FR" sz="12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9525" marB="0"/>
                </a:tc>
                <a:tc>
                  <a:txBody>
                    <a:bodyPr/>
                    <a:lstStyle/>
                    <a:p>
                      <a:pPr>
                        <a:lnSpc>
                          <a:spcPct val="107000"/>
                        </a:lnSpc>
                        <a:spcAft>
                          <a:spcPts val="0"/>
                        </a:spcAft>
                      </a:pP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10005"/>
                  </a:ext>
                </a:extLst>
              </a:tr>
            </a:tbl>
          </a:graphicData>
        </a:graphic>
      </p:graphicFrame>
      <p:sp>
        <p:nvSpPr>
          <p:cNvPr id="4" name="ZoneTexte 3"/>
          <p:cNvSpPr txBox="1"/>
          <p:nvPr/>
        </p:nvSpPr>
        <p:spPr>
          <a:xfrm>
            <a:off x="10611497" y="891212"/>
            <a:ext cx="534368" cy="5177894"/>
          </a:xfrm>
          <a:prstGeom prst="rect">
            <a:avLst/>
          </a:prstGeom>
          <a:solidFill>
            <a:schemeClr val="accent4">
              <a:lumMod val="60000"/>
              <a:lumOff val="40000"/>
            </a:schemeClr>
          </a:solidFill>
          <a:ln>
            <a:noFill/>
          </a:ln>
        </p:spPr>
        <p:txBody>
          <a:bodyPr vert="vert" wrap="square" lIns="72000" rtlCol="0" anchor="ctr" anchorCtr="0">
            <a:spAutoFit/>
          </a:bodyPr>
          <a:lstStyle/>
          <a:p>
            <a:pPr algn="ctr"/>
            <a:r>
              <a:rPr lang="fr-FR" sz="2400" spc="300" dirty="0">
                <a:solidFill>
                  <a:schemeClr val="accent1">
                    <a:lumMod val="50000"/>
                  </a:schemeClr>
                </a:solidFill>
              </a:rPr>
              <a:t>Ralentir</a:t>
            </a:r>
          </a:p>
        </p:txBody>
      </p:sp>
      <p:sp>
        <p:nvSpPr>
          <p:cNvPr id="5" name="ZoneTexte 4"/>
          <p:cNvSpPr txBox="1"/>
          <p:nvPr/>
        </p:nvSpPr>
        <p:spPr>
          <a:xfrm>
            <a:off x="618978" y="5922498"/>
            <a:ext cx="10526887" cy="369332"/>
          </a:xfrm>
          <a:prstGeom prst="rect">
            <a:avLst/>
          </a:prstGeom>
          <a:solidFill>
            <a:schemeClr val="accent4">
              <a:lumMod val="60000"/>
              <a:lumOff val="40000"/>
            </a:schemeClr>
          </a:solidFill>
        </p:spPr>
        <p:txBody>
          <a:bodyPr wrap="square" rtlCol="0">
            <a:spAutoFit/>
          </a:bodyPr>
          <a:lstStyle/>
          <a:p>
            <a:pPr algn="ctr"/>
            <a:r>
              <a:rPr lang="fr-FR" b="1" spc="200" dirty="0"/>
              <a:t>Dialoguer, Agir pour changer</a:t>
            </a:r>
          </a:p>
        </p:txBody>
      </p:sp>
    </p:spTree>
    <p:extLst>
      <p:ext uri="{BB962C8B-B14F-4D97-AF65-F5344CB8AC3E}">
        <p14:creationId xmlns:p14="http://schemas.microsoft.com/office/powerpoint/2010/main" val="3910904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nvGraphicFramePr>
        <p:xfrm>
          <a:off x="1992313" y="555625"/>
          <a:ext cx="8132762" cy="395288"/>
        </p:xfrm>
        <a:graphic>
          <a:graphicData uri="http://schemas.openxmlformats.org/drawingml/2006/table">
            <a:tbl>
              <a:tblPr firstRow="1" bandRow="1">
                <a:tableStyleId>{5C22544A-7EE6-4342-B048-85BDC9FD1C3A}</a:tableStyleId>
              </a:tblPr>
              <a:tblGrid>
                <a:gridCol w="1105725">
                  <a:extLst>
                    <a:ext uri="{9D8B030D-6E8A-4147-A177-3AD203B41FA5}">
                      <a16:colId xmlns:a16="http://schemas.microsoft.com/office/drawing/2014/main" val="20000"/>
                    </a:ext>
                  </a:extLst>
                </a:gridCol>
                <a:gridCol w="2097777">
                  <a:extLst>
                    <a:ext uri="{9D8B030D-6E8A-4147-A177-3AD203B41FA5}">
                      <a16:colId xmlns:a16="http://schemas.microsoft.com/office/drawing/2014/main" val="20001"/>
                    </a:ext>
                  </a:extLst>
                </a:gridCol>
                <a:gridCol w="2304455">
                  <a:extLst>
                    <a:ext uri="{9D8B030D-6E8A-4147-A177-3AD203B41FA5}">
                      <a16:colId xmlns:a16="http://schemas.microsoft.com/office/drawing/2014/main" val="20002"/>
                    </a:ext>
                  </a:extLst>
                </a:gridCol>
                <a:gridCol w="2624805">
                  <a:extLst>
                    <a:ext uri="{9D8B030D-6E8A-4147-A177-3AD203B41FA5}">
                      <a16:colId xmlns:a16="http://schemas.microsoft.com/office/drawing/2014/main" val="20003"/>
                    </a:ext>
                  </a:extLst>
                </a:gridCol>
              </a:tblGrid>
              <a:tr h="395288">
                <a:tc>
                  <a:txBody>
                    <a:bodyPr/>
                    <a:lstStyle/>
                    <a:p>
                      <a:pPr>
                        <a:lnSpc>
                          <a:spcPct val="107000"/>
                        </a:lnSpc>
                      </a:pPr>
                      <a:endParaRPr lang="fr-FR" sz="1100" dirty="0">
                        <a:effectLst/>
                        <a:latin typeface="Calibri" panose="020F0502020204030204" pitchFamily="34" charset="0"/>
                      </a:endParaRPr>
                    </a:p>
                  </a:txBody>
                  <a:tcPr marL="68573" marR="68573" marT="34340" marB="34340"/>
                </a:tc>
                <a:tc>
                  <a:txBody>
                    <a:bodyPr/>
                    <a:lstStyle/>
                    <a:p>
                      <a:pPr algn="ctr">
                        <a:lnSpc>
                          <a:spcPct val="107000"/>
                        </a:lnSpc>
                        <a:spcAft>
                          <a:spcPts val="800"/>
                        </a:spcAft>
                      </a:pPr>
                      <a:r>
                        <a:rPr lang="fr-FR" sz="2000" dirty="0">
                          <a:effectLst/>
                        </a:rPr>
                        <a:t>Personnellement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73" marR="68573" marT="34340" marB="34340"/>
                </a:tc>
                <a:tc>
                  <a:txBody>
                    <a:bodyPr/>
                    <a:lstStyle/>
                    <a:p>
                      <a:pPr algn="ctr">
                        <a:lnSpc>
                          <a:spcPct val="107000"/>
                        </a:lnSpc>
                        <a:spcAft>
                          <a:spcPts val="800"/>
                        </a:spcAft>
                      </a:pPr>
                      <a:r>
                        <a:rPr lang="fr-FR" sz="2000" dirty="0">
                          <a:effectLst/>
                        </a:rPr>
                        <a:t>Collectivement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73" marR="68573" marT="34340" marB="34340"/>
                </a:tc>
                <a:tc>
                  <a:txBody>
                    <a:bodyPr/>
                    <a:lstStyle/>
                    <a:p>
                      <a:pPr algn="ctr">
                        <a:lnSpc>
                          <a:spcPct val="107000"/>
                        </a:lnSpc>
                        <a:spcAft>
                          <a:spcPts val="800"/>
                        </a:spcAft>
                      </a:pPr>
                      <a:r>
                        <a:rPr lang="fr-FR" sz="2000" dirty="0">
                          <a:effectLst/>
                        </a:rPr>
                        <a:t>Politiquement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73" marR="68573" marT="34340" marB="34340"/>
                </a:tc>
                <a:extLst>
                  <a:ext uri="{0D108BD9-81ED-4DB2-BD59-A6C34878D82A}">
                    <a16:rowId xmlns:a16="http://schemas.microsoft.com/office/drawing/2014/main" val="10000"/>
                  </a:ext>
                </a:extLst>
              </a:tr>
            </a:tbl>
          </a:graphicData>
        </a:graphic>
      </p:graphicFrame>
      <p:graphicFrame>
        <p:nvGraphicFramePr>
          <p:cNvPr id="3" name="Tableau 2"/>
          <p:cNvGraphicFramePr>
            <a:graphicFrameLocks noGrp="1"/>
          </p:cNvGraphicFramePr>
          <p:nvPr/>
        </p:nvGraphicFramePr>
        <p:xfrm>
          <a:off x="1992314" y="1162050"/>
          <a:ext cx="8156575" cy="1155700"/>
        </p:xfrm>
        <a:graphic>
          <a:graphicData uri="http://schemas.openxmlformats.org/drawingml/2006/table">
            <a:tbl>
              <a:tblPr firstRow="1" bandRow="1">
                <a:tableStyleId>{5C22544A-7EE6-4342-B048-85BDC9FD1C3A}</a:tableStyleId>
              </a:tblPr>
              <a:tblGrid>
                <a:gridCol w="1108963">
                  <a:extLst>
                    <a:ext uri="{9D8B030D-6E8A-4147-A177-3AD203B41FA5}">
                      <a16:colId xmlns:a16="http://schemas.microsoft.com/office/drawing/2014/main" val="20000"/>
                    </a:ext>
                  </a:extLst>
                </a:gridCol>
                <a:gridCol w="2103920">
                  <a:extLst>
                    <a:ext uri="{9D8B030D-6E8A-4147-A177-3AD203B41FA5}">
                      <a16:colId xmlns:a16="http://schemas.microsoft.com/office/drawing/2014/main" val="20001"/>
                    </a:ext>
                  </a:extLst>
                </a:gridCol>
                <a:gridCol w="2311202">
                  <a:extLst>
                    <a:ext uri="{9D8B030D-6E8A-4147-A177-3AD203B41FA5}">
                      <a16:colId xmlns:a16="http://schemas.microsoft.com/office/drawing/2014/main" val="20002"/>
                    </a:ext>
                  </a:extLst>
                </a:gridCol>
                <a:gridCol w="2632490">
                  <a:extLst>
                    <a:ext uri="{9D8B030D-6E8A-4147-A177-3AD203B41FA5}">
                      <a16:colId xmlns:a16="http://schemas.microsoft.com/office/drawing/2014/main" val="20003"/>
                    </a:ext>
                  </a:extLst>
                </a:gridCol>
              </a:tblGrid>
              <a:tr h="1155700">
                <a:tc>
                  <a:txBody>
                    <a:bodyPr/>
                    <a:lstStyle/>
                    <a:p>
                      <a:pPr>
                        <a:lnSpc>
                          <a:spcPct val="107000"/>
                        </a:lnSpc>
                        <a:spcAft>
                          <a:spcPts val="800"/>
                        </a:spcAft>
                      </a:pPr>
                      <a:r>
                        <a:rPr lang="fr-FR" sz="2000" dirty="0" err="1">
                          <a:effectLst/>
                        </a:rPr>
                        <a:t>Alimen-tation</a:t>
                      </a:r>
                      <a:r>
                        <a:rPr lang="fr-FR" sz="1200" dirty="0">
                          <a:effectLst/>
                        </a:rPr>
                        <a:t>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71" marR="68571" marT="34275" marB="34275"/>
                </a:tc>
                <a:tc>
                  <a:txBody>
                    <a:bodyPr/>
                    <a:lstStyle/>
                    <a:p>
                      <a:pPr>
                        <a:lnSpc>
                          <a:spcPct val="107000"/>
                        </a:lnSpc>
                        <a:spcAft>
                          <a:spcPts val="800"/>
                        </a:spcAft>
                      </a:pPr>
                      <a:r>
                        <a:rPr lang="fr-FR" sz="1200" b="0" dirty="0">
                          <a:solidFill>
                            <a:schemeClr val="tx1"/>
                          </a:solidFill>
                          <a:effectLst/>
                        </a:rPr>
                        <a:t>Ne pas jeter</a:t>
                      </a:r>
                      <a:endParaRPr lang="fr-FR" sz="1600" b="0" dirty="0">
                        <a:solidFill>
                          <a:schemeClr val="tx1"/>
                        </a:solidFill>
                        <a:effectLst/>
                      </a:endParaRPr>
                    </a:p>
                    <a:p>
                      <a:pPr>
                        <a:lnSpc>
                          <a:spcPct val="107000"/>
                        </a:lnSpc>
                        <a:spcAft>
                          <a:spcPts val="800"/>
                        </a:spcAft>
                      </a:pPr>
                      <a:r>
                        <a:rPr lang="fr-FR" sz="1200" b="0" dirty="0">
                          <a:solidFill>
                            <a:schemeClr val="tx1"/>
                          </a:solidFill>
                          <a:effectLst/>
                        </a:rPr>
                        <a:t>Manger local et de saison</a:t>
                      </a:r>
                    </a:p>
                    <a:p>
                      <a:pPr>
                        <a:lnSpc>
                          <a:spcPct val="107000"/>
                        </a:lnSpc>
                        <a:spcAft>
                          <a:spcPts val="800"/>
                        </a:spcAft>
                      </a:pPr>
                      <a:r>
                        <a:rPr lang="fr-FR" sz="1200" b="0" dirty="0">
                          <a:solidFill>
                            <a:schemeClr val="tx1"/>
                          </a:solidFill>
                          <a:effectLst/>
                        </a:rPr>
                        <a:t>Moins de viande</a:t>
                      </a:r>
                    </a:p>
                    <a:p>
                      <a:pPr>
                        <a:lnSpc>
                          <a:spcPct val="107000"/>
                        </a:lnSpc>
                        <a:spcAft>
                          <a:spcPts val="800"/>
                        </a:spcAft>
                      </a:pPr>
                      <a:r>
                        <a:rPr lang="fr-FR" sz="1200" b="0" dirty="0">
                          <a:solidFill>
                            <a:schemeClr val="tx1"/>
                          </a:solidFill>
                          <a:effectLst/>
                        </a:rPr>
                        <a:t>Cultiver un potager,</a:t>
                      </a:r>
                      <a:r>
                        <a:rPr lang="fr-FR" sz="1200" b="0" baseline="0" dirty="0">
                          <a:solidFill>
                            <a:schemeClr val="tx1"/>
                          </a:solidFill>
                          <a:effectLst/>
                        </a:rPr>
                        <a:t> </a:t>
                      </a:r>
                      <a:r>
                        <a:rPr lang="fr-FR" sz="1200" b="0" dirty="0">
                          <a:solidFill>
                            <a:schemeClr val="tx1"/>
                          </a:solidFill>
                          <a:effectLst/>
                        </a:rPr>
                        <a:t>Cuisiner </a:t>
                      </a:r>
                      <a:endParaRPr lang="fr-FR"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71" marR="68571" marT="34275" marB="34275">
                    <a:solidFill>
                      <a:schemeClr val="accent5">
                        <a:lumMod val="20000"/>
                        <a:lumOff val="80000"/>
                      </a:schemeClr>
                    </a:solidFill>
                  </a:tcPr>
                </a:tc>
                <a:tc>
                  <a:txBody>
                    <a:bodyPr/>
                    <a:lstStyle/>
                    <a:p>
                      <a:pPr>
                        <a:lnSpc>
                          <a:spcPct val="107000"/>
                        </a:lnSpc>
                        <a:spcAft>
                          <a:spcPts val="800"/>
                        </a:spcAft>
                      </a:pPr>
                      <a:r>
                        <a:rPr lang="fr-FR" sz="1200" b="0" dirty="0">
                          <a:solidFill>
                            <a:schemeClr val="tx1"/>
                          </a:solidFill>
                          <a:effectLst/>
                        </a:rPr>
                        <a:t>AMAP</a:t>
                      </a:r>
                    </a:p>
                    <a:p>
                      <a:pPr>
                        <a:lnSpc>
                          <a:spcPct val="107000"/>
                        </a:lnSpc>
                        <a:spcAft>
                          <a:spcPts val="800"/>
                        </a:spcAft>
                      </a:pPr>
                      <a:r>
                        <a:rPr lang="fr-FR" sz="1200" b="0" dirty="0">
                          <a:solidFill>
                            <a:schemeClr val="tx1"/>
                          </a:solidFill>
                          <a:effectLst/>
                        </a:rPr>
                        <a:t>Actions auprès des cantines d’écoles</a:t>
                      </a:r>
                    </a:p>
                    <a:p>
                      <a:pPr>
                        <a:lnSpc>
                          <a:spcPct val="107000"/>
                        </a:lnSpc>
                        <a:spcAft>
                          <a:spcPts val="800"/>
                        </a:spcAft>
                      </a:pPr>
                      <a:r>
                        <a:rPr lang="fr-FR" sz="1200" b="0" dirty="0">
                          <a:solidFill>
                            <a:schemeClr val="tx1"/>
                          </a:solidFill>
                          <a:effectLst/>
                        </a:rPr>
                        <a:t>Jardins partagés</a:t>
                      </a:r>
                      <a:endParaRPr lang="fr-FR"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71" marR="68571" marT="34275" marB="34275">
                    <a:solidFill>
                      <a:schemeClr val="accent5">
                        <a:lumMod val="20000"/>
                        <a:lumOff val="80000"/>
                      </a:schemeClr>
                    </a:solidFill>
                  </a:tcPr>
                </a:tc>
                <a:tc>
                  <a:txBody>
                    <a:bodyPr/>
                    <a:lstStyle/>
                    <a:p>
                      <a:pPr>
                        <a:lnSpc>
                          <a:spcPct val="107000"/>
                        </a:lnSpc>
                        <a:spcAft>
                          <a:spcPts val="800"/>
                        </a:spcAft>
                      </a:pPr>
                      <a:r>
                        <a:rPr lang="fr-FR" sz="1200" b="0" dirty="0">
                          <a:solidFill>
                            <a:schemeClr val="tx1"/>
                          </a:solidFill>
                          <a:effectLst/>
                        </a:rPr>
                        <a:t>Gestion des déchets</a:t>
                      </a:r>
                    </a:p>
                    <a:p>
                      <a:pPr>
                        <a:lnSpc>
                          <a:spcPct val="107000"/>
                        </a:lnSpc>
                        <a:spcAft>
                          <a:spcPts val="800"/>
                        </a:spcAft>
                      </a:pPr>
                      <a:r>
                        <a:rPr lang="fr-FR" sz="1200" b="0" dirty="0">
                          <a:solidFill>
                            <a:schemeClr val="tx1"/>
                          </a:solidFill>
                          <a:effectLst/>
                        </a:rPr>
                        <a:t>Ne pas favoriser les GMS</a:t>
                      </a:r>
                    </a:p>
                    <a:p>
                      <a:pPr>
                        <a:lnSpc>
                          <a:spcPct val="107000"/>
                        </a:lnSpc>
                        <a:spcAft>
                          <a:spcPts val="800"/>
                        </a:spcAft>
                      </a:pPr>
                      <a:r>
                        <a:rPr lang="fr-FR" sz="1200" b="0" dirty="0">
                          <a:solidFill>
                            <a:schemeClr val="tx1"/>
                          </a:solidFill>
                          <a:effectLst/>
                        </a:rPr>
                        <a:t>Réorientation des aides à l’agriculture vers l‘agri bio</a:t>
                      </a:r>
                    </a:p>
                  </a:txBody>
                  <a:tcPr marL="68571" marR="68571" marT="34275" marB="34275">
                    <a:solidFill>
                      <a:schemeClr val="accent5">
                        <a:lumMod val="20000"/>
                        <a:lumOff val="80000"/>
                      </a:schemeClr>
                    </a:solidFill>
                  </a:tcPr>
                </a:tc>
                <a:extLst>
                  <a:ext uri="{0D108BD9-81ED-4DB2-BD59-A6C34878D82A}">
                    <a16:rowId xmlns:a16="http://schemas.microsoft.com/office/drawing/2014/main" val="10000"/>
                  </a:ext>
                </a:extLst>
              </a:tr>
            </a:tbl>
          </a:graphicData>
        </a:graphic>
      </p:graphicFrame>
      <p:graphicFrame>
        <p:nvGraphicFramePr>
          <p:cNvPr id="4" name="Tableau 3"/>
          <p:cNvGraphicFramePr>
            <a:graphicFrameLocks noGrp="1"/>
          </p:cNvGraphicFramePr>
          <p:nvPr/>
        </p:nvGraphicFramePr>
        <p:xfrm>
          <a:off x="1992314" y="2508250"/>
          <a:ext cx="8132763" cy="1193800"/>
        </p:xfrm>
        <a:graphic>
          <a:graphicData uri="http://schemas.openxmlformats.org/drawingml/2006/table">
            <a:tbl>
              <a:tblPr firstRow="1" bandRow="1">
                <a:tableStyleId>{5C22544A-7EE6-4342-B048-85BDC9FD1C3A}</a:tableStyleId>
              </a:tblPr>
              <a:tblGrid>
                <a:gridCol w="1105725">
                  <a:extLst>
                    <a:ext uri="{9D8B030D-6E8A-4147-A177-3AD203B41FA5}">
                      <a16:colId xmlns:a16="http://schemas.microsoft.com/office/drawing/2014/main" val="20000"/>
                    </a:ext>
                  </a:extLst>
                </a:gridCol>
                <a:gridCol w="2097778">
                  <a:extLst>
                    <a:ext uri="{9D8B030D-6E8A-4147-A177-3AD203B41FA5}">
                      <a16:colId xmlns:a16="http://schemas.microsoft.com/office/drawing/2014/main" val="20001"/>
                    </a:ext>
                  </a:extLst>
                </a:gridCol>
                <a:gridCol w="2304455">
                  <a:extLst>
                    <a:ext uri="{9D8B030D-6E8A-4147-A177-3AD203B41FA5}">
                      <a16:colId xmlns:a16="http://schemas.microsoft.com/office/drawing/2014/main" val="20002"/>
                    </a:ext>
                  </a:extLst>
                </a:gridCol>
                <a:gridCol w="2624805">
                  <a:extLst>
                    <a:ext uri="{9D8B030D-6E8A-4147-A177-3AD203B41FA5}">
                      <a16:colId xmlns:a16="http://schemas.microsoft.com/office/drawing/2014/main" val="20003"/>
                    </a:ext>
                  </a:extLst>
                </a:gridCol>
              </a:tblGrid>
              <a:tr h="1193800">
                <a:tc>
                  <a:txBody>
                    <a:bodyPr/>
                    <a:lstStyle/>
                    <a:p>
                      <a:pPr>
                        <a:lnSpc>
                          <a:spcPct val="107000"/>
                        </a:lnSpc>
                        <a:spcAft>
                          <a:spcPts val="800"/>
                        </a:spcAft>
                      </a:pPr>
                      <a:r>
                        <a:rPr lang="fr-FR" sz="2000" dirty="0">
                          <a:effectLst/>
                        </a:rPr>
                        <a:t>Biens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73" marR="68573" marT="34324" marB="34324"/>
                </a:tc>
                <a:tc>
                  <a:txBody>
                    <a:bodyPr/>
                    <a:lstStyle/>
                    <a:p>
                      <a:pPr>
                        <a:lnSpc>
                          <a:spcPct val="107000"/>
                        </a:lnSpc>
                        <a:spcAft>
                          <a:spcPts val="800"/>
                        </a:spcAft>
                      </a:pPr>
                      <a:r>
                        <a:rPr lang="fr-FR" sz="1200" b="0" dirty="0">
                          <a:solidFill>
                            <a:schemeClr val="tx1"/>
                          </a:solidFill>
                          <a:effectLst/>
                        </a:rPr>
                        <a:t>Trier ses achats</a:t>
                      </a:r>
                    </a:p>
                    <a:p>
                      <a:pPr>
                        <a:lnSpc>
                          <a:spcPct val="107000"/>
                        </a:lnSpc>
                        <a:spcAft>
                          <a:spcPts val="800"/>
                        </a:spcAft>
                      </a:pPr>
                      <a:r>
                        <a:rPr lang="fr-FR" sz="1200" b="0" dirty="0">
                          <a:solidFill>
                            <a:schemeClr val="tx1"/>
                          </a:solidFill>
                          <a:effectLst/>
                        </a:rPr>
                        <a:t>Changer moins souvent (ordi, vêtements…)</a:t>
                      </a:r>
                    </a:p>
                    <a:p>
                      <a:pPr>
                        <a:lnSpc>
                          <a:spcPct val="107000"/>
                        </a:lnSpc>
                        <a:spcAft>
                          <a:spcPts val="800"/>
                        </a:spcAft>
                      </a:pPr>
                      <a:r>
                        <a:rPr lang="fr-FR" sz="1200" b="0" dirty="0">
                          <a:solidFill>
                            <a:schemeClr val="tx1"/>
                          </a:solidFill>
                          <a:effectLst/>
                        </a:rPr>
                        <a:t>Entretenir,</a:t>
                      </a:r>
                      <a:r>
                        <a:rPr lang="fr-FR" sz="1200" b="0" baseline="0" dirty="0">
                          <a:solidFill>
                            <a:schemeClr val="tx1"/>
                          </a:solidFill>
                          <a:effectLst/>
                        </a:rPr>
                        <a:t> </a:t>
                      </a:r>
                      <a:r>
                        <a:rPr lang="fr-FR" sz="1200" b="0" dirty="0">
                          <a:solidFill>
                            <a:schemeClr val="tx1"/>
                          </a:solidFill>
                          <a:effectLst/>
                        </a:rPr>
                        <a:t>Réparer,</a:t>
                      </a:r>
                      <a:r>
                        <a:rPr lang="fr-FR" sz="1200" b="0" baseline="0" dirty="0">
                          <a:solidFill>
                            <a:schemeClr val="tx1"/>
                          </a:solidFill>
                          <a:effectLst/>
                        </a:rPr>
                        <a:t> </a:t>
                      </a:r>
                      <a:r>
                        <a:rPr lang="fr-FR" sz="1200" b="0" dirty="0">
                          <a:solidFill>
                            <a:schemeClr val="tx1"/>
                          </a:solidFill>
                          <a:effectLst/>
                        </a:rPr>
                        <a:t>Recycler </a:t>
                      </a:r>
                      <a:endParaRPr lang="fr-FR"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0" marR="51430" marT="7151" marB="0">
                    <a:solidFill>
                      <a:schemeClr val="accent1">
                        <a:lumMod val="40000"/>
                        <a:lumOff val="60000"/>
                      </a:schemeClr>
                    </a:solidFill>
                  </a:tcPr>
                </a:tc>
                <a:tc>
                  <a:txBody>
                    <a:bodyPr/>
                    <a:lstStyle/>
                    <a:p>
                      <a:pPr marL="0" marR="0" indent="0" algn="l" defTabSz="914400" rtl="0" eaLnBrk="1" fontAlgn="auto" latinLnBrk="0" hangingPunct="1">
                        <a:lnSpc>
                          <a:spcPct val="107000"/>
                        </a:lnSpc>
                        <a:spcBef>
                          <a:spcPts val="0"/>
                        </a:spcBef>
                        <a:spcAft>
                          <a:spcPts val="800"/>
                        </a:spcAft>
                        <a:buClrTx/>
                        <a:buSzTx/>
                        <a:buFontTx/>
                        <a:buNone/>
                        <a:tabLst/>
                        <a:defRPr/>
                      </a:pPr>
                      <a:r>
                        <a:rPr lang="fr-FR" sz="1200" b="0" dirty="0">
                          <a:solidFill>
                            <a:schemeClr val="tx1"/>
                          </a:solidFill>
                          <a:effectLst/>
                        </a:rPr>
                        <a:t>Troc, Partage de matériel</a:t>
                      </a:r>
                    </a:p>
                    <a:p>
                      <a:pPr>
                        <a:lnSpc>
                          <a:spcPct val="107000"/>
                        </a:lnSpc>
                        <a:spcAft>
                          <a:spcPts val="800"/>
                        </a:spcAft>
                      </a:pPr>
                      <a:r>
                        <a:rPr lang="fr-FR" sz="1200" b="0" dirty="0">
                          <a:solidFill>
                            <a:schemeClr val="tx1"/>
                          </a:solidFill>
                          <a:effectLst/>
                        </a:rPr>
                        <a:t>Monnaies locales</a:t>
                      </a:r>
                    </a:p>
                    <a:p>
                      <a:pPr>
                        <a:lnSpc>
                          <a:spcPct val="107000"/>
                        </a:lnSpc>
                        <a:spcAft>
                          <a:spcPts val="800"/>
                        </a:spcAft>
                      </a:pPr>
                      <a:r>
                        <a:rPr lang="fr-FR" sz="1200" b="0" dirty="0">
                          <a:solidFill>
                            <a:schemeClr val="tx1"/>
                          </a:solidFill>
                          <a:effectLst/>
                        </a:rPr>
                        <a:t>Action des </a:t>
                      </a:r>
                      <a:r>
                        <a:rPr lang="fr-FR" sz="1200" b="0" dirty="0" err="1">
                          <a:solidFill>
                            <a:schemeClr val="tx1"/>
                          </a:solidFill>
                          <a:effectLst/>
                        </a:rPr>
                        <a:t>asso</a:t>
                      </a:r>
                      <a:r>
                        <a:rPr lang="fr-FR" sz="1200" b="0" dirty="0">
                          <a:solidFill>
                            <a:schemeClr val="tx1"/>
                          </a:solidFill>
                          <a:effectLst/>
                        </a:rPr>
                        <a:t>. de consommateurs sur la durée des biens,</a:t>
                      </a:r>
                      <a:r>
                        <a:rPr lang="fr-FR" sz="1200" b="0" baseline="0" dirty="0">
                          <a:solidFill>
                            <a:schemeClr val="tx1"/>
                          </a:solidFill>
                          <a:effectLst/>
                        </a:rPr>
                        <a:t> </a:t>
                      </a:r>
                      <a:r>
                        <a:rPr lang="fr-FR" sz="1200" b="0" dirty="0">
                          <a:solidFill>
                            <a:schemeClr val="tx1"/>
                          </a:solidFill>
                          <a:effectLst/>
                        </a:rPr>
                        <a:t>cafés </a:t>
                      </a:r>
                      <a:r>
                        <a:rPr lang="fr-FR" sz="1200" b="0" dirty="0" err="1">
                          <a:solidFill>
                            <a:schemeClr val="tx1"/>
                          </a:solidFill>
                          <a:effectLst/>
                        </a:rPr>
                        <a:t>repair</a:t>
                      </a:r>
                      <a:endParaRPr lang="fr-FR" sz="1200" b="0" dirty="0">
                        <a:solidFill>
                          <a:schemeClr val="tx1"/>
                        </a:solidFill>
                        <a:effectLst/>
                      </a:endParaRPr>
                    </a:p>
                  </a:txBody>
                  <a:tcPr marL="51430" marR="51430" marT="7151" marB="0">
                    <a:solidFill>
                      <a:schemeClr val="accent1">
                        <a:lumMod val="40000"/>
                        <a:lumOff val="60000"/>
                      </a:schemeClr>
                    </a:solidFill>
                  </a:tcPr>
                </a:tc>
                <a:tc>
                  <a:txBody>
                    <a:bodyPr/>
                    <a:lstStyle/>
                    <a:p>
                      <a:pPr>
                        <a:lnSpc>
                          <a:spcPct val="107000"/>
                        </a:lnSpc>
                        <a:spcAft>
                          <a:spcPts val="800"/>
                        </a:spcAft>
                      </a:pPr>
                      <a:r>
                        <a:rPr lang="fr-FR" sz="1200" b="0" dirty="0">
                          <a:solidFill>
                            <a:schemeClr val="tx1"/>
                          </a:solidFill>
                          <a:effectLst/>
                        </a:rPr>
                        <a:t>Loi sur l’obsolescence</a:t>
                      </a:r>
                    </a:p>
                    <a:p>
                      <a:pPr>
                        <a:lnSpc>
                          <a:spcPct val="107000"/>
                        </a:lnSpc>
                        <a:spcAft>
                          <a:spcPts val="800"/>
                        </a:spcAft>
                      </a:pPr>
                      <a:r>
                        <a:rPr lang="fr-FR" sz="1200" b="0" dirty="0">
                          <a:solidFill>
                            <a:schemeClr val="tx1"/>
                          </a:solidFill>
                          <a:effectLst/>
                        </a:rPr>
                        <a:t>Eco conception pour pouvoir réparer</a:t>
                      </a:r>
                    </a:p>
                    <a:p>
                      <a:pPr>
                        <a:lnSpc>
                          <a:spcPct val="107000"/>
                        </a:lnSpc>
                        <a:spcAft>
                          <a:spcPts val="800"/>
                        </a:spcAft>
                      </a:pPr>
                      <a:r>
                        <a:rPr lang="fr-FR" sz="1200" b="0" dirty="0">
                          <a:solidFill>
                            <a:schemeClr val="tx1"/>
                          </a:solidFill>
                          <a:effectLst/>
                        </a:rPr>
                        <a:t>Locaux collectifs dans l’habitat</a:t>
                      </a:r>
                      <a:endParaRPr lang="fr-FR"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0" marR="51430" marT="7151" marB="0">
                    <a:solidFill>
                      <a:schemeClr val="accent1">
                        <a:lumMod val="40000"/>
                        <a:lumOff val="60000"/>
                      </a:schemeClr>
                    </a:solidFill>
                  </a:tcPr>
                </a:tc>
                <a:extLst>
                  <a:ext uri="{0D108BD9-81ED-4DB2-BD59-A6C34878D82A}">
                    <a16:rowId xmlns:a16="http://schemas.microsoft.com/office/drawing/2014/main" val="10000"/>
                  </a:ext>
                </a:extLst>
              </a:tr>
            </a:tbl>
          </a:graphicData>
        </a:graphic>
      </p:graphicFrame>
      <p:graphicFrame>
        <p:nvGraphicFramePr>
          <p:cNvPr id="5" name="Tableau 4"/>
          <p:cNvGraphicFramePr>
            <a:graphicFrameLocks noGrp="1"/>
          </p:cNvGraphicFramePr>
          <p:nvPr/>
        </p:nvGraphicFramePr>
        <p:xfrm>
          <a:off x="1992314" y="3821113"/>
          <a:ext cx="8167687" cy="796925"/>
        </p:xfrm>
        <a:graphic>
          <a:graphicData uri="http://schemas.openxmlformats.org/drawingml/2006/table">
            <a:tbl>
              <a:tblPr firstRow="1" bandRow="1">
                <a:tableStyleId>{5C22544A-7EE6-4342-B048-85BDC9FD1C3A}</a:tableStyleId>
              </a:tblPr>
              <a:tblGrid>
                <a:gridCol w="1110474">
                  <a:extLst>
                    <a:ext uri="{9D8B030D-6E8A-4147-A177-3AD203B41FA5}">
                      <a16:colId xmlns:a16="http://schemas.microsoft.com/office/drawing/2014/main" val="20000"/>
                    </a:ext>
                  </a:extLst>
                </a:gridCol>
                <a:gridCol w="2106785">
                  <a:extLst>
                    <a:ext uri="{9D8B030D-6E8A-4147-A177-3AD203B41FA5}">
                      <a16:colId xmlns:a16="http://schemas.microsoft.com/office/drawing/2014/main" val="20001"/>
                    </a:ext>
                  </a:extLst>
                </a:gridCol>
                <a:gridCol w="2314351">
                  <a:extLst>
                    <a:ext uri="{9D8B030D-6E8A-4147-A177-3AD203B41FA5}">
                      <a16:colId xmlns:a16="http://schemas.microsoft.com/office/drawing/2014/main" val="20002"/>
                    </a:ext>
                  </a:extLst>
                </a:gridCol>
                <a:gridCol w="2636077">
                  <a:extLst>
                    <a:ext uri="{9D8B030D-6E8A-4147-A177-3AD203B41FA5}">
                      <a16:colId xmlns:a16="http://schemas.microsoft.com/office/drawing/2014/main" val="20003"/>
                    </a:ext>
                  </a:extLst>
                </a:gridCol>
              </a:tblGrid>
              <a:tr h="796925">
                <a:tc>
                  <a:txBody>
                    <a:bodyPr/>
                    <a:lstStyle/>
                    <a:p>
                      <a:pPr>
                        <a:lnSpc>
                          <a:spcPct val="107000"/>
                        </a:lnSpc>
                        <a:spcAft>
                          <a:spcPts val="800"/>
                        </a:spcAft>
                      </a:pPr>
                      <a:r>
                        <a:rPr lang="fr-FR" sz="1800" dirty="0">
                          <a:effectLst/>
                        </a:rPr>
                        <a:t>Logement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78" marR="68578" marT="34267" marB="34267"/>
                </a:tc>
                <a:tc>
                  <a:txBody>
                    <a:bodyPr/>
                    <a:lstStyle/>
                    <a:p>
                      <a:pPr>
                        <a:lnSpc>
                          <a:spcPct val="107000"/>
                        </a:lnSpc>
                        <a:spcAft>
                          <a:spcPts val="800"/>
                        </a:spcAft>
                      </a:pPr>
                      <a:r>
                        <a:rPr lang="fr-FR" sz="1200" b="0" dirty="0">
                          <a:solidFill>
                            <a:schemeClr val="tx1"/>
                          </a:solidFill>
                          <a:effectLst/>
                        </a:rPr>
                        <a:t>Isoler </a:t>
                      </a:r>
                    </a:p>
                    <a:p>
                      <a:pPr>
                        <a:lnSpc>
                          <a:spcPct val="107000"/>
                        </a:lnSpc>
                        <a:spcAft>
                          <a:spcPts val="800"/>
                        </a:spcAft>
                      </a:pPr>
                      <a:r>
                        <a:rPr lang="fr-FR" sz="1200" b="0" dirty="0">
                          <a:solidFill>
                            <a:schemeClr val="tx1"/>
                          </a:solidFill>
                          <a:effectLst/>
                        </a:rPr>
                        <a:t>Réduire la surface que j’utilise</a:t>
                      </a:r>
                    </a:p>
                    <a:p>
                      <a:pPr>
                        <a:lnSpc>
                          <a:spcPct val="107000"/>
                        </a:lnSpc>
                        <a:spcAft>
                          <a:spcPts val="800"/>
                        </a:spcAft>
                      </a:pPr>
                      <a:r>
                        <a:rPr lang="fr-FR" sz="1200" b="0" dirty="0">
                          <a:solidFill>
                            <a:schemeClr val="tx1"/>
                          </a:solidFill>
                          <a:effectLst/>
                        </a:rPr>
                        <a:t>Partager </a:t>
                      </a:r>
                      <a:endParaRPr lang="fr-FR"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3" marR="51433" marT="7139" marB="0">
                    <a:solidFill>
                      <a:schemeClr val="accent1">
                        <a:lumMod val="20000"/>
                        <a:lumOff val="80000"/>
                      </a:schemeClr>
                    </a:solidFill>
                  </a:tcPr>
                </a:tc>
                <a:tc>
                  <a:txBody>
                    <a:bodyPr/>
                    <a:lstStyle/>
                    <a:p>
                      <a:pPr>
                        <a:lnSpc>
                          <a:spcPct val="107000"/>
                        </a:lnSpc>
                        <a:spcAft>
                          <a:spcPts val="800"/>
                        </a:spcAft>
                      </a:pPr>
                      <a:r>
                        <a:rPr lang="fr-FR" sz="1200" b="0" dirty="0">
                          <a:solidFill>
                            <a:schemeClr val="tx1"/>
                          </a:solidFill>
                          <a:effectLst/>
                        </a:rPr>
                        <a:t>Partager </a:t>
                      </a:r>
                      <a:endParaRPr lang="fr-FR"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3" marR="51433" marT="7139" marB="0">
                    <a:solidFill>
                      <a:schemeClr val="accent1">
                        <a:lumMod val="20000"/>
                        <a:lumOff val="80000"/>
                      </a:schemeClr>
                    </a:solidFill>
                  </a:tcPr>
                </a:tc>
                <a:tc>
                  <a:txBody>
                    <a:bodyPr/>
                    <a:lstStyle/>
                    <a:p>
                      <a:pPr>
                        <a:lnSpc>
                          <a:spcPct val="107000"/>
                        </a:lnSpc>
                        <a:spcAft>
                          <a:spcPts val="800"/>
                        </a:spcAft>
                      </a:pPr>
                      <a:r>
                        <a:rPr lang="fr-FR" sz="1200" b="0" dirty="0">
                          <a:solidFill>
                            <a:schemeClr val="tx1"/>
                          </a:solidFill>
                          <a:effectLst/>
                        </a:rPr>
                        <a:t>Aides financières à l’isolation</a:t>
                      </a:r>
                    </a:p>
                    <a:p>
                      <a:pPr>
                        <a:lnSpc>
                          <a:spcPct val="107000"/>
                        </a:lnSpc>
                        <a:spcAft>
                          <a:spcPts val="800"/>
                        </a:spcAft>
                      </a:pPr>
                      <a:r>
                        <a:rPr lang="fr-FR" sz="1200" b="0" dirty="0">
                          <a:solidFill>
                            <a:schemeClr val="tx1"/>
                          </a:solidFill>
                          <a:effectLst/>
                        </a:rPr>
                        <a:t>Limiter la croissance urbaine sur les terres agricoles</a:t>
                      </a:r>
                      <a:endParaRPr lang="fr-FR"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3" marR="51433" marT="7139" marB="0">
                    <a:solidFill>
                      <a:schemeClr val="accent1">
                        <a:lumMod val="20000"/>
                        <a:lumOff val="80000"/>
                      </a:schemeClr>
                    </a:solidFill>
                  </a:tcPr>
                </a:tc>
                <a:extLst>
                  <a:ext uri="{0D108BD9-81ED-4DB2-BD59-A6C34878D82A}">
                    <a16:rowId xmlns:a16="http://schemas.microsoft.com/office/drawing/2014/main" val="10000"/>
                  </a:ext>
                </a:extLst>
              </a:tr>
            </a:tbl>
          </a:graphicData>
        </a:graphic>
      </p:graphicFrame>
      <p:graphicFrame>
        <p:nvGraphicFramePr>
          <p:cNvPr id="6" name="Tableau 5"/>
          <p:cNvGraphicFramePr>
            <a:graphicFrameLocks noGrp="1"/>
          </p:cNvGraphicFramePr>
          <p:nvPr>
            <p:extLst/>
          </p:nvPr>
        </p:nvGraphicFramePr>
        <p:xfrm>
          <a:off x="1992314" y="4830763"/>
          <a:ext cx="8167687" cy="1028700"/>
        </p:xfrm>
        <a:graphic>
          <a:graphicData uri="http://schemas.openxmlformats.org/drawingml/2006/table">
            <a:tbl>
              <a:tblPr firstRow="1" bandRow="1">
                <a:tableStyleId>{5C22544A-7EE6-4342-B048-85BDC9FD1C3A}</a:tableStyleId>
              </a:tblPr>
              <a:tblGrid>
                <a:gridCol w="1110473">
                  <a:extLst>
                    <a:ext uri="{9D8B030D-6E8A-4147-A177-3AD203B41FA5}">
                      <a16:colId xmlns:a16="http://schemas.microsoft.com/office/drawing/2014/main" val="20000"/>
                    </a:ext>
                  </a:extLst>
                </a:gridCol>
                <a:gridCol w="2106786">
                  <a:extLst>
                    <a:ext uri="{9D8B030D-6E8A-4147-A177-3AD203B41FA5}">
                      <a16:colId xmlns:a16="http://schemas.microsoft.com/office/drawing/2014/main" val="20001"/>
                    </a:ext>
                  </a:extLst>
                </a:gridCol>
                <a:gridCol w="2314351">
                  <a:extLst>
                    <a:ext uri="{9D8B030D-6E8A-4147-A177-3AD203B41FA5}">
                      <a16:colId xmlns:a16="http://schemas.microsoft.com/office/drawing/2014/main" val="20002"/>
                    </a:ext>
                  </a:extLst>
                </a:gridCol>
                <a:gridCol w="2636077">
                  <a:extLst>
                    <a:ext uri="{9D8B030D-6E8A-4147-A177-3AD203B41FA5}">
                      <a16:colId xmlns:a16="http://schemas.microsoft.com/office/drawing/2014/main" val="20003"/>
                    </a:ext>
                  </a:extLst>
                </a:gridCol>
              </a:tblGrid>
              <a:tr h="1028700">
                <a:tc>
                  <a:txBody>
                    <a:bodyPr/>
                    <a:lstStyle/>
                    <a:p>
                      <a:pPr>
                        <a:lnSpc>
                          <a:spcPct val="107000"/>
                        </a:lnSpc>
                        <a:spcAft>
                          <a:spcPts val="800"/>
                        </a:spcAft>
                      </a:pPr>
                      <a:r>
                        <a:rPr lang="fr-FR" sz="2400" dirty="0" err="1">
                          <a:effectLst/>
                        </a:rPr>
                        <a:t>Trans-ports</a:t>
                      </a:r>
                      <a:r>
                        <a:rPr lang="fr-FR" sz="1500" dirty="0">
                          <a:effectLst/>
                        </a:rPr>
                        <a:t> </a:t>
                      </a:r>
                      <a:endParaRPr lang="fr-FR"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78" marR="68578" marT="34264" marB="34264"/>
                </a:tc>
                <a:tc>
                  <a:txBody>
                    <a:bodyPr/>
                    <a:lstStyle/>
                    <a:p>
                      <a:pPr>
                        <a:lnSpc>
                          <a:spcPct val="107000"/>
                        </a:lnSpc>
                        <a:spcAft>
                          <a:spcPts val="800"/>
                        </a:spcAft>
                      </a:pPr>
                      <a:r>
                        <a:rPr lang="fr-FR" sz="1100" b="0" dirty="0">
                          <a:solidFill>
                            <a:schemeClr val="tx1"/>
                          </a:solidFill>
                          <a:effectLst/>
                        </a:rPr>
                        <a:t>Ralentir </a:t>
                      </a:r>
                    </a:p>
                    <a:p>
                      <a:pPr>
                        <a:lnSpc>
                          <a:spcPct val="107000"/>
                        </a:lnSpc>
                        <a:spcAft>
                          <a:spcPts val="800"/>
                        </a:spcAft>
                      </a:pPr>
                      <a:r>
                        <a:rPr lang="fr-FR" sz="1100" b="0" dirty="0">
                          <a:solidFill>
                            <a:schemeClr val="tx1"/>
                          </a:solidFill>
                          <a:effectLst/>
                        </a:rPr>
                        <a:t>Se déplacer moins</a:t>
                      </a:r>
                    </a:p>
                    <a:p>
                      <a:pPr>
                        <a:lnSpc>
                          <a:spcPct val="107000"/>
                        </a:lnSpc>
                        <a:spcAft>
                          <a:spcPts val="800"/>
                        </a:spcAft>
                      </a:pPr>
                      <a:r>
                        <a:rPr lang="fr-FR" sz="1100" b="0" dirty="0">
                          <a:solidFill>
                            <a:schemeClr val="tx1"/>
                          </a:solidFill>
                          <a:effectLst/>
                        </a:rPr>
                        <a:t>Utiliser le vélo</a:t>
                      </a:r>
                      <a:endParaRPr lang="fr-FR"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3" marR="51433" marT="7138" marB="0">
                    <a:solidFill>
                      <a:schemeClr val="accent1">
                        <a:lumMod val="40000"/>
                        <a:lumOff val="60000"/>
                      </a:schemeClr>
                    </a:solidFill>
                  </a:tcPr>
                </a:tc>
                <a:tc>
                  <a:txBody>
                    <a:bodyPr/>
                    <a:lstStyle/>
                    <a:p>
                      <a:pPr>
                        <a:lnSpc>
                          <a:spcPct val="107000"/>
                        </a:lnSpc>
                        <a:spcAft>
                          <a:spcPts val="800"/>
                        </a:spcAft>
                      </a:pPr>
                      <a:r>
                        <a:rPr lang="fr-FR" sz="1100" b="0" dirty="0">
                          <a:solidFill>
                            <a:schemeClr val="tx1"/>
                          </a:solidFill>
                          <a:effectLst/>
                        </a:rPr>
                        <a:t>Co voiturage</a:t>
                      </a:r>
                    </a:p>
                    <a:p>
                      <a:pPr>
                        <a:lnSpc>
                          <a:spcPct val="107000"/>
                        </a:lnSpc>
                        <a:spcAft>
                          <a:spcPts val="800"/>
                        </a:spcAft>
                      </a:pPr>
                      <a:r>
                        <a:rPr lang="fr-FR" sz="1100" b="0" dirty="0">
                          <a:solidFill>
                            <a:schemeClr val="tx1"/>
                          </a:solidFill>
                          <a:effectLst/>
                        </a:rPr>
                        <a:t>Supprimer les aides aux lignes d’avion </a:t>
                      </a:r>
                      <a:r>
                        <a:rPr lang="fr-FR" sz="1100" b="0" dirty="0" err="1">
                          <a:solidFill>
                            <a:schemeClr val="tx1"/>
                          </a:solidFill>
                          <a:effectLst/>
                        </a:rPr>
                        <a:t>low</a:t>
                      </a:r>
                      <a:r>
                        <a:rPr lang="fr-FR" sz="1100" b="0" dirty="0">
                          <a:solidFill>
                            <a:schemeClr val="tx1"/>
                          </a:solidFill>
                          <a:effectLst/>
                        </a:rPr>
                        <a:t> </a:t>
                      </a:r>
                      <a:r>
                        <a:rPr lang="fr-FR" sz="1100" b="0" dirty="0" err="1">
                          <a:solidFill>
                            <a:schemeClr val="tx1"/>
                          </a:solidFill>
                          <a:effectLst/>
                        </a:rPr>
                        <a:t>cost</a:t>
                      </a:r>
                      <a:endParaRPr lang="fr-FR"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3" marR="51433" marT="7138" marB="0">
                    <a:solidFill>
                      <a:schemeClr val="accent1">
                        <a:lumMod val="40000"/>
                        <a:lumOff val="60000"/>
                      </a:schemeClr>
                    </a:solidFill>
                  </a:tcPr>
                </a:tc>
                <a:tc>
                  <a:txBody>
                    <a:bodyPr/>
                    <a:lstStyle/>
                    <a:p>
                      <a:pPr>
                        <a:lnSpc>
                          <a:spcPct val="107000"/>
                        </a:lnSpc>
                        <a:spcAft>
                          <a:spcPts val="800"/>
                        </a:spcAft>
                      </a:pPr>
                      <a:r>
                        <a:rPr lang="fr-FR" sz="1100" b="0" dirty="0">
                          <a:solidFill>
                            <a:schemeClr val="tx1"/>
                          </a:solidFill>
                          <a:effectLst/>
                        </a:rPr>
                        <a:t>Aménagement du territoire,</a:t>
                      </a:r>
                      <a:r>
                        <a:rPr lang="fr-FR" sz="1100" b="0" baseline="0" dirty="0">
                          <a:solidFill>
                            <a:schemeClr val="tx1"/>
                          </a:solidFill>
                          <a:effectLst/>
                        </a:rPr>
                        <a:t> </a:t>
                      </a:r>
                      <a:r>
                        <a:rPr lang="fr-FR" sz="1100" b="0" dirty="0">
                          <a:solidFill>
                            <a:schemeClr val="tx1"/>
                          </a:solidFill>
                          <a:effectLst/>
                        </a:rPr>
                        <a:t>Télé travail</a:t>
                      </a:r>
                    </a:p>
                    <a:p>
                      <a:pPr>
                        <a:lnSpc>
                          <a:spcPct val="107000"/>
                        </a:lnSpc>
                        <a:spcAft>
                          <a:spcPts val="800"/>
                        </a:spcAft>
                      </a:pPr>
                      <a:r>
                        <a:rPr lang="fr-FR" sz="1100" b="0" dirty="0">
                          <a:solidFill>
                            <a:schemeClr val="tx1"/>
                          </a:solidFill>
                          <a:effectLst/>
                        </a:rPr>
                        <a:t>Transports en commun</a:t>
                      </a:r>
                    </a:p>
                    <a:p>
                      <a:pPr>
                        <a:lnSpc>
                          <a:spcPct val="107000"/>
                        </a:lnSpc>
                        <a:spcAft>
                          <a:spcPts val="800"/>
                        </a:spcAft>
                      </a:pPr>
                      <a:r>
                        <a:rPr lang="fr-FR" sz="1100" b="0" dirty="0">
                          <a:solidFill>
                            <a:schemeClr val="tx1"/>
                          </a:solidFill>
                          <a:effectLst/>
                        </a:rPr>
                        <a:t>Taxer le kérosène des avions</a:t>
                      </a:r>
                    </a:p>
                    <a:p>
                      <a:pPr>
                        <a:lnSpc>
                          <a:spcPct val="107000"/>
                        </a:lnSpc>
                        <a:spcAft>
                          <a:spcPts val="800"/>
                        </a:spcAft>
                      </a:pPr>
                      <a:r>
                        <a:rPr lang="fr-FR" sz="1100" b="0" dirty="0">
                          <a:solidFill>
                            <a:schemeClr val="tx1"/>
                          </a:solidFill>
                          <a:effectLst/>
                        </a:rPr>
                        <a:t>Réduire lignes avion intra continentales</a:t>
                      </a:r>
                      <a:endParaRPr lang="fr-FR"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3" marR="51433" marT="7138" marB="0">
                    <a:solidFill>
                      <a:schemeClr val="accent1">
                        <a:lumMod val="40000"/>
                        <a:lumOff val="60000"/>
                      </a:schemeClr>
                    </a:solidFill>
                  </a:tcPr>
                </a:tc>
                <a:extLst>
                  <a:ext uri="{0D108BD9-81ED-4DB2-BD59-A6C34878D82A}">
                    <a16:rowId xmlns:a16="http://schemas.microsoft.com/office/drawing/2014/main" val="10000"/>
                  </a:ext>
                </a:extLst>
              </a:tr>
            </a:tbl>
          </a:graphicData>
        </a:graphic>
      </p:graphicFrame>
      <p:graphicFrame>
        <p:nvGraphicFramePr>
          <p:cNvPr id="7" name="Tableau 6"/>
          <p:cNvGraphicFramePr>
            <a:graphicFrameLocks noGrp="1"/>
          </p:cNvGraphicFramePr>
          <p:nvPr>
            <p:extLst/>
          </p:nvPr>
        </p:nvGraphicFramePr>
        <p:xfrm>
          <a:off x="1992314" y="6021389"/>
          <a:ext cx="8156575" cy="593725"/>
        </p:xfrm>
        <a:graphic>
          <a:graphicData uri="http://schemas.openxmlformats.org/drawingml/2006/table">
            <a:tbl>
              <a:tblPr firstRow="1" bandRow="1">
                <a:tableStyleId>{5C22544A-7EE6-4342-B048-85BDC9FD1C3A}</a:tableStyleId>
              </a:tblPr>
              <a:tblGrid>
                <a:gridCol w="1108963">
                  <a:extLst>
                    <a:ext uri="{9D8B030D-6E8A-4147-A177-3AD203B41FA5}">
                      <a16:colId xmlns:a16="http://schemas.microsoft.com/office/drawing/2014/main" val="20000"/>
                    </a:ext>
                  </a:extLst>
                </a:gridCol>
                <a:gridCol w="2103919">
                  <a:extLst>
                    <a:ext uri="{9D8B030D-6E8A-4147-A177-3AD203B41FA5}">
                      <a16:colId xmlns:a16="http://schemas.microsoft.com/office/drawing/2014/main" val="20001"/>
                    </a:ext>
                  </a:extLst>
                </a:gridCol>
                <a:gridCol w="2311202">
                  <a:extLst>
                    <a:ext uri="{9D8B030D-6E8A-4147-A177-3AD203B41FA5}">
                      <a16:colId xmlns:a16="http://schemas.microsoft.com/office/drawing/2014/main" val="20002"/>
                    </a:ext>
                  </a:extLst>
                </a:gridCol>
                <a:gridCol w="2632491">
                  <a:extLst>
                    <a:ext uri="{9D8B030D-6E8A-4147-A177-3AD203B41FA5}">
                      <a16:colId xmlns:a16="http://schemas.microsoft.com/office/drawing/2014/main" val="20003"/>
                    </a:ext>
                  </a:extLst>
                </a:gridCol>
              </a:tblGrid>
              <a:tr h="593725">
                <a:tc>
                  <a:txBody>
                    <a:bodyPr/>
                    <a:lstStyle/>
                    <a:p>
                      <a:pPr>
                        <a:lnSpc>
                          <a:spcPct val="107000"/>
                        </a:lnSpc>
                        <a:spcAft>
                          <a:spcPts val="800"/>
                        </a:spcAft>
                      </a:pPr>
                      <a:r>
                        <a:rPr lang="fr-FR" sz="2000" dirty="0">
                          <a:effectLst/>
                        </a:rPr>
                        <a:t>Services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71" marR="68571" marT="34259" marB="34259"/>
                </a:tc>
                <a:tc>
                  <a:txBody>
                    <a:bodyPr/>
                    <a:lstStyle/>
                    <a:p>
                      <a:pPr>
                        <a:lnSpc>
                          <a:spcPct val="107000"/>
                        </a:lnSpc>
                        <a:spcAft>
                          <a:spcPts val="800"/>
                        </a:spcAft>
                      </a:pPr>
                      <a:r>
                        <a:rPr lang="fr-FR" sz="1200" b="0" dirty="0">
                          <a:solidFill>
                            <a:schemeClr val="tx1"/>
                          </a:solidFill>
                          <a:effectLst/>
                        </a:rPr>
                        <a:t>Limiter les envois de mails, les téléchargements, stockage cloud</a:t>
                      </a:r>
                      <a:endParaRPr lang="fr-FR"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28" marR="51428" marT="7138" marB="0">
                    <a:solidFill>
                      <a:schemeClr val="accent1">
                        <a:lumMod val="20000"/>
                        <a:lumOff val="80000"/>
                      </a:schemeClr>
                    </a:solidFill>
                  </a:tcPr>
                </a:tc>
                <a:tc>
                  <a:txBody>
                    <a:bodyPr/>
                    <a:lstStyle/>
                    <a:p>
                      <a:pPr>
                        <a:lnSpc>
                          <a:spcPct val="107000"/>
                        </a:lnSpc>
                        <a:spcAft>
                          <a:spcPts val="800"/>
                        </a:spcAft>
                      </a:pPr>
                      <a:r>
                        <a:rPr lang="fr-FR" sz="1200" b="0" dirty="0">
                          <a:solidFill>
                            <a:schemeClr val="tx1"/>
                          </a:solidFill>
                          <a:effectLst/>
                        </a:rPr>
                        <a:t> Agir auprès des banques</a:t>
                      </a:r>
                      <a:r>
                        <a:rPr lang="fr-FR" sz="1200" b="0" baseline="0" dirty="0">
                          <a:solidFill>
                            <a:schemeClr val="tx1"/>
                          </a:solidFill>
                          <a:effectLst/>
                        </a:rPr>
                        <a:t> (retrait des financements énergies fossiles)</a:t>
                      </a:r>
                      <a:endParaRPr lang="fr-FR"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28" marR="51428" marT="7138" marB="0">
                    <a:solidFill>
                      <a:schemeClr val="accent1">
                        <a:lumMod val="20000"/>
                        <a:lumOff val="80000"/>
                      </a:schemeClr>
                    </a:solidFill>
                  </a:tcPr>
                </a:tc>
                <a:tc>
                  <a:txBody>
                    <a:bodyPr/>
                    <a:lstStyle/>
                    <a:p>
                      <a:pPr>
                        <a:lnSpc>
                          <a:spcPct val="107000"/>
                        </a:lnSpc>
                        <a:spcAft>
                          <a:spcPts val="800"/>
                        </a:spcAft>
                      </a:pPr>
                      <a:r>
                        <a:rPr lang="fr-FR" sz="1200" b="0">
                          <a:solidFill>
                            <a:schemeClr val="tx1"/>
                          </a:solidFill>
                          <a:effectLst/>
                        </a:rPr>
                        <a:t>Limiter les </a:t>
                      </a:r>
                      <a:r>
                        <a:rPr lang="fr-FR" sz="1200" b="0" dirty="0">
                          <a:solidFill>
                            <a:schemeClr val="tx1"/>
                          </a:solidFill>
                          <a:effectLst/>
                        </a:rPr>
                        <a:t>réseaux de flux (3G, 4G…), </a:t>
                      </a:r>
                    </a:p>
                    <a:p>
                      <a:pPr>
                        <a:lnSpc>
                          <a:spcPct val="107000"/>
                        </a:lnSpc>
                        <a:spcAft>
                          <a:spcPts val="800"/>
                        </a:spcAft>
                      </a:pPr>
                      <a:r>
                        <a:rPr lang="fr-FR" sz="1200" b="0" dirty="0">
                          <a:solidFill>
                            <a:schemeClr val="tx1"/>
                          </a:solidFill>
                          <a:effectLst/>
                        </a:rPr>
                        <a:t>Créer des zones blanches</a:t>
                      </a:r>
                      <a:endParaRPr lang="fr-FR"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28" marR="51428" marT="7138" marB="0">
                    <a:solidFill>
                      <a:schemeClr val="accent1">
                        <a:lumMod val="20000"/>
                        <a:lumOff val="80000"/>
                      </a:schemeClr>
                    </a:solid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1452780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Pour partager en groupes</a:t>
            </a:r>
          </a:p>
        </p:txBody>
      </p:sp>
      <p:sp>
        <p:nvSpPr>
          <p:cNvPr id="3" name="Espace réservé du contenu 2"/>
          <p:cNvSpPr>
            <a:spLocks noGrp="1"/>
          </p:cNvSpPr>
          <p:nvPr>
            <p:ph idx="1"/>
          </p:nvPr>
        </p:nvSpPr>
        <p:spPr/>
        <p:txBody>
          <a:bodyPr>
            <a:normAutofit/>
          </a:bodyPr>
          <a:lstStyle/>
          <a:p>
            <a:r>
              <a:rPr lang="fr-FR" sz="3200" dirty="0"/>
              <a:t>Qu’est-ce que je retiens ?</a:t>
            </a:r>
          </a:p>
          <a:p>
            <a:r>
              <a:rPr lang="fr-FR" sz="3200" dirty="0"/>
              <a:t>Qu’est-ce qui  me choque, m’interroge, que je ne comprends pas, ou avec quoi je ne suis pas d’accord</a:t>
            </a:r>
          </a:p>
          <a:p>
            <a:r>
              <a:rPr lang="fr-FR" sz="3200" dirty="0"/>
              <a:t>À quoi cela m’appelle, et qu’est-ce qui peut me sembler insurmontable ?</a:t>
            </a:r>
          </a:p>
          <a:p>
            <a:endParaRPr lang="fr-FR" sz="3200" dirty="0"/>
          </a:p>
          <a:p>
            <a:pPr marL="0" indent="0">
              <a:buNone/>
            </a:pPr>
            <a:r>
              <a:rPr lang="fr-FR" sz="3200" dirty="0"/>
              <a:t>Mise en commun (</a:t>
            </a:r>
            <a:r>
              <a:rPr lang="fr-FR" sz="3200" dirty="0" err="1"/>
              <a:t>meta</a:t>
            </a:r>
            <a:r>
              <a:rPr lang="fr-FR" sz="3200" dirty="0"/>
              <a:t> plan)</a:t>
            </a:r>
          </a:p>
        </p:txBody>
      </p:sp>
    </p:spTree>
    <p:extLst>
      <p:ext uri="{BB962C8B-B14F-4D97-AF65-F5344CB8AC3E}">
        <p14:creationId xmlns:p14="http://schemas.microsoft.com/office/powerpoint/2010/main" val="6614408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Suite </a:t>
            </a:r>
            <a:r>
              <a:rPr lang="fr-FR" b="1" dirty="0"/>
              <a:t>Plus rare, la critique de la technique</a:t>
            </a:r>
            <a:endParaRPr lang="fr-FR" dirty="0"/>
          </a:p>
        </p:txBody>
      </p:sp>
      <p:sp>
        <p:nvSpPr>
          <p:cNvPr id="3" name="Espace réservé du contenu 2"/>
          <p:cNvSpPr>
            <a:spLocks noGrp="1"/>
          </p:cNvSpPr>
          <p:nvPr>
            <p:ph sz="half" idx="1"/>
          </p:nvPr>
        </p:nvSpPr>
        <p:spPr/>
        <p:txBody>
          <a:bodyPr/>
          <a:lstStyle/>
          <a:p>
            <a:endParaRPr lang="fr-FR"/>
          </a:p>
        </p:txBody>
      </p:sp>
      <p:sp>
        <p:nvSpPr>
          <p:cNvPr id="4" name="Espace réservé du contenu 3"/>
          <p:cNvSpPr>
            <a:spLocks noGrp="1"/>
          </p:cNvSpPr>
          <p:nvPr>
            <p:ph sz="half" idx="2"/>
          </p:nvPr>
        </p:nvSpPr>
        <p:spPr/>
        <p:txBody>
          <a:bodyPr/>
          <a:lstStyle/>
          <a:p>
            <a:endParaRPr lang="fr-FR"/>
          </a:p>
        </p:txBody>
      </p:sp>
    </p:spTree>
    <p:extLst>
      <p:ext uri="{BB962C8B-B14F-4D97-AF65-F5344CB8AC3E}">
        <p14:creationId xmlns:p14="http://schemas.microsoft.com/office/powerpoint/2010/main" val="34050080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Suite </a:t>
            </a:r>
            <a:r>
              <a:rPr lang="fr-FR" b="1" dirty="0"/>
              <a:t>Peu banale, la critique de la croissance</a:t>
            </a:r>
            <a:endParaRPr lang="fr-FR" dirty="0"/>
          </a:p>
        </p:txBody>
      </p:sp>
      <p:sp>
        <p:nvSpPr>
          <p:cNvPr id="5" name="Rectangle 4"/>
          <p:cNvSpPr/>
          <p:nvPr/>
        </p:nvSpPr>
        <p:spPr>
          <a:xfrm>
            <a:off x="838200" y="1997839"/>
            <a:ext cx="10515600" cy="3046988"/>
          </a:xfrm>
          <a:prstGeom prst="rect">
            <a:avLst/>
          </a:prstGeom>
        </p:spPr>
        <p:txBody>
          <a:bodyPr wrap="square">
            <a:spAutoFit/>
          </a:bodyPr>
          <a:lstStyle/>
          <a:p>
            <a:pPr>
              <a:defRPr/>
            </a:pPr>
            <a:r>
              <a:rPr lang="fr-FR" sz="2400" b="1" dirty="0"/>
              <a:t>JUSTICE </a:t>
            </a:r>
            <a:r>
              <a:rPr lang="fr-FR" sz="2400" dirty="0"/>
              <a:t>« Face à </a:t>
            </a:r>
            <a:r>
              <a:rPr lang="fr-FR" sz="2400" dirty="0" err="1"/>
              <a:t>I'accroissement</a:t>
            </a:r>
            <a:r>
              <a:rPr lang="fr-FR" sz="2400" dirty="0"/>
              <a:t> vorace et irresponsable durant de nombreuses décennies, il faudra penser aussi à marquer une pause en mettant certaines limites raisonnables, voire à retourner en arrière » (193)</a:t>
            </a:r>
          </a:p>
          <a:p>
            <a:pPr>
              <a:defRPr/>
            </a:pPr>
            <a:r>
              <a:rPr lang="fr-FR" sz="2400" dirty="0"/>
              <a:t>« 20 % de la population mondiale consomment les ressources qu'ils volent aux pauvres, et aux futures générations »  (95). « Dans ce cadre, le discours de la croissance durable devient souvent un moyen de distraction et de justification qui enferme les valeurs du discours écologique dans la logique des finances et de la technocratie » (194)</a:t>
            </a:r>
          </a:p>
        </p:txBody>
      </p:sp>
    </p:spTree>
    <p:extLst>
      <p:ext uri="{BB962C8B-B14F-4D97-AF65-F5344CB8AC3E}">
        <p14:creationId xmlns:p14="http://schemas.microsoft.com/office/powerpoint/2010/main" val="21997753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838200" y="1825625"/>
            <a:ext cx="10515600" cy="4351338"/>
          </a:xfrm>
        </p:spPr>
        <p:txBody>
          <a:bodyPr/>
          <a:lstStyle/>
          <a:p>
            <a:r>
              <a:rPr lang="fr-FR" dirty="0"/>
              <a:t>Température, 2° ?</a:t>
            </a:r>
          </a:p>
          <a:p>
            <a:r>
              <a:rPr lang="fr-FR" dirty="0"/>
              <a:t>Le réchauffement causé par l’énorme consommation de certains pays riches a des répercussions sur les régions les plus pauvres de la terre, spécialement en Afrique, où l’augmentation de la température jointe à la sécheresse fait des ravages au détriment du rendement des cultures. (51)</a:t>
            </a:r>
          </a:p>
          <a:p>
            <a:r>
              <a:rPr lang="fr-FR" dirty="0"/>
              <a:t>gaz à effet de serre, (167) 400 Gt CO2 à émettre ?</a:t>
            </a:r>
          </a:p>
          <a:p>
            <a:r>
              <a:rPr lang="fr-FR" dirty="0"/>
              <a:t>169 La réduction des gaz à effet de serre exige honnêteté, courage et responsabilité, surtout de la part des pays les plus puissants et les plus polluants. </a:t>
            </a:r>
          </a:p>
          <a:p>
            <a:endParaRPr lang="fr-FR" dirty="0"/>
          </a:p>
        </p:txBody>
      </p:sp>
      <p:sp>
        <p:nvSpPr>
          <p:cNvPr id="5" name="Titre 4"/>
          <p:cNvSpPr>
            <a:spLocks noGrp="1"/>
          </p:cNvSpPr>
          <p:nvPr>
            <p:ph type="title"/>
          </p:nvPr>
        </p:nvSpPr>
        <p:spPr/>
        <p:txBody>
          <a:bodyPr/>
          <a:lstStyle/>
          <a:p>
            <a:r>
              <a:rPr lang="fr-FR" dirty="0"/>
              <a:t>Suite </a:t>
            </a:r>
            <a:r>
              <a:rPr lang="fr-FR" b="1" dirty="0"/>
              <a:t>Une conversion, une conscience amoureuse</a:t>
            </a:r>
            <a:endParaRPr lang="fr-FR" dirty="0"/>
          </a:p>
        </p:txBody>
      </p:sp>
    </p:spTree>
    <p:extLst>
      <p:ext uri="{BB962C8B-B14F-4D97-AF65-F5344CB8AC3E}">
        <p14:creationId xmlns:p14="http://schemas.microsoft.com/office/powerpoint/2010/main" val="3476740522"/>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645</TotalTime>
  <Words>1757</Words>
  <Application>Microsoft Office PowerPoint</Application>
  <PresentationFormat>Grand écran</PresentationFormat>
  <Paragraphs>222</Paragraphs>
  <Slides>14</Slides>
  <Notes>13</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14</vt:i4>
      </vt:variant>
    </vt:vector>
  </HeadingPairs>
  <TitlesOfParts>
    <vt:vector size="19" baseType="lpstr">
      <vt:lpstr>Arial</vt:lpstr>
      <vt:lpstr>Calibri</vt:lpstr>
      <vt:lpstr>Calibri Light</vt:lpstr>
      <vt:lpstr>Times New Roman</vt:lpstr>
      <vt:lpstr>Thème Office</vt:lpstr>
      <vt:lpstr>Laudato si’</vt:lpstr>
      <vt:lpstr>Sommaire </vt:lpstr>
      <vt:lpstr>Le plus banal, mais pas le moins important :  la crise climatique</vt:lpstr>
      <vt:lpstr>Moins ordinaire : le lien entre pauvreté de la nature et pauvreté de l’homme</vt:lpstr>
      <vt:lpstr>Encore moins ordinaire à ce niveau, une vraie sensibilité à la nature</vt:lpstr>
      <vt:lpstr>Peu banale, la critique de la croissance</vt:lpstr>
      <vt:lpstr>Plus rare, la critique de la technique</vt:lpstr>
      <vt:lpstr>Une conversion, une conscience amoureuse</vt:lpstr>
      <vt:lpstr>Présentation PowerPoint</vt:lpstr>
      <vt:lpstr>Présentation PowerPoint</vt:lpstr>
      <vt:lpstr>Pour partager en groupes</vt:lpstr>
      <vt:lpstr>Suite Plus rare, la critique de la technique</vt:lpstr>
      <vt:lpstr>Suite Peu banale, la critique de la croissance</vt:lpstr>
      <vt:lpstr>Suite Une conversion, une conscience amoureuse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Laudato si’</dc:title>
  <dc:creator>arnaud du crest</dc:creator>
  <cp:lastModifiedBy>arnaud du crest</cp:lastModifiedBy>
  <cp:revision>34</cp:revision>
  <dcterms:created xsi:type="dcterms:W3CDTF">2015-12-29T10:17:42Z</dcterms:created>
  <dcterms:modified xsi:type="dcterms:W3CDTF">2019-01-27T17:35:59Z</dcterms:modified>
</cp:coreProperties>
</file>